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35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3A3C42"/>
    <a:srgbClr val="00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 İçeirk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323FF6D-EBAB-8D89-E0DF-BCA3DCFC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CFD9-47D8-4537-BFE9-69F703260B5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DBCBF9-613C-6B3E-19FA-8F02EE5B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99AEA1-F2A5-E64A-EF49-5D727D2C1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96875"/>
            <a:ext cx="7558314" cy="105471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4AE81D5-6B63-8AE5-B594-A6FD52BB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6962775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D600BE49-D2A9-0441-D794-F4ADBF2B78C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4"/>
            <a:ext cx="10509506" cy="330391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  <a:lvl2pP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5413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irk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20BE17-0117-BC2E-A6CA-9A6943879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1732" y="721021"/>
            <a:ext cx="4286667" cy="5889729"/>
          </a:xfrm>
          <a:prstGeom prst="rect">
            <a:avLst/>
          </a:prstGeom>
        </p:spPr>
      </p:pic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397889A8-93B6-28B0-D9EC-26A5E9B17862}"/>
              </a:ext>
            </a:extLst>
          </p:cNvPr>
          <p:cNvCxnSpPr>
            <a:cxnSpLocks/>
          </p:cNvCxnSpPr>
          <p:nvPr userDrawn="1"/>
        </p:nvCxnSpPr>
        <p:spPr>
          <a:xfrm>
            <a:off x="5741434" y="3016469"/>
            <a:ext cx="0" cy="3091882"/>
          </a:xfrm>
          <a:prstGeom prst="line">
            <a:avLst/>
          </a:prstGeom>
          <a:ln w="9525" cap="flat" cmpd="sng" algn="ctr">
            <a:solidFill>
              <a:srgbClr val="3A3C4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İçerik Yer Tutucusu 3">
            <a:extLst>
              <a:ext uri="{FF2B5EF4-FFF2-40B4-BE49-F238E27FC236}">
                <a16:creationId xmlns:a16="http://schemas.microsoft.com/office/drawing/2014/main" id="{87BCEF93-73CE-FE27-1793-22C8B35182A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64748" y="3028320"/>
            <a:ext cx="5978910" cy="323718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0" name="Dikey Metin Yer Tutucusu 2">
            <a:extLst>
              <a:ext uri="{FF2B5EF4-FFF2-40B4-BE49-F238E27FC236}">
                <a16:creationId xmlns:a16="http://schemas.microsoft.com/office/drawing/2014/main" id="{CF590108-753F-DDFA-880D-C1C63C721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1713377" y="911799"/>
            <a:ext cx="2913427" cy="5508171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2" name="Dikey Metin Yer Tutucusu 2">
            <a:extLst>
              <a:ext uri="{FF2B5EF4-FFF2-40B4-BE49-F238E27FC236}">
                <a16:creationId xmlns:a16="http://schemas.microsoft.com/office/drawing/2014/main" id="{828033FA-15BF-88A4-94BA-D0CA0A2E220F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 rot="10800000">
            <a:off x="950341" y="911799"/>
            <a:ext cx="570366" cy="4980043"/>
          </a:xfrm>
        </p:spPr>
        <p:txBody>
          <a:bodyPr vert="eaVert"/>
          <a:lstStyle>
            <a:lvl1pPr marL="0" indent="0">
              <a:buNone/>
              <a:defRPr sz="4000" b="1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C57D1F7-9287-CEF2-B8E6-9CBAFA608276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 rot="16200000">
            <a:off x="8053107" y="-72233"/>
            <a:ext cx="570366" cy="4980043"/>
          </a:xfrm>
        </p:spPr>
        <p:txBody>
          <a:bodyPr vert="eaVert">
            <a:noAutofit/>
          </a:bodyPr>
          <a:lstStyle>
            <a:lvl1pPr marL="0" indent="0">
              <a:buNone/>
              <a:defRPr sz="4000" b="1">
                <a:solidFill>
                  <a:srgbClr val="0098B2"/>
                </a:solidFill>
                <a:latin typeface="Corporative Sans Black" panose="00000A00000000000000" pitchFamily="2" charset="-94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</p:spTree>
    <p:extLst>
      <p:ext uri="{BB962C8B-B14F-4D97-AF65-F5344CB8AC3E}">
        <p14:creationId xmlns:p14="http://schemas.microsoft.com/office/powerpoint/2010/main" val="314922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82C2374-8712-2876-1216-B8AF6FEE9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409057"/>
            <a:ext cx="4981576" cy="1506718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5651352-7069-498C-D06C-7900EFC0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15575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7AEE4C0-AD56-3E15-6ABB-9017CA007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D26CD86-4444-6D99-EB34-A744A9752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633440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00B9C19-6F8A-80BA-76C2-7F66D008BA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5893684" cy="6573328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177F7B82-8176-60C9-5776-ECE7158D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EE2028-0C65-BD56-2CA5-DE7F9C4FA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045" y="1320238"/>
            <a:ext cx="529612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BF2BB6B-24B0-12AA-1CB8-A968C421C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2422695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yısal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607D0C5-EE48-3C49-7F67-30CCABC79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01650"/>
            <a:ext cx="7558314" cy="105471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E798F17-288D-128B-3799-7EC1D37DF801}"/>
              </a:ext>
            </a:extLst>
          </p:cNvPr>
          <p:cNvSpPr/>
          <p:nvPr/>
        </p:nvSpPr>
        <p:spPr>
          <a:xfrm>
            <a:off x="1707698" y="2717799"/>
            <a:ext cx="1117600" cy="1117600"/>
          </a:xfrm>
          <a:prstGeom prst="ellipse">
            <a:avLst/>
          </a:prstGeom>
          <a:solidFill>
            <a:srgbClr val="0297AF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41544BE-09D0-54A5-0D87-AC516578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48" y="633721"/>
            <a:ext cx="6694618" cy="79057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89C5FD-E9CA-536C-43CC-59F8E6958B19}"/>
              </a:ext>
            </a:extLst>
          </p:cNvPr>
          <p:cNvSpPr/>
          <p:nvPr/>
        </p:nvSpPr>
        <p:spPr>
          <a:xfrm>
            <a:off x="1549856" y="2559957"/>
            <a:ext cx="1433285" cy="1433285"/>
          </a:xfrm>
          <a:prstGeom prst="ellipse">
            <a:avLst/>
          </a:prstGeom>
          <a:noFill/>
          <a:ln>
            <a:solidFill>
              <a:srgbClr val="0097B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0562A2-8A27-CFAC-B3E6-12A6B3DBC4EE}"/>
              </a:ext>
            </a:extLst>
          </p:cNvPr>
          <p:cNvSpPr/>
          <p:nvPr/>
        </p:nvSpPr>
        <p:spPr>
          <a:xfrm>
            <a:off x="6813700" y="2717799"/>
            <a:ext cx="1117600" cy="1117600"/>
          </a:xfrm>
          <a:prstGeom prst="ellipse">
            <a:avLst/>
          </a:prstGeom>
          <a:solidFill>
            <a:srgbClr val="0297AF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6848AE-5324-45EA-8640-E37E59D3B121}"/>
              </a:ext>
            </a:extLst>
          </p:cNvPr>
          <p:cNvSpPr/>
          <p:nvPr/>
        </p:nvSpPr>
        <p:spPr>
          <a:xfrm>
            <a:off x="6655858" y="2559957"/>
            <a:ext cx="1433285" cy="1433285"/>
          </a:xfrm>
          <a:prstGeom prst="ellipse">
            <a:avLst/>
          </a:prstGeom>
          <a:noFill/>
          <a:ln>
            <a:solidFill>
              <a:srgbClr val="0097B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23CAE1-66D6-28E1-2758-B1BD26360DCF}"/>
              </a:ext>
            </a:extLst>
          </p:cNvPr>
          <p:cNvSpPr/>
          <p:nvPr/>
        </p:nvSpPr>
        <p:spPr>
          <a:xfrm>
            <a:off x="4260699" y="2717799"/>
            <a:ext cx="1117600" cy="1117600"/>
          </a:xfrm>
          <a:prstGeom prst="ellipse">
            <a:avLst/>
          </a:prstGeom>
          <a:solidFill>
            <a:srgbClr val="0297AF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4FE5BA-6009-52C7-BA5F-E2DB08EE62EC}"/>
              </a:ext>
            </a:extLst>
          </p:cNvPr>
          <p:cNvSpPr/>
          <p:nvPr/>
        </p:nvSpPr>
        <p:spPr>
          <a:xfrm>
            <a:off x="4102857" y="2559957"/>
            <a:ext cx="1433285" cy="1433285"/>
          </a:xfrm>
          <a:prstGeom prst="ellipse">
            <a:avLst/>
          </a:prstGeom>
          <a:noFill/>
          <a:ln>
            <a:solidFill>
              <a:srgbClr val="0097B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474E20-9597-99FF-5AF1-1CCC0CB66DE1}"/>
              </a:ext>
            </a:extLst>
          </p:cNvPr>
          <p:cNvSpPr/>
          <p:nvPr/>
        </p:nvSpPr>
        <p:spPr>
          <a:xfrm>
            <a:off x="9366702" y="2717799"/>
            <a:ext cx="1117600" cy="1117600"/>
          </a:xfrm>
          <a:prstGeom prst="ellipse">
            <a:avLst/>
          </a:prstGeom>
          <a:solidFill>
            <a:srgbClr val="0297AF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10EB01-0AED-7114-3431-C011AE77D429}"/>
              </a:ext>
            </a:extLst>
          </p:cNvPr>
          <p:cNvSpPr/>
          <p:nvPr/>
        </p:nvSpPr>
        <p:spPr>
          <a:xfrm>
            <a:off x="9208860" y="2559957"/>
            <a:ext cx="1433285" cy="1433285"/>
          </a:xfrm>
          <a:prstGeom prst="ellipse">
            <a:avLst/>
          </a:prstGeom>
          <a:noFill/>
          <a:ln>
            <a:solidFill>
              <a:srgbClr val="0097B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3">
            <a:extLst>
              <a:ext uri="{FF2B5EF4-FFF2-40B4-BE49-F238E27FC236}">
                <a16:creationId xmlns:a16="http://schemas.microsoft.com/office/drawing/2014/main" id="{FBD0F201-4CDC-0226-C3FC-68DBC6462B2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495221" y="4369763"/>
            <a:ext cx="1542554" cy="4927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 dirty="0"/>
              <a:t>Madde</a:t>
            </a:r>
          </a:p>
        </p:txBody>
      </p:sp>
      <p:sp>
        <p:nvSpPr>
          <p:cNvPr id="5" name="İçerik Yer Tutucusu 3">
            <a:extLst>
              <a:ext uri="{FF2B5EF4-FFF2-40B4-BE49-F238E27FC236}">
                <a16:creationId xmlns:a16="http://schemas.microsoft.com/office/drawing/2014/main" id="{2C4946F8-134C-A15B-5163-A14260C0FE4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048222" y="4369763"/>
            <a:ext cx="1542554" cy="4927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 dirty="0"/>
              <a:t>Madde</a:t>
            </a:r>
          </a:p>
        </p:txBody>
      </p:sp>
      <p:sp>
        <p:nvSpPr>
          <p:cNvPr id="6" name="İçerik Yer Tutucusu 3">
            <a:extLst>
              <a:ext uri="{FF2B5EF4-FFF2-40B4-BE49-F238E27FC236}">
                <a16:creationId xmlns:a16="http://schemas.microsoft.com/office/drawing/2014/main" id="{8B79A587-E701-2CE1-C955-FEF36D7D255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601223" y="4369763"/>
            <a:ext cx="1542554" cy="4927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 dirty="0"/>
              <a:t>Madde</a:t>
            </a:r>
          </a:p>
        </p:txBody>
      </p:sp>
      <p:sp>
        <p:nvSpPr>
          <p:cNvPr id="24" name="İçerik Yer Tutucusu 3">
            <a:extLst>
              <a:ext uri="{FF2B5EF4-FFF2-40B4-BE49-F238E27FC236}">
                <a16:creationId xmlns:a16="http://schemas.microsoft.com/office/drawing/2014/main" id="{BCA87208-1560-910F-D552-8DC209D9D5B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366702" y="4374560"/>
            <a:ext cx="1542554" cy="4927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 dirty="0"/>
              <a:t>Madde</a:t>
            </a:r>
          </a:p>
        </p:txBody>
      </p:sp>
    </p:spTree>
    <p:extLst>
      <p:ext uri="{BB962C8B-B14F-4D97-AF65-F5344CB8AC3E}">
        <p14:creationId xmlns:p14="http://schemas.microsoft.com/office/powerpoint/2010/main" val="9401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4" grpId="0" animBg="1"/>
      <p:bldP spid="12" grpId="0" animBg="1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yısal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fik 7">
            <a:extLst>
              <a:ext uri="{FF2B5EF4-FFF2-40B4-BE49-F238E27FC236}">
                <a16:creationId xmlns:a16="http://schemas.microsoft.com/office/drawing/2014/main" id="{28AAF970-BF6C-75F5-5B80-354C13C87746}"/>
              </a:ext>
            </a:extLst>
          </p:cNvPr>
          <p:cNvGrpSpPr/>
          <p:nvPr/>
        </p:nvGrpSpPr>
        <p:grpSpPr>
          <a:xfrm>
            <a:off x="4658010" y="3042856"/>
            <a:ext cx="2872073" cy="2868548"/>
            <a:chOff x="4658010" y="2861881"/>
            <a:chExt cx="2872073" cy="2868548"/>
          </a:xfrm>
        </p:grpSpPr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58B3097F-702A-B321-9505-D97FFBE249C4}"/>
                </a:ext>
              </a:extLst>
            </p:cNvPr>
            <p:cNvSpPr/>
            <p:nvPr/>
          </p:nvSpPr>
          <p:spPr>
            <a:xfrm>
              <a:off x="4658010" y="2861881"/>
              <a:ext cx="2872073" cy="2868548"/>
            </a:xfrm>
            <a:custGeom>
              <a:avLst/>
              <a:gdLst>
                <a:gd name="connsiteX0" fmla="*/ 2872073 w 2872073"/>
                <a:gd name="connsiteY0" fmla="*/ 1413986 h 2868548"/>
                <a:gd name="connsiteX1" fmla="*/ 2506790 w 2872073"/>
                <a:gd name="connsiteY1" fmla="*/ 450151 h 2868548"/>
                <a:gd name="connsiteX2" fmla="*/ 1454658 w 2872073"/>
                <a:gd name="connsiteY2" fmla="*/ 0 h 2868548"/>
                <a:gd name="connsiteX3" fmla="*/ 0 w 2872073"/>
                <a:gd name="connsiteY3" fmla="*/ 1454563 h 2868548"/>
                <a:gd name="connsiteX4" fmla="*/ 365379 w 2872073"/>
                <a:gd name="connsiteY4" fmla="*/ 2418397 h 2868548"/>
                <a:gd name="connsiteX5" fmla="*/ 1417511 w 2872073"/>
                <a:gd name="connsiteY5" fmla="*/ 2868549 h 2868548"/>
                <a:gd name="connsiteX6" fmla="*/ 2872073 w 2872073"/>
                <a:gd name="connsiteY6" fmla="*/ 1413986 h 28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2073" h="2868548">
                  <a:moveTo>
                    <a:pt x="2872073" y="1413986"/>
                  </a:moveTo>
                  <a:cubicBezTo>
                    <a:pt x="2872073" y="1044226"/>
                    <a:pt x="2734056" y="706755"/>
                    <a:pt x="2506790" y="450151"/>
                  </a:cubicBezTo>
                  <a:cubicBezTo>
                    <a:pt x="2241899" y="172784"/>
                    <a:pt x="1868424" y="0"/>
                    <a:pt x="1454658" y="0"/>
                  </a:cubicBezTo>
                  <a:cubicBezTo>
                    <a:pt x="651320" y="0"/>
                    <a:pt x="0" y="651224"/>
                    <a:pt x="0" y="1454563"/>
                  </a:cubicBezTo>
                  <a:cubicBezTo>
                    <a:pt x="0" y="1824323"/>
                    <a:pt x="138113" y="2161794"/>
                    <a:pt x="365379" y="2418397"/>
                  </a:cubicBezTo>
                  <a:cubicBezTo>
                    <a:pt x="630269" y="2695766"/>
                    <a:pt x="1003745" y="2868549"/>
                    <a:pt x="1417511" y="2868549"/>
                  </a:cubicBezTo>
                  <a:cubicBezTo>
                    <a:pt x="2220849" y="2868549"/>
                    <a:pt x="2872073" y="2217325"/>
                    <a:pt x="2872073" y="1413986"/>
                  </a:cubicBezTo>
                  <a:close/>
                </a:path>
              </a:pathLst>
            </a:custGeom>
            <a:solidFill>
              <a:srgbClr val="D8D9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" name="Serbest Form: Şekil 19">
              <a:extLst>
                <a:ext uri="{FF2B5EF4-FFF2-40B4-BE49-F238E27FC236}">
                  <a16:creationId xmlns:a16="http://schemas.microsoft.com/office/drawing/2014/main" id="{0655F53A-3B9E-6127-F6B7-BF4B9B547DA3}"/>
                </a:ext>
              </a:extLst>
            </p:cNvPr>
            <p:cNvSpPr/>
            <p:nvPr/>
          </p:nvSpPr>
          <p:spPr>
            <a:xfrm>
              <a:off x="4997386" y="3200876"/>
              <a:ext cx="2193131" cy="2190464"/>
            </a:xfrm>
            <a:custGeom>
              <a:avLst/>
              <a:gdLst>
                <a:gd name="connsiteX0" fmla="*/ 2193131 w 2193131"/>
                <a:gd name="connsiteY0" fmla="*/ 1079754 h 2190464"/>
                <a:gd name="connsiteX1" fmla="*/ 1914239 w 2193131"/>
                <a:gd name="connsiteY1" fmla="*/ 343758 h 2190464"/>
                <a:gd name="connsiteX2" fmla="*/ 1110806 w 2193131"/>
                <a:gd name="connsiteY2" fmla="*/ 0 h 2190464"/>
                <a:gd name="connsiteX3" fmla="*/ 0 w 2193131"/>
                <a:gd name="connsiteY3" fmla="*/ 1110710 h 2190464"/>
                <a:gd name="connsiteX4" fmla="*/ 278987 w 2193131"/>
                <a:gd name="connsiteY4" fmla="*/ 1846707 h 2190464"/>
                <a:gd name="connsiteX5" fmla="*/ 1082421 w 2193131"/>
                <a:gd name="connsiteY5" fmla="*/ 2190464 h 2190464"/>
                <a:gd name="connsiteX6" fmla="*/ 2193131 w 2193131"/>
                <a:gd name="connsiteY6" fmla="*/ 1079754 h 219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3131" h="2190464">
                  <a:moveTo>
                    <a:pt x="2193131" y="1079754"/>
                  </a:moveTo>
                  <a:cubicBezTo>
                    <a:pt x="2193131" y="797433"/>
                    <a:pt x="2087785" y="539687"/>
                    <a:pt x="1914239" y="343758"/>
                  </a:cubicBezTo>
                  <a:cubicBezTo>
                    <a:pt x="1711928" y="131921"/>
                    <a:pt x="1426845" y="0"/>
                    <a:pt x="1110806" y="0"/>
                  </a:cubicBezTo>
                  <a:cubicBezTo>
                    <a:pt x="497396" y="0"/>
                    <a:pt x="0" y="497300"/>
                    <a:pt x="0" y="1110710"/>
                  </a:cubicBezTo>
                  <a:cubicBezTo>
                    <a:pt x="0" y="1393031"/>
                    <a:pt x="105442" y="1650778"/>
                    <a:pt x="278987" y="1846707"/>
                  </a:cubicBezTo>
                  <a:cubicBezTo>
                    <a:pt x="481203" y="2058543"/>
                    <a:pt x="766477" y="2190464"/>
                    <a:pt x="1082421" y="2190464"/>
                  </a:cubicBezTo>
                  <a:cubicBezTo>
                    <a:pt x="1695831" y="2190464"/>
                    <a:pt x="2193131" y="1693164"/>
                    <a:pt x="2193131" y="1079754"/>
                  </a:cubicBezTo>
                  <a:close/>
                </a:path>
              </a:pathLst>
            </a:custGeom>
            <a:solidFill>
              <a:srgbClr val="F7F7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21" name="Serbest Form: Şekil 20">
            <a:extLst>
              <a:ext uri="{FF2B5EF4-FFF2-40B4-BE49-F238E27FC236}">
                <a16:creationId xmlns:a16="http://schemas.microsoft.com/office/drawing/2014/main" id="{8CE6B3CE-34A5-7B5E-1B29-F3992797D1A6}"/>
              </a:ext>
            </a:extLst>
          </p:cNvPr>
          <p:cNvSpPr/>
          <p:nvPr/>
        </p:nvSpPr>
        <p:spPr>
          <a:xfrm>
            <a:off x="4279868" y="2662999"/>
            <a:ext cx="3628262" cy="3628262"/>
          </a:xfrm>
          <a:custGeom>
            <a:avLst/>
            <a:gdLst>
              <a:gd name="connsiteX0" fmla="*/ 1814132 w 3628262"/>
              <a:gd name="connsiteY0" fmla="*/ 76200 h 3628262"/>
              <a:gd name="connsiteX1" fmla="*/ 3043047 w 3628262"/>
              <a:gd name="connsiteY1" fmla="*/ 585216 h 3628262"/>
              <a:gd name="connsiteX2" fmla="*/ 3552063 w 3628262"/>
              <a:gd name="connsiteY2" fmla="*/ 1814132 h 3628262"/>
              <a:gd name="connsiteX3" fmla="*/ 3043047 w 3628262"/>
              <a:gd name="connsiteY3" fmla="*/ 3043047 h 3628262"/>
              <a:gd name="connsiteX4" fmla="*/ 1814132 w 3628262"/>
              <a:gd name="connsiteY4" fmla="*/ 3552063 h 3628262"/>
              <a:gd name="connsiteX5" fmla="*/ 585216 w 3628262"/>
              <a:gd name="connsiteY5" fmla="*/ 3043047 h 3628262"/>
              <a:gd name="connsiteX6" fmla="*/ 76200 w 3628262"/>
              <a:gd name="connsiteY6" fmla="*/ 1814132 h 3628262"/>
              <a:gd name="connsiteX7" fmla="*/ 585216 w 3628262"/>
              <a:gd name="connsiteY7" fmla="*/ 585216 h 3628262"/>
              <a:gd name="connsiteX8" fmla="*/ 1814132 w 3628262"/>
              <a:gd name="connsiteY8" fmla="*/ 76200 h 3628262"/>
              <a:gd name="connsiteX9" fmla="*/ 1814132 w 3628262"/>
              <a:gd name="connsiteY9" fmla="*/ 0 h 3628262"/>
              <a:gd name="connsiteX10" fmla="*/ 0 w 3628262"/>
              <a:gd name="connsiteY10" fmla="*/ 1814132 h 3628262"/>
              <a:gd name="connsiteX11" fmla="*/ 1814132 w 3628262"/>
              <a:gd name="connsiteY11" fmla="*/ 3628263 h 3628262"/>
              <a:gd name="connsiteX12" fmla="*/ 3628263 w 3628262"/>
              <a:gd name="connsiteY12" fmla="*/ 1814132 h 3628262"/>
              <a:gd name="connsiteX13" fmla="*/ 1814132 w 3628262"/>
              <a:gd name="connsiteY13" fmla="*/ 0 h 3628262"/>
              <a:gd name="connsiteX14" fmla="*/ 1814132 w 3628262"/>
              <a:gd name="connsiteY14" fmla="*/ 0 h 362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28262" h="3628262">
                <a:moveTo>
                  <a:pt x="1814132" y="76200"/>
                </a:moveTo>
                <a:cubicBezTo>
                  <a:pt x="2278380" y="76200"/>
                  <a:pt x="2714816" y="256984"/>
                  <a:pt x="3043047" y="585216"/>
                </a:cubicBezTo>
                <a:cubicBezTo>
                  <a:pt x="3371279" y="913448"/>
                  <a:pt x="3552063" y="1349883"/>
                  <a:pt x="3552063" y="1814132"/>
                </a:cubicBezTo>
                <a:cubicBezTo>
                  <a:pt x="3552063" y="2278380"/>
                  <a:pt x="3371279" y="2714816"/>
                  <a:pt x="3043047" y="3043047"/>
                </a:cubicBezTo>
                <a:cubicBezTo>
                  <a:pt x="2714816" y="3371279"/>
                  <a:pt x="2278380" y="3552063"/>
                  <a:pt x="1814132" y="3552063"/>
                </a:cubicBezTo>
                <a:cubicBezTo>
                  <a:pt x="1349883" y="3552063"/>
                  <a:pt x="913448" y="3371279"/>
                  <a:pt x="585216" y="3043047"/>
                </a:cubicBezTo>
                <a:cubicBezTo>
                  <a:pt x="256984" y="2714816"/>
                  <a:pt x="76200" y="2278380"/>
                  <a:pt x="76200" y="1814132"/>
                </a:cubicBezTo>
                <a:cubicBezTo>
                  <a:pt x="76200" y="1349883"/>
                  <a:pt x="256984" y="913448"/>
                  <a:pt x="585216" y="585216"/>
                </a:cubicBezTo>
                <a:cubicBezTo>
                  <a:pt x="913448" y="256984"/>
                  <a:pt x="1349883" y="76200"/>
                  <a:pt x="1814132" y="76200"/>
                </a:cubicBezTo>
                <a:moveTo>
                  <a:pt x="1814132" y="0"/>
                </a:moveTo>
                <a:cubicBezTo>
                  <a:pt x="812197" y="0"/>
                  <a:pt x="0" y="812197"/>
                  <a:pt x="0" y="1814132"/>
                </a:cubicBezTo>
                <a:cubicBezTo>
                  <a:pt x="0" y="2816066"/>
                  <a:pt x="812197" y="3628263"/>
                  <a:pt x="1814132" y="3628263"/>
                </a:cubicBezTo>
                <a:cubicBezTo>
                  <a:pt x="2816066" y="3628263"/>
                  <a:pt x="3628263" y="2816066"/>
                  <a:pt x="3628263" y="1814132"/>
                </a:cubicBezTo>
                <a:cubicBezTo>
                  <a:pt x="3628263" y="812197"/>
                  <a:pt x="2816066" y="0"/>
                  <a:pt x="1814132" y="0"/>
                </a:cubicBezTo>
                <a:lnTo>
                  <a:pt x="1814132" y="0"/>
                </a:lnTo>
                <a:close/>
              </a:path>
            </a:pathLst>
          </a:custGeom>
          <a:solidFill>
            <a:srgbClr val="EDEE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" name="Serbest Form: Şekil 21">
            <a:extLst>
              <a:ext uri="{FF2B5EF4-FFF2-40B4-BE49-F238E27FC236}">
                <a16:creationId xmlns:a16="http://schemas.microsoft.com/office/drawing/2014/main" id="{23248AE3-DA90-1D31-63C9-19B761650155}"/>
              </a:ext>
            </a:extLst>
          </p:cNvPr>
          <p:cNvSpPr/>
          <p:nvPr/>
        </p:nvSpPr>
        <p:spPr>
          <a:xfrm>
            <a:off x="7873269" y="4479607"/>
            <a:ext cx="732567" cy="59340"/>
          </a:xfrm>
          <a:custGeom>
            <a:avLst/>
            <a:gdLst>
              <a:gd name="connsiteX0" fmla="*/ 0 w 732567"/>
              <a:gd name="connsiteY0" fmla="*/ 0 h 59340"/>
              <a:gd name="connsiteX1" fmla="*/ 732568 w 732567"/>
              <a:gd name="connsiteY1" fmla="*/ 0 h 59340"/>
              <a:gd name="connsiteX2" fmla="*/ 732568 w 732567"/>
              <a:gd name="connsiteY2" fmla="*/ 59341 h 59340"/>
              <a:gd name="connsiteX3" fmla="*/ 0 w 732567"/>
              <a:gd name="connsiteY3" fmla="*/ 59341 h 5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567" h="59340">
                <a:moveTo>
                  <a:pt x="0" y="0"/>
                </a:moveTo>
                <a:lnTo>
                  <a:pt x="732568" y="0"/>
                </a:lnTo>
                <a:lnTo>
                  <a:pt x="732568" y="59341"/>
                </a:lnTo>
                <a:lnTo>
                  <a:pt x="0" y="59341"/>
                </a:ln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" name="Serbest Form: Şekil 22">
            <a:extLst>
              <a:ext uri="{FF2B5EF4-FFF2-40B4-BE49-F238E27FC236}">
                <a16:creationId xmlns:a16="http://schemas.microsoft.com/office/drawing/2014/main" id="{3FD30E22-A869-1D0E-1428-00CFA45E43CF}"/>
              </a:ext>
            </a:extLst>
          </p:cNvPr>
          <p:cNvSpPr/>
          <p:nvPr/>
        </p:nvSpPr>
        <p:spPr>
          <a:xfrm>
            <a:off x="6079807" y="2662999"/>
            <a:ext cx="1821126" cy="1821084"/>
          </a:xfrm>
          <a:custGeom>
            <a:avLst/>
            <a:gdLst>
              <a:gd name="connsiteX0" fmla="*/ 0 w 1821126"/>
              <a:gd name="connsiteY0" fmla="*/ 0 h 1821084"/>
              <a:gd name="connsiteX1" fmla="*/ 0 w 1821126"/>
              <a:gd name="connsiteY1" fmla="*/ 66675 h 1821084"/>
              <a:gd name="connsiteX2" fmla="*/ 1244822 w 1821126"/>
              <a:gd name="connsiteY2" fmla="*/ 576263 h 1821084"/>
              <a:gd name="connsiteX3" fmla="*/ 1754410 w 1821126"/>
              <a:gd name="connsiteY3" fmla="*/ 1821085 h 1821084"/>
              <a:gd name="connsiteX4" fmla="*/ 1821085 w 1821126"/>
              <a:gd name="connsiteY4" fmla="*/ 1821085 h 1821084"/>
              <a:gd name="connsiteX5" fmla="*/ 1292067 w 1821126"/>
              <a:gd name="connsiteY5" fmla="*/ 529114 h 1821084"/>
              <a:gd name="connsiteX6" fmla="*/ 95 w 1821126"/>
              <a:gd name="connsiteY6" fmla="*/ 95 h 182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1126" h="1821084">
                <a:moveTo>
                  <a:pt x="0" y="0"/>
                </a:moveTo>
                <a:lnTo>
                  <a:pt x="0" y="66675"/>
                </a:lnTo>
                <a:cubicBezTo>
                  <a:pt x="450437" y="63532"/>
                  <a:pt x="901922" y="233267"/>
                  <a:pt x="1244822" y="576263"/>
                </a:cubicBezTo>
                <a:cubicBezTo>
                  <a:pt x="1587722" y="919162"/>
                  <a:pt x="1757553" y="1370648"/>
                  <a:pt x="1754410" y="1821085"/>
                </a:cubicBezTo>
                <a:lnTo>
                  <a:pt x="1821085" y="1821085"/>
                </a:lnTo>
                <a:cubicBezTo>
                  <a:pt x="1824228" y="1353598"/>
                  <a:pt x="1648016" y="885063"/>
                  <a:pt x="1292067" y="529114"/>
                </a:cubicBezTo>
                <a:cubicBezTo>
                  <a:pt x="936117" y="173164"/>
                  <a:pt x="467583" y="-3048"/>
                  <a:pt x="95" y="95"/>
                </a:cubicBezTo>
                <a:close/>
              </a:path>
            </a:pathLst>
          </a:custGeom>
          <a:solidFill>
            <a:srgbClr val="3D3E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" name="Serbest Form: Şekil 24">
            <a:extLst>
              <a:ext uri="{FF2B5EF4-FFF2-40B4-BE49-F238E27FC236}">
                <a16:creationId xmlns:a16="http://schemas.microsoft.com/office/drawing/2014/main" id="{2C6A6F13-CCB9-83D7-1AEE-19A2998A70B8}"/>
              </a:ext>
            </a:extLst>
          </p:cNvPr>
          <p:cNvSpPr/>
          <p:nvPr/>
        </p:nvSpPr>
        <p:spPr>
          <a:xfrm>
            <a:off x="4278344" y="2662999"/>
            <a:ext cx="1808797" cy="1808797"/>
          </a:xfrm>
          <a:custGeom>
            <a:avLst/>
            <a:gdLst>
              <a:gd name="connsiteX0" fmla="*/ 0 w 1808797"/>
              <a:gd name="connsiteY0" fmla="*/ 1808798 h 1808797"/>
              <a:gd name="connsiteX1" fmla="*/ 66675 w 1808797"/>
              <a:gd name="connsiteY1" fmla="*/ 1808798 h 1808797"/>
              <a:gd name="connsiteX2" fmla="*/ 576358 w 1808797"/>
              <a:gd name="connsiteY2" fmla="*/ 576358 h 1808797"/>
              <a:gd name="connsiteX3" fmla="*/ 1808798 w 1808797"/>
              <a:gd name="connsiteY3" fmla="*/ 66675 h 1808797"/>
              <a:gd name="connsiteX4" fmla="*/ 1808798 w 1808797"/>
              <a:gd name="connsiteY4" fmla="*/ 0 h 1808797"/>
              <a:gd name="connsiteX5" fmla="*/ 529209 w 1808797"/>
              <a:gd name="connsiteY5" fmla="*/ 529209 h 1808797"/>
              <a:gd name="connsiteX6" fmla="*/ 0 w 1808797"/>
              <a:gd name="connsiteY6" fmla="*/ 1808798 h 180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8797" h="1808797">
                <a:moveTo>
                  <a:pt x="0" y="1808798"/>
                </a:moveTo>
                <a:lnTo>
                  <a:pt x="66675" y="1808798"/>
                </a:lnTo>
                <a:cubicBezTo>
                  <a:pt x="66675" y="1362456"/>
                  <a:pt x="236601" y="916115"/>
                  <a:pt x="576358" y="576358"/>
                </a:cubicBezTo>
                <a:cubicBezTo>
                  <a:pt x="916115" y="236601"/>
                  <a:pt x="1362456" y="66675"/>
                  <a:pt x="1808798" y="66675"/>
                </a:cubicBezTo>
                <a:lnTo>
                  <a:pt x="1808798" y="0"/>
                </a:lnTo>
                <a:cubicBezTo>
                  <a:pt x="1345406" y="0"/>
                  <a:pt x="882015" y="176403"/>
                  <a:pt x="529209" y="529209"/>
                </a:cubicBezTo>
                <a:cubicBezTo>
                  <a:pt x="176403" y="882015"/>
                  <a:pt x="0" y="1345406"/>
                  <a:pt x="0" y="1808798"/>
                </a:cubicBezTo>
                <a:close/>
              </a:path>
            </a:pathLst>
          </a:custGeom>
          <a:solidFill>
            <a:srgbClr val="3D3E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26" name="Grafik 7">
            <a:extLst>
              <a:ext uri="{FF2B5EF4-FFF2-40B4-BE49-F238E27FC236}">
                <a16:creationId xmlns:a16="http://schemas.microsoft.com/office/drawing/2014/main" id="{B1F1920F-FB65-88DA-236B-E4E312FC66FE}"/>
              </a:ext>
            </a:extLst>
          </p:cNvPr>
          <p:cNvGrpSpPr/>
          <p:nvPr/>
        </p:nvGrpSpPr>
        <p:grpSpPr>
          <a:xfrm>
            <a:off x="4302801" y="2688152"/>
            <a:ext cx="662699" cy="662670"/>
            <a:chOff x="4302801" y="2507177"/>
            <a:chExt cx="662699" cy="662670"/>
          </a:xfrm>
          <a:solidFill>
            <a:srgbClr val="0098B2"/>
          </a:solidFill>
        </p:grpSpPr>
        <p:sp>
          <p:nvSpPr>
            <p:cNvPr id="27" name="Serbest Form: Şekil 26">
              <a:extLst>
                <a:ext uri="{FF2B5EF4-FFF2-40B4-BE49-F238E27FC236}">
                  <a16:creationId xmlns:a16="http://schemas.microsoft.com/office/drawing/2014/main" id="{73EFD96D-D176-DB6B-FCF6-5C643318C7EC}"/>
                </a:ext>
              </a:extLst>
            </p:cNvPr>
            <p:cNvSpPr/>
            <p:nvPr/>
          </p:nvSpPr>
          <p:spPr>
            <a:xfrm rot="-2700000">
              <a:off x="4553113" y="2420875"/>
              <a:ext cx="59340" cy="732567"/>
            </a:xfrm>
            <a:custGeom>
              <a:avLst/>
              <a:gdLst>
                <a:gd name="connsiteX0" fmla="*/ 0 w 59340"/>
                <a:gd name="connsiteY0" fmla="*/ 0 h 732567"/>
                <a:gd name="connsiteX1" fmla="*/ 59341 w 59340"/>
                <a:gd name="connsiteY1" fmla="*/ 0 h 732567"/>
                <a:gd name="connsiteX2" fmla="*/ 59341 w 59340"/>
                <a:gd name="connsiteY2" fmla="*/ 732568 h 732567"/>
                <a:gd name="connsiteX3" fmla="*/ 0 w 5934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40" h="732567">
                  <a:moveTo>
                    <a:pt x="0" y="0"/>
                  </a:moveTo>
                  <a:lnTo>
                    <a:pt x="59341" y="0"/>
                  </a:lnTo>
                  <a:lnTo>
                    <a:pt x="59341" y="732568"/>
                  </a:lnTo>
                  <a:lnTo>
                    <a:pt x="0" y="7325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8" name="Serbest Form: Şekil 27">
              <a:extLst>
                <a:ext uri="{FF2B5EF4-FFF2-40B4-BE49-F238E27FC236}">
                  <a16:creationId xmlns:a16="http://schemas.microsoft.com/office/drawing/2014/main" id="{C606A35A-4085-788D-76D2-DAD043858B72}"/>
                </a:ext>
              </a:extLst>
            </p:cNvPr>
            <p:cNvSpPr/>
            <p:nvPr/>
          </p:nvSpPr>
          <p:spPr>
            <a:xfrm>
              <a:off x="4718089" y="2922436"/>
              <a:ext cx="247411" cy="247411"/>
            </a:xfrm>
            <a:custGeom>
              <a:avLst/>
              <a:gdLst>
                <a:gd name="connsiteX0" fmla="*/ 36219 w 247411"/>
                <a:gd name="connsiteY0" fmla="*/ 211193 h 247411"/>
                <a:gd name="connsiteX1" fmla="*/ 36219 w 247411"/>
                <a:gd name="connsiteY1" fmla="*/ 36219 h 247411"/>
                <a:gd name="connsiteX2" fmla="*/ 211193 w 247411"/>
                <a:gd name="connsiteY2" fmla="*/ 36219 h 247411"/>
                <a:gd name="connsiteX3" fmla="*/ 211193 w 247411"/>
                <a:gd name="connsiteY3" fmla="*/ 211193 h 247411"/>
                <a:gd name="connsiteX4" fmla="*/ 36219 w 247411"/>
                <a:gd name="connsiteY4" fmla="*/ 211193 h 24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11" h="247411">
                  <a:moveTo>
                    <a:pt x="36219" y="211193"/>
                  </a:moveTo>
                  <a:cubicBezTo>
                    <a:pt x="-12073" y="162901"/>
                    <a:pt x="-12073" y="84511"/>
                    <a:pt x="36219" y="36219"/>
                  </a:cubicBezTo>
                  <a:cubicBezTo>
                    <a:pt x="84511" y="-12073"/>
                    <a:pt x="162901" y="-12073"/>
                    <a:pt x="211193" y="36219"/>
                  </a:cubicBezTo>
                  <a:cubicBezTo>
                    <a:pt x="259485" y="84511"/>
                    <a:pt x="259485" y="162901"/>
                    <a:pt x="211193" y="211193"/>
                  </a:cubicBezTo>
                  <a:cubicBezTo>
                    <a:pt x="162901" y="259485"/>
                    <a:pt x="84511" y="259485"/>
                    <a:pt x="36219" y="211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29" name="Serbest Form: Şekil 28">
            <a:extLst>
              <a:ext uri="{FF2B5EF4-FFF2-40B4-BE49-F238E27FC236}">
                <a16:creationId xmlns:a16="http://schemas.microsoft.com/office/drawing/2014/main" id="{90670077-86DF-1AD3-A89C-FDAAFE9B0E53}"/>
              </a:ext>
            </a:extLst>
          </p:cNvPr>
          <p:cNvSpPr/>
          <p:nvPr/>
        </p:nvSpPr>
        <p:spPr>
          <a:xfrm rot="20238600">
            <a:off x="7749498" y="4385408"/>
            <a:ext cx="247459" cy="247459"/>
          </a:xfrm>
          <a:custGeom>
            <a:avLst/>
            <a:gdLst>
              <a:gd name="connsiteX0" fmla="*/ 247460 w 247459"/>
              <a:gd name="connsiteY0" fmla="*/ 123730 h 247459"/>
              <a:gd name="connsiteX1" fmla="*/ 123730 w 247459"/>
              <a:gd name="connsiteY1" fmla="*/ 247459 h 247459"/>
              <a:gd name="connsiteX2" fmla="*/ 0 w 247459"/>
              <a:gd name="connsiteY2" fmla="*/ 123730 h 247459"/>
              <a:gd name="connsiteX3" fmla="*/ 123730 w 247459"/>
              <a:gd name="connsiteY3" fmla="*/ 0 h 247459"/>
              <a:gd name="connsiteX4" fmla="*/ 247460 w 247459"/>
              <a:gd name="connsiteY4" fmla="*/ 123730 h 24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59" h="247459">
                <a:moveTo>
                  <a:pt x="247460" y="123730"/>
                </a:moveTo>
                <a:cubicBezTo>
                  <a:pt x="247460" y="192064"/>
                  <a:pt x="192064" y="247459"/>
                  <a:pt x="123730" y="247459"/>
                </a:cubicBezTo>
                <a:cubicBezTo>
                  <a:pt x="55396" y="247459"/>
                  <a:pt x="0" y="192064"/>
                  <a:pt x="0" y="123730"/>
                </a:cubicBezTo>
                <a:cubicBezTo>
                  <a:pt x="0" y="55396"/>
                  <a:pt x="55396" y="0"/>
                  <a:pt x="123730" y="0"/>
                </a:cubicBezTo>
                <a:cubicBezTo>
                  <a:pt x="192064" y="0"/>
                  <a:pt x="247460" y="55396"/>
                  <a:pt x="247460" y="123730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30" name="Grafik 7">
            <a:extLst>
              <a:ext uri="{FF2B5EF4-FFF2-40B4-BE49-F238E27FC236}">
                <a16:creationId xmlns:a16="http://schemas.microsoft.com/office/drawing/2014/main" id="{5B5F1DBD-3392-64EF-AD0E-D0C04170A80F}"/>
              </a:ext>
            </a:extLst>
          </p:cNvPr>
          <p:cNvGrpSpPr/>
          <p:nvPr/>
        </p:nvGrpSpPr>
        <p:grpSpPr>
          <a:xfrm>
            <a:off x="7223319" y="2675913"/>
            <a:ext cx="662850" cy="662623"/>
            <a:chOff x="7223319" y="2494938"/>
            <a:chExt cx="662850" cy="662623"/>
          </a:xfrm>
          <a:solidFill>
            <a:srgbClr val="0098B2"/>
          </a:solidFill>
        </p:grpSpPr>
        <p:sp>
          <p:nvSpPr>
            <p:cNvPr id="31" name="Serbest Form: Şekil 30">
              <a:extLst>
                <a:ext uri="{FF2B5EF4-FFF2-40B4-BE49-F238E27FC236}">
                  <a16:creationId xmlns:a16="http://schemas.microsoft.com/office/drawing/2014/main" id="{06169987-02D5-AB39-5A52-89072F53CAE9}"/>
                </a:ext>
              </a:extLst>
            </p:cNvPr>
            <p:cNvSpPr/>
            <p:nvPr/>
          </p:nvSpPr>
          <p:spPr>
            <a:xfrm rot="-2700000">
              <a:off x="7239869" y="2745235"/>
              <a:ext cx="732567" cy="59436"/>
            </a:xfrm>
            <a:custGeom>
              <a:avLst/>
              <a:gdLst>
                <a:gd name="connsiteX0" fmla="*/ 0 w 732567"/>
                <a:gd name="connsiteY0" fmla="*/ 0 h 59436"/>
                <a:gd name="connsiteX1" fmla="*/ 732568 w 732567"/>
                <a:gd name="connsiteY1" fmla="*/ 0 h 59436"/>
                <a:gd name="connsiteX2" fmla="*/ 732568 w 732567"/>
                <a:gd name="connsiteY2" fmla="*/ 59436 h 59436"/>
                <a:gd name="connsiteX3" fmla="*/ 0 w 732567"/>
                <a:gd name="connsiteY3" fmla="*/ 59436 h 5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67" h="59436">
                  <a:moveTo>
                    <a:pt x="0" y="0"/>
                  </a:moveTo>
                  <a:lnTo>
                    <a:pt x="732568" y="0"/>
                  </a:lnTo>
                  <a:lnTo>
                    <a:pt x="732568" y="59436"/>
                  </a:lnTo>
                  <a:lnTo>
                    <a:pt x="0" y="594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32" name="Serbest Form: Şekil 31">
              <a:extLst>
                <a:ext uri="{FF2B5EF4-FFF2-40B4-BE49-F238E27FC236}">
                  <a16:creationId xmlns:a16="http://schemas.microsoft.com/office/drawing/2014/main" id="{0055703E-3613-CBDF-92E6-F54EB80CE221}"/>
                </a:ext>
              </a:extLst>
            </p:cNvPr>
            <p:cNvSpPr/>
            <p:nvPr/>
          </p:nvSpPr>
          <p:spPr>
            <a:xfrm>
              <a:off x="7223319" y="2910149"/>
              <a:ext cx="247447" cy="247411"/>
            </a:xfrm>
            <a:custGeom>
              <a:avLst/>
              <a:gdLst>
                <a:gd name="connsiteX0" fmla="*/ 36255 w 247447"/>
                <a:gd name="connsiteY0" fmla="*/ 36219 h 247411"/>
                <a:gd name="connsiteX1" fmla="*/ 211229 w 247447"/>
                <a:gd name="connsiteY1" fmla="*/ 36219 h 247411"/>
                <a:gd name="connsiteX2" fmla="*/ 211229 w 247447"/>
                <a:gd name="connsiteY2" fmla="*/ 211193 h 247411"/>
                <a:gd name="connsiteX3" fmla="*/ 36255 w 247447"/>
                <a:gd name="connsiteY3" fmla="*/ 211193 h 247411"/>
                <a:gd name="connsiteX4" fmla="*/ 36255 w 247447"/>
                <a:gd name="connsiteY4" fmla="*/ 36219 h 24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47" h="247411">
                  <a:moveTo>
                    <a:pt x="36255" y="36219"/>
                  </a:moveTo>
                  <a:cubicBezTo>
                    <a:pt x="84546" y="-12073"/>
                    <a:pt x="162937" y="-12073"/>
                    <a:pt x="211229" y="36219"/>
                  </a:cubicBezTo>
                  <a:cubicBezTo>
                    <a:pt x="259520" y="84511"/>
                    <a:pt x="259520" y="162901"/>
                    <a:pt x="211229" y="211193"/>
                  </a:cubicBezTo>
                  <a:cubicBezTo>
                    <a:pt x="162937" y="259485"/>
                    <a:pt x="84546" y="259485"/>
                    <a:pt x="36255" y="211193"/>
                  </a:cubicBezTo>
                  <a:cubicBezTo>
                    <a:pt x="-12037" y="162901"/>
                    <a:pt x="-12133" y="84511"/>
                    <a:pt x="36255" y="36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33" name="Serbest Form: Şekil 32">
            <a:extLst>
              <a:ext uri="{FF2B5EF4-FFF2-40B4-BE49-F238E27FC236}">
                <a16:creationId xmlns:a16="http://schemas.microsoft.com/office/drawing/2014/main" id="{2A3EF4F0-A02F-AAE7-1B20-7B0DC1F466AD}"/>
              </a:ext>
            </a:extLst>
          </p:cNvPr>
          <p:cNvSpPr/>
          <p:nvPr/>
        </p:nvSpPr>
        <p:spPr>
          <a:xfrm>
            <a:off x="3586353" y="4479607"/>
            <a:ext cx="732567" cy="59436"/>
          </a:xfrm>
          <a:custGeom>
            <a:avLst/>
            <a:gdLst>
              <a:gd name="connsiteX0" fmla="*/ 0 w 732567"/>
              <a:gd name="connsiteY0" fmla="*/ 0 h 59436"/>
              <a:gd name="connsiteX1" fmla="*/ 732568 w 732567"/>
              <a:gd name="connsiteY1" fmla="*/ 0 h 59436"/>
              <a:gd name="connsiteX2" fmla="*/ 732568 w 732567"/>
              <a:gd name="connsiteY2" fmla="*/ 59436 h 59436"/>
              <a:gd name="connsiteX3" fmla="*/ 0 w 732567"/>
              <a:gd name="connsiteY3" fmla="*/ 59436 h 5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567" h="59436">
                <a:moveTo>
                  <a:pt x="0" y="0"/>
                </a:moveTo>
                <a:lnTo>
                  <a:pt x="732568" y="0"/>
                </a:lnTo>
                <a:lnTo>
                  <a:pt x="732568" y="59436"/>
                </a:lnTo>
                <a:lnTo>
                  <a:pt x="0" y="59436"/>
                </a:ln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4" name="Serbest Form: Şekil 33">
            <a:extLst>
              <a:ext uri="{FF2B5EF4-FFF2-40B4-BE49-F238E27FC236}">
                <a16:creationId xmlns:a16="http://schemas.microsoft.com/office/drawing/2014/main" id="{E12AC133-0E63-708C-8A6A-517EC9CEE255}"/>
              </a:ext>
            </a:extLst>
          </p:cNvPr>
          <p:cNvSpPr/>
          <p:nvPr/>
        </p:nvSpPr>
        <p:spPr>
          <a:xfrm>
            <a:off x="4195191" y="4385500"/>
            <a:ext cx="247459" cy="247459"/>
          </a:xfrm>
          <a:custGeom>
            <a:avLst/>
            <a:gdLst>
              <a:gd name="connsiteX0" fmla="*/ 123730 w 247459"/>
              <a:gd name="connsiteY0" fmla="*/ 247459 h 247459"/>
              <a:gd name="connsiteX1" fmla="*/ 0 w 247459"/>
              <a:gd name="connsiteY1" fmla="*/ 123730 h 247459"/>
              <a:gd name="connsiteX2" fmla="*/ 123730 w 247459"/>
              <a:gd name="connsiteY2" fmla="*/ 0 h 247459"/>
              <a:gd name="connsiteX3" fmla="*/ 247459 w 247459"/>
              <a:gd name="connsiteY3" fmla="*/ 123730 h 247459"/>
              <a:gd name="connsiteX4" fmla="*/ 123730 w 247459"/>
              <a:gd name="connsiteY4" fmla="*/ 247459 h 24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59" h="247459">
                <a:moveTo>
                  <a:pt x="123730" y="247459"/>
                </a:moveTo>
                <a:cubicBezTo>
                  <a:pt x="55435" y="247459"/>
                  <a:pt x="0" y="192024"/>
                  <a:pt x="0" y="123730"/>
                </a:cubicBezTo>
                <a:cubicBezTo>
                  <a:pt x="0" y="55435"/>
                  <a:pt x="55435" y="0"/>
                  <a:pt x="123730" y="0"/>
                </a:cubicBezTo>
                <a:cubicBezTo>
                  <a:pt x="192024" y="0"/>
                  <a:pt x="247459" y="55435"/>
                  <a:pt x="247459" y="123730"/>
                </a:cubicBezTo>
                <a:cubicBezTo>
                  <a:pt x="247459" y="192024"/>
                  <a:pt x="192024" y="247459"/>
                  <a:pt x="123730" y="247459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5" name="Serbest Form: Şekil 34">
            <a:extLst>
              <a:ext uri="{FF2B5EF4-FFF2-40B4-BE49-F238E27FC236}">
                <a16:creationId xmlns:a16="http://schemas.microsoft.com/office/drawing/2014/main" id="{F3F6C0E6-FE9D-9840-6F22-860EFD5D6C54}"/>
              </a:ext>
            </a:extLst>
          </p:cNvPr>
          <p:cNvSpPr/>
          <p:nvPr/>
        </p:nvSpPr>
        <p:spPr>
          <a:xfrm>
            <a:off x="3378803" y="1763268"/>
            <a:ext cx="1387697" cy="1386173"/>
          </a:xfrm>
          <a:custGeom>
            <a:avLst/>
            <a:gdLst>
              <a:gd name="connsiteX0" fmla="*/ 1387697 w 1387697"/>
              <a:gd name="connsiteY0" fmla="*/ 683324 h 1386173"/>
              <a:gd name="connsiteX1" fmla="*/ 1211199 w 1387697"/>
              <a:gd name="connsiteY1" fmla="*/ 217551 h 1386173"/>
              <a:gd name="connsiteX2" fmla="*/ 702850 w 1387697"/>
              <a:gd name="connsiteY2" fmla="*/ 0 h 1386173"/>
              <a:gd name="connsiteX3" fmla="*/ 0 w 1387697"/>
              <a:gd name="connsiteY3" fmla="*/ 702850 h 1386173"/>
              <a:gd name="connsiteX4" fmla="*/ 176498 w 1387697"/>
              <a:gd name="connsiteY4" fmla="*/ 1168622 h 1386173"/>
              <a:gd name="connsiteX5" fmla="*/ 684848 w 1387697"/>
              <a:gd name="connsiteY5" fmla="*/ 1386173 h 1386173"/>
              <a:gd name="connsiteX6" fmla="*/ 1387697 w 1387697"/>
              <a:gd name="connsiteY6" fmla="*/ 683324 h 138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697" h="1386173">
                <a:moveTo>
                  <a:pt x="1387697" y="683324"/>
                </a:moveTo>
                <a:cubicBezTo>
                  <a:pt x="1387697" y="504635"/>
                  <a:pt x="1321022" y="341567"/>
                  <a:pt x="1211199" y="217551"/>
                </a:cubicBezTo>
                <a:cubicBezTo>
                  <a:pt x="1083183" y="83534"/>
                  <a:pt x="902779" y="0"/>
                  <a:pt x="702850" y="0"/>
                </a:cubicBezTo>
                <a:cubicBezTo>
                  <a:pt x="314706" y="0"/>
                  <a:pt x="0" y="314706"/>
                  <a:pt x="0" y="702850"/>
                </a:cubicBezTo>
                <a:cubicBezTo>
                  <a:pt x="0" y="881539"/>
                  <a:pt x="66675" y="1044607"/>
                  <a:pt x="176498" y="1168622"/>
                </a:cubicBezTo>
                <a:cubicBezTo>
                  <a:pt x="304514" y="1302639"/>
                  <a:pt x="484918" y="1386173"/>
                  <a:pt x="684848" y="1386173"/>
                </a:cubicBezTo>
                <a:cubicBezTo>
                  <a:pt x="1072991" y="1386173"/>
                  <a:pt x="1387697" y="1071467"/>
                  <a:pt x="1387697" y="683324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6" name="Serbest Form: Şekil 35">
            <a:extLst>
              <a:ext uri="{FF2B5EF4-FFF2-40B4-BE49-F238E27FC236}">
                <a16:creationId xmlns:a16="http://schemas.microsoft.com/office/drawing/2014/main" id="{FBDD84E7-F863-CCAB-EC25-BBAEDE5BAA3F}"/>
              </a:ext>
            </a:extLst>
          </p:cNvPr>
          <p:cNvSpPr/>
          <p:nvPr/>
        </p:nvSpPr>
        <p:spPr>
          <a:xfrm>
            <a:off x="3542728" y="1927193"/>
            <a:ext cx="1059751" cy="1058513"/>
          </a:xfrm>
          <a:custGeom>
            <a:avLst/>
            <a:gdLst>
              <a:gd name="connsiteX0" fmla="*/ 1059752 w 1059751"/>
              <a:gd name="connsiteY0" fmla="*/ 521780 h 1058513"/>
              <a:gd name="connsiteX1" fmla="*/ 924973 w 1059751"/>
              <a:gd name="connsiteY1" fmla="*/ 166116 h 1058513"/>
              <a:gd name="connsiteX2" fmla="*/ 536734 w 1059751"/>
              <a:gd name="connsiteY2" fmla="*/ 0 h 1058513"/>
              <a:gd name="connsiteX3" fmla="*/ 0 w 1059751"/>
              <a:gd name="connsiteY3" fmla="*/ 536734 h 1058513"/>
              <a:gd name="connsiteX4" fmla="*/ 134779 w 1059751"/>
              <a:gd name="connsiteY4" fmla="*/ 892397 h 1058513"/>
              <a:gd name="connsiteX5" fmla="*/ 523018 w 1059751"/>
              <a:gd name="connsiteY5" fmla="*/ 1058513 h 1058513"/>
              <a:gd name="connsiteX6" fmla="*/ 1059656 w 1059751"/>
              <a:gd name="connsiteY6" fmla="*/ 521875 h 10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751" h="1058513">
                <a:moveTo>
                  <a:pt x="1059752" y="521780"/>
                </a:moveTo>
                <a:cubicBezTo>
                  <a:pt x="1059752" y="385381"/>
                  <a:pt x="1008793" y="260890"/>
                  <a:pt x="924973" y="166116"/>
                </a:cubicBezTo>
                <a:cubicBezTo>
                  <a:pt x="827246" y="63722"/>
                  <a:pt x="689420" y="0"/>
                  <a:pt x="536734" y="0"/>
                </a:cubicBezTo>
                <a:cubicBezTo>
                  <a:pt x="240316" y="0"/>
                  <a:pt x="0" y="240316"/>
                  <a:pt x="0" y="536734"/>
                </a:cubicBezTo>
                <a:cubicBezTo>
                  <a:pt x="0" y="673132"/>
                  <a:pt x="50959" y="797719"/>
                  <a:pt x="134779" y="892397"/>
                </a:cubicBezTo>
                <a:cubicBezTo>
                  <a:pt x="232505" y="994791"/>
                  <a:pt x="370237" y="1058513"/>
                  <a:pt x="523018" y="1058513"/>
                </a:cubicBezTo>
                <a:cubicBezTo>
                  <a:pt x="819436" y="1058513"/>
                  <a:pt x="1059656" y="818197"/>
                  <a:pt x="1059656" y="521875"/>
                </a:cubicBezTo>
                <a:close/>
              </a:path>
            </a:pathLst>
          </a:custGeom>
          <a:solidFill>
            <a:srgbClr val="F7F7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7" name="Serbest Form: Şekil 36">
            <a:extLst>
              <a:ext uri="{FF2B5EF4-FFF2-40B4-BE49-F238E27FC236}">
                <a16:creationId xmlns:a16="http://schemas.microsoft.com/office/drawing/2014/main" id="{7C55CE82-4AED-46F1-A338-C7DE038A5FA9}"/>
              </a:ext>
            </a:extLst>
          </p:cNvPr>
          <p:cNvSpPr/>
          <p:nvPr/>
        </p:nvSpPr>
        <p:spPr>
          <a:xfrm>
            <a:off x="8266747" y="3784091"/>
            <a:ext cx="1387697" cy="1386173"/>
          </a:xfrm>
          <a:custGeom>
            <a:avLst/>
            <a:gdLst>
              <a:gd name="connsiteX0" fmla="*/ 1387697 w 1387697"/>
              <a:gd name="connsiteY0" fmla="*/ 683228 h 1386173"/>
              <a:gd name="connsiteX1" fmla="*/ 1211199 w 1387697"/>
              <a:gd name="connsiteY1" fmla="*/ 217551 h 1386173"/>
              <a:gd name="connsiteX2" fmla="*/ 702850 w 1387697"/>
              <a:gd name="connsiteY2" fmla="*/ 0 h 1386173"/>
              <a:gd name="connsiteX3" fmla="*/ 0 w 1387697"/>
              <a:gd name="connsiteY3" fmla="*/ 702850 h 1386173"/>
              <a:gd name="connsiteX4" fmla="*/ 176498 w 1387697"/>
              <a:gd name="connsiteY4" fmla="*/ 1168622 h 1386173"/>
              <a:gd name="connsiteX5" fmla="*/ 684847 w 1387697"/>
              <a:gd name="connsiteY5" fmla="*/ 1386173 h 1386173"/>
              <a:gd name="connsiteX6" fmla="*/ 1387697 w 1387697"/>
              <a:gd name="connsiteY6" fmla="*/ 683323 h 138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697" h="1386173">
                <a:moveTo>
                  <a:pt x="1387697" y="683228"/>
                </a:moveTo>
                <a:cubicBezTo>
                  <a:pt x="1387697" y="504539"/>
                  <a:pt x="1321022" y="341567"/>
                  <a:pt x="1211199" y="217551"/>
                </a:cubicBezTo>
                <a:cubicBezTo>
                  <a:pt x="1083183" y="83534"/>
                  <a:pt x="902779" y="0"/>
                  <a:pt x="702850" y="0"/>
                </a:cubicBezTo>
                <a:cubicBezTo>
                  <a:pt x="314706" y="0"/>
                  <a:pt x="0" y="314706"/>
                  <a:pt x="0" y="702850"/>
                </a:cubicBezTo>
                <a:cubicBezTo>
                  <a:pt x="0" y="881539"/>
                  <a:pt x="66675" y="1044607"/>
                  <a:pt x="176498" y="1168622"/>
                </a:cubicBezTo>
                <a:cubicBezTo>
                  <a:pt x="304514" y="1302639"/>
                  <a:pt x="484918" y="1386173"/>
                  <a:pt x="684847" y="1386173"/>
                </a:cubicBezTo>
                <a:cubicBezTo>
                  <a:pt x="1072991" y="1386173"/>
                  <a:pt x="1387697" y="1071467"/>
                  <a:pt x="1387697" y="683323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0" name="Serbest Form: Şekil 39">
            <a:extLst>
              <a:ext uri="{FF2B5EF4-FFF2-40B4-BE49-F238E27FC236}">
                <a16:creationId xmlns:a16="http://schemas.microsoft.com/office/drawing/2014/main" id="{A0F36C96-0146-2E63-3E0A-7072D646492B}"/>
              </a:ext>
            </a:extLst>
          </p:cNvPr>
          <p:cNvSpPr/>
          <p:nvPr/>
        </p:nvSpPr>
        <p:spPr>
          <a:xfrm>
            <a:off x="7423213" y="1755933"/>
            <a:ext cx="1387697" cy="1386077"/>
          </a:xfrm>
          <a:custGeom>
            <a:avLst/>
            <a:gdLst>
              <a:gd name="connsiteX0" fmla="*/ 1387697 w 1387697"/>
              <a:gd name="connsiteY0" fmla="*/ 683228 h 1386077"/>
              <a:gd name="connsiteX1" fmla="*/ 1211199 w 1387697"/>
              <a:gd name="connsiteY1" fmla="*/ 217551 h 1386077"/>
              <a:gd name="connsiteX2" fmla="*/ 702850 w 1387697"/>
              <a:gd name="connsiteY2" fmla="*/ 0 h 1386077"/>
              <a:gd name="connsiteX3" fmla="*/ 0 w 1387697"/>
              <a:gd name="connsiteY3" fmla="*/ 702850 h 1386077"/>
              <a:gd name="connsiteX4" fmla="*/ 176498 w 1387697"/>
              <a:gd name="connsiteY4" fmla="*/ 1168527 h 1386077"/>
              <a:gd name="connsiteX5" fmla="*/ 684847 w 1387697"/>
              <a:gd name="connsiteY5" fmla="*/ 1386078 h 1386077"/>
              <a:gd name="connsiteX6" fmla="*/ 1387697 w 1387697"/>
              <a:gd name="connsiteY6" fmla="*/ 683228 h 13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697" h="1386077">
                <a:moveTo>
                  <a:pt x="1387697" y="683228"/>
                </a:moveTo>
                <a:cubicBezTo>
                  <a:pt x="1387697" y="504539"/>
                  <a:pt x="1321022" y="341471"/>
                  <a:pt x="1211199" y="217551"/>
                </a:cubicBezTo>
                <a:cubicBezTo>
                  <a:pt x="1083183" y="83534"/>
                  <a:pt x="902779" y="0"/>
                  <a:pt x="702850" y="0"/>
                </a:cubicBezTo>
                <a:cubicBezTo>
                  <a:pt x="314706" y="0"/>
                  <a:pt x="0" y="314706"/>
                  <a:pt x="0" y="702850"/>
                </a:cubicBezTo>
                <a:cubicBezTo>
                  <a:pt x="0" y="881539"/>
                  <a:pt x="66675" y="1044607"/>
                  <a:pt x="176498" y="1168527"/>
                </a:cubicBezTo>
                <a:cubicBezTo>
                  <a:pt x="304514" y="1302544"/>
                  <a:pt x="484918" y="1386078"/>
                  <a:pt x="684847" y="1386078"/>
                </a:cubicBezTo>
                <a:cubicBezTo>
                  <a:pt x="1072991" y="1386078"/>
                  <a:pt x="1387697" y="1071372"/>
                  <a:pt x="1387697" y="683228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1" name="Serbest Form: Şekil 40">
            <a:extLst>
              <a:ext uri="{FF2B5EF4-FFF2-40B4-BE49-F238E27FC236}">
                <a16:creationId xmlns:a16="http://schemas.microsoft.com/office/drawing/2014/main" id="{B6E9B23F-F7AA-7D13-A037-0213822C782D}"/>
              </a:ext>
            </a:extLst>
          </p:cNvPr>
          <p:cNvSpPr/>
          <p:nvPr/>
        </p:nvSpPr>
        <p:spPr>
          <a:xfrm>
            <a:off x="7587138" y="1919668"/>
            <a:ext cx="1059751" cy="1058513"/>
          </a:xfrm>
          <a:custGeom>
            <a:avLst/>
            <a:gdLst>
              <a:gd name="connsiteX0" fmla="*/ 1059752 w 1059751"/>
              <a:gd name="connsiteY0" fmla="*/ 521780 h 1058513"/>
              <a:gd name="connsiteX1" fmla="*/ 924973 w 1059751"/>
              <a:gd name="connsiteY1" fmla="*/ 166116 h 1058513"/>
              <a:gd name="connsiteX2" fmla="*/ 536734 w 1059751"/>
              <a:gd name="connsiteY2" fmla="*/ 0 h 1058513"/>
              <a:gd name="connsiteX3" fmla="*/ 0 w 1059751"/>
              <a:gd name="connsiteY3" fmla="*/ 536734 h 1058513"/>
              <a:gd name="connsiteX4" fmla="*/ 134779 w 1059751"/>
              <a:gd name="connsiteY4" fmla="*/ 892397 h 1058513"/>
              <a:gd name="connsiteX5" fmla="*/ 523018 w 1059751"/>
              <a:gd name="connsiteY5" fmla="*/ 1058513 h 1058513"/>
              <a:gd name="connsiteX6" fmla="*/ 1059752 w 1059751"/>
              <a:gd name="connsiteY6" fmla="*/ 521875 h 10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751" h="1058513">
                <a:moveTo>
                  <a:pt x="1059752" y="521780"/>
                </a:moveTo>
                <a:cubicBezTo>
                  <a:pt x="1059752" y="385382"/>
                  <a:pt x="1008793" y="260794"/>
                  <a:pt x="924973" y="166116"/>
                </a:cubicBezTo>
                <a:cubicBezTo>
                  <a:pt x="827247" y="63722"/>
                  <a:pt x="689420" y="0"/>
                  <a:pt x="536734" y="0"/>
                </a:cubicBezTo>
                <a:cubicBezTo>
                  <a:pt x="240316" y="0"/>
                  <a:pt x="0" y="240316"/>
                  <a:pt x="0" y="536734"/>
                </a:cubicBezTo>
                <a:cubicBezTo>
                  <a:pt x="0" y="673132"/>
                  <a:pt x="50959" y="797624"/>
                  <a:pt x="134779" y="892397"/>
                </a:cubicBezTo>
                <a:cubicBezTo>
                  <a:pt x="232506" y="994791"/>
                  <a:pt x="370332" y="1058513"/>
                  <a:pt x="523018" y="1058513"/>
                </a:cubicBezTo>
                <a:cubicBezTo>
                  <a:pt x="819436" y="1058513"/>
                  <a:pt x="1059752" y="818198"/>
                  <a:pt x="1059752" y="521875"/>
                </a:cubicBezTo>
                <a:close/>
              </a:path>
            </a:pathLst>
          </a:custGeom>
          <a:solidFill>
            <a:srgbClr val="F7F7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42" name="Grafik 7">
            <a:extLst>
              <a:ext uri="{FF2B5EF4-FFF2-40B4-BE49-F238E27FC236}">
                <a16:creationId xmlns:a16="http://schemas.microsoft.com/office/drawing/2014/main" id="{D0603FFB-EB5D-094F-C449-71BDC2C7C983}"/>
              </a:ext>
            </a:extLst>
          </p:cNvPr>
          <p:cNvGrpSpPr/>
          <p:nvPr/>
        </p:nvGrpSpPr>
        <p:grpSpPr>
          <a:xfrm>
            <a:off x="5963411" y="1967388"/>
            <a:ext cx="247459" cy="856297"/>
            <a:chOff x="5963411" y="1786413"/>
            <a:chExt cx="247459" cy="856297"/>
          </a:xfrm>
          <a:solidFill>
            <a:srgbClr val="0098B2"/>
          </a:solidFill>
        </p:grpSpPr>
        <p:sp>
          <p:nvSpPr>
            <p:cNvPr id="43" name="Serbest Form: Şekil 42">
              <a:extLst>
                <a:ext uri="{FF2B5EF4-FFF2-40B4-BE49-F238E27FC236}">
                  <a16:creationId xmlns:a16="http://schemas.microsoft.com/office/drawing/2014/main" id="{58058376-9905-3F9C-E1BE-8E6D3B45F6AD}"/>
                </a:ext>
              </a:extLst>
            </p:cNvPr>
            <p:cNvSpPr/>
            <p:nvPr/>
          </p:nvSpPr>
          <p:spPr>
            <a:xfrm>
              <a:off x="6057519" y="1786413"/>
              <a:ext cx="59436" cy="732567"/>
            </a:xfrm>
            <a:custGeom>
              <a:avLst/>
              <a:gdLst>
                <a:gd name="connsiteX0" fmla="*/ 0 w 59436"/>
                <a:gd name="connsiteY0" fmla="*/ 0 h 732567"/>
                <a:gd name="connsiteX1" fmla="*/ 59436 w 59436"/>
                <a:gd name="connsiteY1" fmla="*/ 0 h 732567"/>
                <a:gd name="connsiteX2" fmla="*/ 59436 w 59436"/>
                <a:gd name="connsiteY2" fmla="*/ 732568 h 732567"/>
                <a:gd name="connsiteX3" fmla="*/ 0 w 59436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36" h="732567">
                  <a:moveTo>
                    <a:pt x="0" y="0"/>
                  </a:moveTo>
                  <a:lnTo>
                    <a:pt x="59436" y="0"/>
                  </a:lnTo>
                  <a:lnTo>
                    <a:pt x="59436" y="732568"/>
                  </a:lnTo>
                  <a:lnTo>
                    <a:pt x="0" y="7325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4" name="Serbest Form: Şekil 43">
              <a:extLst>
                <a:ext uri="{FF2B5EF4-FFF2-40B4-BE49-F238E27FC236}">
                  <a16:creationId xmlns:a16="http://schemas.microsoft.com/office/drawing/2014/main" id="{8D45C5AF-DD41-7E3F-F1C6-ED959976DF85}"/>
                </a:ext>
              </a:extLst>
            </p:cNvPr>
            <p:cNvSpPr/>
            <p:nvPr/>
          </p:nvSpPr>
          <p:spPr>
            <a:xfrm>
              <a:off x="5963411" y="2395251"/>
              <a:ext cx="247459" cy="247459"/>
            </a:xfrm>
            <a:custGeom>
              <a:avLst/>
              <a:gdLst>
                <a:gd name="connsiteX0" fmla="*/ 0 w 247459"/>
                <a:gd name="connsiteY0" fmla="*/ 123730 h 247459"/>
                <a:gd name="connsiteX1" fmla="*/ 123730 w 247459"/>
                <a:gd name="connsiteY1" fmla="*/ 0 h 247459"/>
                <a:gd name="connsiteX2" fmla="*/ 247460 w 247459"/>
                <a:gd name="connsiteY2" fmla="*/ 123730 h 247459"/>
                <a:gd name="connsiteX3" fmla="*/ 123730 w 247459"/>
                <a:gd name="connsiteY3" fmla="*/ 247459 h 247459"/>
                <a:gd name="connsiteX4" fmla="*/ 0 w 247459"/>
                <a:gd name="connsiteY4" fmla="*/ 123730 h 2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59" h="247459">
                  <a:moveTo>
                    <a:pt x="0" y="123730"/>
                  </a:moveTo>
                  <a:cubicBezTo>
                    <a:pt x="0" y="55435"/>
                    <a:pt x="55436" y="0"/>
                    <a:pt x="123730" y="0"/>
                  </a:cubicBezTo>
                  <a:cubicBezTo>
                    <a:pt x="192024" y="0"/>
                    <a:pt x="247460" y="55435"/>
                    <a:pt x="247460" y="123730"/>
                  </a:cubicBezTo>
                  <a:cubicBezTo>
                    <a:pt x="247460" y="192119"/>
                    <a:pt x="192024" y="247459"/>
                    <a:pt x="123730" y="247459"/>
                  </a:cubicBezTo>
                  <a:cubicBezTo>
                    <a:pt x="55341" y="247459"/>
                    <a:pt x="0" y="192119"/>
                    <a:pt x="0" y="123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46" name="Serbest Form: Şekil 45">
            <a:extLst>
              <a:ext uri="{FF2B5EF4-FFF2-40B4-BE49-F238E27FC236}">
                <a16:creationId xmlns:a16="http://schemas.microsoft.com/office/drawing/2014/main" id="{FC7BFC12-6A4A-20CA-572C-F6E8E114E209}"/>
              </a:ext>
            </a:extLst>
          </p:cNvPr>
          <p:cNvSpPr/>
          <p:nvPr/>
        </p:nvSpPr>
        <p:spPr>
          <a:xfrm>
            <a:off x="5400198" y="933450"/>
            <a:ext cx="1387697" cy="1386078"/>
          </a:xfrm>
          <a:custGeom>
            <a:avLst/>
            <a:gdLst>
              <a:gd name="connsiteX0" fmla="*/ 1387697 w 1387697"/>
              <a:gd name="connsiteY0" fmla="*/ 683228 h 1386078"/>
              <a:gd name="connsiteX1" fmla="*/ 1211199 w 1387697"/>
              <a:gd name="connsiteY1" fmla="*/ 217551 h 1386078"/>
              <a:gd name="connsiteX2" fmla="*/ 702850 w 1387697"/>
              <a:gd name="connsiteY2" fmla="*/ 0 h 1386078"/>
              <a:gd name="connsiteX3" fmla="*/ 0 w 1387697"/>
              <a:gd name="connsiteY3" fmla="*/ 702850 h 1386078"/>
              <a:gd name="connsiteX4" fmla="*/ 176498 w 1387697"/>
              <a:gd name="connsiteY4" fmla="*/ 1168527 h 1386078"/>
              <a:gd name="connsiteX5" fmla="*/ 684847 w 1387697"/>
              <a:gd name="connsiteY5" fmla="*/ 1386078 h 1386078"/>
              <a:gd name="connsiteX6" fmla="*/ 1387697 w 1387697"/>
              <a:gd name="connsiteY6" fmla="*/ 683228 h 13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697" h="1386078">
                <a:moveTo>
                  <a:pt x="1387697" y="683228"/>
                </a:moveTo>
                <a:cubicBezTo>
                  <a:pt x="1387697" y="504539"/>
                  <a:pt x="1321022" y="341471"/>
                  <a:pt x="1211199" y="217551"/>
                </a:cubicBezTo>
                <a:cubicBezTo>
                  <a:pt x="1083183" y="83534"/>
                  <a:pt x="902780" y="0"/>
                  <a:pt x="702850" y="0"/>
                </a:cubicBezTo>
                <a:cubicBezTo>
                  <a:pt x="314706" y="0"/>
                  <a:pt x="0" y="314706"/>
                  <a:pt x="0" y="702850"/>
                </a:cubicBezTo>
                <a:cubicBezTo>
                  <a:pt x="0" y="881539"/>
                  <a:pt x="66675" y="1044607"/>
                  <a:pt x="176498" y="1168527"/>
                </a:cubicBezTo>
                <a:cubicBezTo>
                  <a:pt x="304514" y="1302544"/>
                  <a:pt x="484918" y="1386078"/>
                  <a:pt x="684847" y="1386078"/>
                </a:cubicBezTo>
                <a:cubicBezTo>
                  <a:pt x="1072991" y="1386078"/>
                  <a:pt x="1387697" y="1071372"/>
                  <a:pt x="1387697" y="683228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7" name="Serbest Form: Şekil 46">
            <a:extLst>
              <a:ext uri="{FF2B5EF4-FFF2-40B4-BE49-F238E27FC236}">
                <a16:creationId xmlns:a16="http://schemas.microsoft.com/office/drawing/2014/main" id="{9614E95C-72DE-83D6-AF0D-BF827501E6DB}"/>
              </a:ext>
            </a:extLst>
          </p:cNvPr>
          <p:cNvSpPr/>
          <p:nvPr/>
        </p:nvSpPr>
        <p:spPr>
          <a:xfrm>
            <a:off x="5564124" y="1097280"/>
            <a:ext cx="1059751" cy="1058513"/>
          </a:xfrm>
          <a:custGeom>
            <a:avLst/>
            <a:gdLst>
              <a:gd name="connsiteX0" fmla="*/ 1059752 w 1059751"/>
              <a:gd name="connsiteY0" fmla="*/ 521780 h 1058513"/>
              <a:gd name="connsiteX1" fmla="*/ 924973 w 1059751"/>
              <a:gd name="connsiteY1" fmla="*/ 166116 h 1058513"/>
              <a:gd name="connsiteX2" fmla="*/ 536734 w 1059751"/>
              <a:gd name="connsiteY2" fmla="*/ 0 h 1058513"/>
              <a:gd name="connsiteX3" fmla="*/ 0 w 1059751"/>
              <a:gd name="connsiteY3" fmla="*/ 536734 h 1058513"/>
              <a:gd name="connsiteX4" fmla="*/ 134779 w 1059751"/>
              <a:gd name="connsiteY4" fmla="*/ 892397 h 1058513"/>
              <a:gd name="connsiteX5" fmla="*/ 523018 w 1059751"/>
              <a:gd name="connsiteY5" fmla="*/ 1058513 h 1058513"/>
              <a:gd name="connsiteX6" fmla="*/ 1059752 w 1059751"/>
              <a:gd name="connsiteY6" fmla="*/ 521875 h 10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751" h="1058513">
                <a:moveTo>
                  <a:pt x="1059752" y="521780"/>
                </a:moveTo>
                <a:cubicBezTo>
                  <a:pt x="1059752" y="385382"/>
                  <a:pt x="1008793" y="260795"/>
                  <a:pt x="924973" y="166116"/>
                </a:cubicBezTo>
                <a:cubicBezTo>
                  <a:pt x="827246" y="63722"/>
                  <a:pt x="689420" y="0"/>
                  <a:pt x="536734" y="0"/>
                </a:cubicBezTo>
                <a:cubicBezTo>
                  <a:pt x="240316" y="0"/>
                  <a:pt x="0" y="240316"/>
                  <a:pt x="0" y="536734"/>
                </a:cubicBezTo>
                <a:cubicBezTo>
                  <a:pt x="0" y="673132"/>
                  <a:pt x="50959" y="797624"/>
                  <a:pt x="134779" y="892397"/>
                </a:cubicBezTo>
                <a:cubicBezTo>
                  <a:pt x="232505" y="994791"/>
                  <a:pt x="370332" y="1058513"/>
                  <a:pt x="523018" y="1058513"/>
                </a:cubicBezTo>
                <a:cubicBezTo>
                  <a:pt x="819436" y="1058513"/>
                  <a:pt x="1059752" y="818198"/>
                  <a:pt x="1059752" y="521875"/>
                </a:cubicBezTo>
                <a:close/>
              </a:path>
            </a:pathLst>
          </a:custGeom>
          <a:solidFill>
            <a:srgbClr val="F7F7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8" name="Serbest Form: Şekil 47">
            <a:extLst>
              <a:ext uri="{FF2B5EF4-FFF2-40B4-BE49-F238E27FC236}">
                <a16:creationId xmlns:a16="http://schemas.microsoft.com/office/drawing/2014/main" id="{91A7AD7A-84DE-82FB-BD90-60202ECB196C}"/>
              </a:ext>
            </a:extLst>
          </p:cNvPr>
          <p:cNvSpPr/>
          <p:nvPr/>
        </p:nvSpPr>
        <p:spPr>
          <a:xfrm>
            <a:off x="2533650" y="3783996"/>
            <a:ext cx="1387697" cy="1386078"/>
          </a:xfrm>
          <a:custGeom>
            <a:avLst/>
            <a:gdLst>
              <a:gd name="connsiteX0" fmla="*/ 1387697 w 1387697"/>
              <a:gd name="connsiteY0" fmla="*/ 683324 h 1386078"/>
              <a:gd name="connsiteX1" fmla="*/ 1211199 w 1387697"/>
              <a:gd name="connsiteY1" fmla="*/ 217551 h 1386078"/>
              <a:gd name="connsiteX2" fmla="*/ 702850 w 1387697"/>
              <a:gd name="connsiteY2" fmla="*/ 0 h 1386078"/>
              <a:gd name="connsiteX3" fmla="*/ 0 w 1387697"/>
              <a:gd name="connsiteY3" fmla="*/ 702850 h 1386078"/>
              <a:gd name="connsiteX4" fmla="*/ 176498 w 1387697"/>
              <a:gd name="connsiteY4" fmla="*/ 1168527 h 1386078"/>
              <a:gd name="connsiteX5" fmla="*/ 684848 w 1387697"/>
              <a:gd name="connsiteY5" fmla="*/ 1386078 h 1386078"/>
              <a:gd name="connsiteX6" fmla="*/ 1387697 w 1387697"/>
              <a:gd name="connsiteY6" fmla="*/ 683228 h 13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697" h="1386078">
                <a:moveTo>
                  <a:pt x="1387697" y="683324"/>
                </a:moveTo>
                <a:cubicBezTo>
                  <a:pt x="1387697" y="504635"/>
                  <a:pt x="1321022" y="341567"/>
                  <a:pt x="1211199" y="217551"/>
                </a:cubicBezTo>
                <a:cubicBezTo>
                  <a:pt x="1083183" y="83534"/>
                  <a:pt x="902780" y="0"/>
                  <a:pt x="702850" y="0"/>
                </a:cubicBezTo>
                <a:cubicBezTo>
                  <a:pt x="314706" y="0"/>
                  <a:pt x="0" y="314706"/>
                  <a:pt x="0" y="702850"/>
                </a:cubicBezTo>
                <a:cubicBezTo>
                  <a:pt x="0" y="881539"/>
                  <a:pt x="66675" y="1044607"/>
                  <a:pt x="176498" y="1168527"/>
                </a:cubicBezTo>
                <a:cubicBezTo>
                  <a:pt x="304514" y="1302544"/>
                  <a:pt x="484918" y="1386078"/>
                  <a:pt x="684848" y="1386078"/>
                </a:cubicBezTo>
                <a:cubicBezTo>
                  <a:pt x="1072991" y="1386078"/>
                  <a:pt x="1387697" y="1071372"/>
                  <a:pt x="1387697" y="683228"/>
                </a:cubicBezTo>
                <a:close/>
              </a:path>
            </a:pathLst>
          </a:custGeom>
          <a:solidFill>
            <a:srgbClr val="0098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9" name="Serbest Form: Şekil 48">
            <a:extLst>
              <a:ext uri="{FF2B5EF4-FFF2-40B4-BE49-F238E27FC236}">
                <a16:creationId xmlns:a16="http://schemas.microsoft.com/office/drawing/2014/main" id="{30BD622A-5F69-1756-E267-4D326716013B}"/>
              </a:ext>
            </a:extLst>
          </p:cNvPr>
          <p:cNvSpPr/>
          <p:nvPr/>
        </p:nvSpPr>
        <p:spPr>
          <a:xfrm>
            <a:off x="2697575" y="3947826"/>
            <a:ext cx="1059751" cy="1058513"/>
          </a:xfrm>
          <a:custGeom>
            <a:avLst/>
            <a:gdLst>
              <a:gd name="connsiteX0" fmla="*/ 1059752 w 1059751"/>
              <a:gd name="connsiteY0" fmla="*/ 521780 h 1058513"/>
              <a:gd name="connsiteX1" fmla="*/ 924973 w 1059751"/>
              <a:gd name="connsiteY1" fmla="*/ 166116 h 1058513"/>
              <a:gd name="connsiteX2" fmla="*/ 536734 w 1059751"/>
              <a:gd name="connsiteY2" fmla="*/ 0 h 1058513"/>
              <a:gd name="connsiteX3" fmla="*/ 0 w 1059751"/>
              <a:gd name="connsiteY3" fmla="*/ 536734 h 1058513"/>
              <a:gd name="connsiteX4" fmla="*/ 134779 w 1059751"/>
              <a:gd name="connsiteY4" fmla="*/ 892397 h 1058513"/>
              <a:gd name="connsiteX5" fmla="*/ 523018 w 1059751"/>
              <a:gd name="connsiteY5" fmla="*/ 1058513 h 1058513"/>
              <a:gd name="connsiteX6" fmla="*/ 1059752 w 1059751"/>
              <a:gd name="connsiteY6" fmla="*/ 521875 h 10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751" h="1058513">
                <a:moveTo>
                  <a:pt x="1059752" y="521780"/>
                </a:moveTo>
                <a:cubicBezTo>
                  <a:pt x="1059752" y="385381"/>
                  <a:pt x="1008793" y="260795"/>
                  <a:pt x="924973" y="166116"/>
                </a:cubicBezTo>
                <a:cubicBezTo>
                  <a:pt x="827246" y="63722"/>
                  <a:pt x="689420" y="0"/>
                  <a:pt x="536734" y="0"/>
                </a:cubicBezTo>
                <a:cubicBezTo>
                  <a:pt x="240316" y="0"/>
                  <a:pt x="0" y="240316"/>
                  <a:pt x="0" y="536734"/>
                </a:cubicBezTo>
                <a:cubicBezTo>
                  <a:pt x="0" y="673132"/>
                  <a:pt x="50959" y="797623"/>
                  <a:pt x="134779" y="892397"/>
                </a:cubicBezTo>
                <a:cubicBezTo>
                  <a:pt x="232505" y="994696"/>
                  <a:pt x="370332" y="1058513"/>
                  <a:pt x="523018" y="1058513"/>
                </a:cubicBezTo>
                <a:cubicBezTo>
                  <a:pt x="819436" y="1058513"/>
                  <a:pt x="1059752" y="818197"/>
                  <a:pt x="1059752" y="521875"/>
                </a:cubicBezTo>
                <a:close/>
              </a:path>
            </a:pathLst>
          </a:custGeom>
          <a:solidFill>
            <a:srgbClr val="F7F7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8" name="Serbest Form: Şekil 37">
            <a:extLst>
              <a:ext uri="{FF2B5EF4-FFF2-40B4-BE49-F238E27FC236}">
                <a16:creationId xmlns:a16="http://schemas.microsoft.com/office/drawing/2014/main" id="{B0F41621-0B7F-36F4-8498-2ED2DA0BF0F0}"/>
              </a:ext>
            </a:extLst>
          </p:cNvPr>
          <p:cNvSpPr/>
          <p:nvPr/>
        </p:nvSpPr>
        <p:spPr>
          <a:xfrm>
            <a:off x="8430577" y="3947826"/>
            <a:ext cx="1059751" cy="1058513"/>
          </a:xfrm>
          <a:custGeom>
            <a:avLst/>
            <a:gdLst>
              <a:gd name="connsiteX0" fmla="*/ 1059752 w 1059751"/>
              <a:gd name="connsiteY0" fmla="*/ 521780 h 1058513"/>
              <a:gd name="connsiteX1" fmla="*/ 924973 w 1059751"/>
              <a:gd name="connsiteY1" fmla="*/ 166116 h 1058513"/>
              <a:gd name="connsiteX2" fmla="*/ 536734 w 1059751"/>
              <a:gd name="connsiteY2" fmla="*/ 0 h 1058513"/>
              <a:gd name="connsiteX3" fmla="*/ 0 w 1059751"/>
              <a:gd name="connsiteY3" fmla="*/ 536734 h 1058513"/>
              <a:gd name="connsiteX4" fmla="*/ 134779 w 1059751"/>
              <a:gd name="connsiteY4" fmla="*/ 892397 h 1058513"/>
              <a:gd name="connsiteX5" fmla="*/ 523018 w 1059751"/>
              <a:gd name="connsiteY5" fmla="*/ 1058513 h 1058513"/>
              <a:gd name="connsiteX6" fmla="*/ 1059656 w 1059751"/>
              <a:gd name="connsiteY6" fmla="*/ 521875 h 10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751" h="1058513">
                <a:moveTo>
                  <a:pt x="1059752" y="521780"/>
                </a:moveTo>
                <a:cubicBezTo>
                  <a:pt x="1059752" y="385381"/>
                  <a:pt x="1008888" y="260890"/>
                  <a:pt x="924973" y="166116"/>
                </a:cubicBezTo>
                <a:cubicBezTo>
                  <a:pt x="827247" y="63722"/>
                  <a:pt x="689515" y="0"/>
                  <a:pt x="536734" y="0"/>
                </a:cubicBezTo>
                <a:cubicBezTo>
                  <a:pt x="240316" y="0"/>
                  <a:pt x="0" y="240316"/>
                  <a:pt x="0" y="536734"/>
                </a:cubicBezTo>
                <a:cubicBezTo>
                  <a:pt x="0" y="673132"/>
                  <a:pt x="50959" y="797719"/>
                  <a:pt x="134779" y="892397"/>
                </a:cubicBezTo>
                <a:cubicBezTo>
                  <a:pt x="232506" y="994791"/>
                  <a:pt x="370332" y="1058513"/>
                  <a:pt x="523018" y="1058513"/>
                </a:cubicBezTo>
                <a:cubicBezTo>
                  <a:pt x="819436" y="1058513"/>
                  <a:pt x="1059656" y="818197"/>
                  <a:pt x="1059656" y="521875"/>
                </a:cubicBezTo>
                <a:close/>
              </a:path>
            </a:pathLst>
          </a:custGeom>
          <a:solidFill>
            <a:srgbClr val="F7F7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" name="İçerik Yer Tutucusu 3">
            <a:extLst>
              <a:ext uri="{FF2B5EF4-FFF2-40B4-BE49-F238E27FC236}">
                <a16:creationId xmlns:a16="http://schemas.microsoft.com/office/drawing/2014/main" id="{BCA87208-1560-910F-D552-8DC209D9D5B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552856" y="4225422"/>
            <a:ext cx="937472" cy="4927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dirty="0"/>
              <a:t>------</a:t>
            </a:r>
          </a:p>
        </p:txBody>
      </p:sp>
      <p:sp>
        <p:nvSpPr>
          <p:cNvPr id="50" name="İçerik Yer Tutucusu 3">
            <a:extLst>
              <a:ext uri="{FF2B5EF4-FFF2-40B4-BE49-F238E27FC236}">
                <a16:creationId xmlns:a16="http://schemas.microsoft.com/office/drawing/2014/main" id="{C13F0851-600F-B125-FC1F-E920D2EF820E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665220" y="2195404"/>
            <a:ext cx="937472" cy="4927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dirty="0"/>
              <a:t>------</a:t>
            </a:r>
          </a:p>
        </p:txBody>
      </p:sp>
      <p:sp>
        <p:nvSpPr>
          <p:cNvPr id="51" name="İçerik Yer Tutucusu 3">
            <a:extLst>
              <a:ext uri="{FF2B5EF4-FFF2-40B4-BE49-F238E27FC236}">
                <a16:creationId xmlns:a16="http://schemas.microsoft.com/office/drawing/2014/main" id="{43B18BA1-E51D-8D10-051D-3E599B57632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625215" y="1377543"/>
            <a:ext cx="937472" cy="4927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dirty="0"/>
              <a:t>------</a:t>
            </a:r>
          </a:p>
        </p:txBody>
      </p:sp>
      <p:sp>
        <p:nvSpPr>
          <p:cNvPr id="52" name="İçerik Yer Tutucusu 3">
            <a:extLst>
              <a:ext uri="{FF2B5EF4-FFF2-40B4-BE49-F238E27FC236}">
                <a16:creationId xmlns:a16="http://schemas.microsoft.com/office/drawing/2014/main" id="{4E90F166-69A5-6A8B-22F0-6C701D5EAD6E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596045" y="2207207"/>
            <a:ext cx="937472" cy="4927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dirty="0"/>
              <a:t>------</a:t>
            </a:r>
          </a:p>
        </p:txBody>
      </p:sp>
      <p:sp>
        <p:nvSpPr>
          <p:cNvPr id="53" name="İçerik Yer Tutucusu 3">
            <a:extLst>
              <a:ext uri="{FF2B5EF4-FFF2-40B4-BE49-F238E27FC236}">
                <a16:creationId xmlns:a16="http://schemas.microsoft.com/office/drawing/2014/main" id="{04DD91E8-4B3A-AB7C-D98F-E3C5FEC4DFC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2742976" y="4233233"/>
            <a:ext cx="937472" cy="4927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dirty="0"/>
              <a:t>------</a:t>
            </a:r>
          </a:p>
        </p:txBody>
      </p:sp>
      <p:sp>
        <p:nvSpPr>
          <p:cNvPr id="54" name="İçerik Yer Tutucusu 3">
            <a:extLst>
              <a:ext uri="{FF2B5EF4-FFF2-40B4-BE49-F238E27FC236}">
                <a16:creationId xmlns:a16="http://schemas.microsoft.com/office/drawing/2014/main" id="{D8B53D44-C449-42EB-9965-91BD9A7B68BC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5629538" y="4265141"/>
            <a:ext cx="937472" cy="4927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dirty="0"/>
              <a:t>------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E4686835-55ED-F1A5-CA36-5A206E9D7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049" y="-6340"/>
            <a:ext cx="4981576" cy="1506718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41544BE-09D0-54A5-0D87-AC516578F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499" y="156648"/>
            <a:ext cx="4294924" cy="1340051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</a:t>
            </a:r>
            <a:br>
              <a:rPr lang="tr-TR" dirty="0"/>
            </a:br>
            <a:r>
              <a:rPr lang="tr-TR" dirty="0"/>
              <a:t>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3974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0" grpId="0" animBg="1"/>
      <p:bldP spid="41" grpId="0" animBg="1"/>
      <p:bldP spid="46" grpId="0" animBg="1"/>
      <p:bldP spid="47" grpId="0" animBg="1"/>
      <p:bldP spid="48" grpId="0" animBg="1"/>
      <p:bldP spid="49" grpId="0" animBg="1"/>
      <p:bldP spid="3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syon Şema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E2603384-D165-6B09-FB17-75B5BB1B4D81}"/>
              </a:ext>
            </a:extLst>
          </p:cNvPr>
          <p:cNvSpPr/>
          <p:nvPr/>
        </p:nvSpPr>
        <p:spPr>
          <a:xfrm>
            <a:off x="1777735" y="3577784"/>
            <a:ext cx="1284" cy="2680598"/>
          </a:xfrm>
          <a:custGeom>
            <a:avLst/>
            <a:gdLst>
              <a:gd name="connsiteX0" fmla="*/ 0 w 1284"/>
              <a:gd name="connsiteY0" fmla="*/ 0 h 2680598"/>
              <a:gd name="connsiteX1" fmla="*/ 0 w 1284"/>
              <a:gd name="connsiteY1" fmla="*/ 2680598 h 2680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2680598">
                <a:moveTo>
                  <a:pt x="0" y="0"/>
                </a:moveTo>
                <a:lnTo>
                  <a:pt x="0" y="2680598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" name="Serbest Form: Şekil 9">
            <a:extLst>
              <a:ext uri="{FF2B5EF4-FFF2-40B4-BE49-F238E27FC236}">
                <a16:creationId xmlns:a16="http://schemas.microsoft.com/office/drawing/2014/main" id="{6B1A8A83-CB6C-E49C-356A-7645FDDC8BC0}"/>
              </a:ext>
            </a:extLst>
          </p:cNvPr>
          <p:cNvSpPr/>
          <p:nvPr/>
        </p:nvSpPr>
        <p:spPr>
          <a:xfrm>
            <a:off x="3496953" y="3602912"/>
            <a:ext cx="1284" cy="1970575"/>
          </a:xfrm>
          <a:custGeom>
            <a:avLst/>
            <a:gdLst>
              <a:gd name="connsiteX0" fmla="*/ 0 w 1284"/>
              <a:gd name="connsiteY0" fmla="*/ 0 h 1970575"/>
              <a:gd name="connsiteX1" fmla="*/ 0 w 1284"/>
              <a:gd name="connsiteY1" fmla="*/ 1970576 h 197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1970575">
                <a:moveTo>
                  <a:pt x="0" y="0"/>
                </a:moveTo>
                <a:lnTo>
                  <a:pt x="0" y="1970576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C5AD6427-B350-656A-AA4B-706ADE4332FC}"/>
              </a:ext>
            </a:extLst>
          </p:cNvPr>
          <p:cNvSpPr/>
          <p:nvPr/>
        </p:nvSpPr>
        <p:spPr>
          <a:xfrm>
            <a:off x="4356562" y="1704740"/>
            <a:ext cx="5758813" cy="1284"/>
          </a:xfrm>
          <a:custGeom>
            <a:avLst/>
            <a:gdLst>
              <a:gd name="connsiteX0" fmla="*/ 5758813 w 5758813"/>
              <a:gd name="connsiteY0" fmla="*/ 0 h 1284"/>
              <a:gd name="connsiteX1" fmla="*/ 0 w 5758813"/>
              <a:gd name="connsiteY1" fmla="*/ 0 h 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58813" h="1284">
                <a:moveTo>
                  <a:pt x="5758813" y="0"/>
                </a:moveTo>
                <a:lnTo>
                  <a:pt x="0" y="0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2" name="Serbest Form: Şekil 11">
            <a:extLst>
              <a:ext uri="{FF2B5EF4-FFF2-40B4-BE49-F238E27FC236}">
                <a16:creationId xmlns:a16="http://schemas.microsoft.com/office/drawing/2014/main" id="{C060BCE3-3B1F-D5C9-D904-D850FD9784D5}"/>
              </a:ext>
            </a:extLst>
          </p:cNvPr>
          <p:cNvSpPr/>
          <p:nvPr/>
        </p:nvSpPr>
        <p:spPr>
          <a:xfrm>
            <a:off x="10115375" y="3168592"/>
            <a:ext cx="1284" cy="985275"/>
          </a:xfrm>
          <a:custGeom>
            <a:avLst/>
            <a:gdLst>
              <a:gd name="connsiteX0" fmla="*/ 0 w 1284"/>
              <a:gd name="connsiteY0" fmla="*/ 0 h 985275"/>
              <a:gd name="connsiteX1" fmla="*/ 0 w 1284"/>
              <a:gd name="connsiteY1" fmla="*/ 985275 h 98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75">
                <a:moveTo>
                  <a:pt x="0" y="0"/>
                </a:moveTo>
                <a:lnTo>
                  <a:pt x="0" y="985275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3" name="Serbest Form: Şekil 12">
            <a:extLst>
              <a:ext uri="{FF2B5EF4-FFF2-40B4-BE49-F238E27FC236}">
                <a16:creationId xmlns:a16="http://schemas.microsoft.com/office/drawing/2014/main" id="{55BF6701-4E1C-FAFF-11AD-DD5D254EFCE9}"/>
              </a:ext>
            </a:extLst>
          </p:cNvPr>
          <p:cNvSpPr/>
          <p:nvPr/>
        </p:nvSpPr>
        <p:spPr>
          <a:xfrm>
            <a:off x="7304139" y="719453"/>
            <a:ext cx="1284" cy="985287"/>
          </a:xfrm>
          <a:custGeom>
            <a:avLst/>
            <a:gdLst>
              <a:gd name="connsiteX0" fmla="*/ 0 w 1284"/>
              <a:gd name="connsiteY0" fmla="*/ 0 h 985287"/>
              <a:gd name="connsiteX1" fmla="*/ 0 w 1284"/>
              <a:gd name="connsiteY1" fmla="*/ 985288 h 9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87">
                <a:moveTo>
                  <a:pt x="0" y="0"/>
                </a:moveTo>
                <a:lnTo>
                  <a:pt x="0" y="985288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4" name="Serbest Form: Şekil 13">
            <a:extLst>
              <a:ext uri="{FF2B5EF4-FFF2-40B4-BE49-F238E27FC236}">
                <a16:creationId xmlns:a16="http://schemas.microsoft.com/office/drawing/2014/main" id="{8F40D8F5-0A2C-629E-85C8-D73F041995F7}"/>
              </a:ext>
            </a:extLst>
          </p:cNvPr>
          <p:cNvSpPr/>
          <p:nvPr/>
        </p:nvSpPr>
        <p:spPr>
          <a:xfrm>
            <a:off x="4356562" y="1702672"/>
            <a:ext cx="1284" cy="985287"/>
          </a:xfrm>
          <a:custGeom>
            <a:avLst/>
            <a:gdLst>
              <a:gd name="connsiteX0" fmla="*/ 0 w 1284"/>
              <a:gd name="connsiteY0" fmla="*/ 0 h 985287"/>
              <a:gd name="connsiteX1" fmla="*/ 0 w 1284"/>
              <a:gd name="connsiteY1" fmla="*/ 985288 h 9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87">
                <a:moveTo>
                  <a:pt x="0" y="0"/>
                </a:moveTo>
                <a:lnTo>
                  <a:pt x="0" y="985288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5" name="Serbest Form: Şekil 14">
            <a:extLst>
              <a:ext uri="{FF2B5EF4-FFF2-40B4-BE49-F238E27FC236}">
                <a16:creationId xmlns:a16="http://schemas.microsoft.com/office/drawing/2014/main" id="{06818DD1-8BFA-B7A0-BFD4-CFB8F23BE640}"/>
              </a:ext>
            </a:extLst>
          </p:cNvPr>
          <p:cNvSpPr/>
          <p:nvPr/>
        </p:nvSpPr>
        <p:spPr>
          <a:xfrm>
            <a:off x="10115375" y="1702672"/>
            <a:ext cx="1284" cy="985287"/>
          </a:xfrm>
          <a:custGeom>
            <a:avLst/>
            <a:gdLst>
              <a:gd name="connsiteX0" fmla="*/ 0 w 1284"/>
              <a:gd name="connsiteY0" fmla="*/ 0 h 985287"/>
              <a:gd name="connsiteX1" fmla="*/ 0 w 1284"/>
              <a:gd name="connsiteY1" fmla="*/ 985288 h 9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87">
                <a:moveTo>
                  <a:pt x="0" y="0"/>
                </a:moveTo>
                <a:lnTo>
                  <a:pt x="0" y="985288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6" name="Serbest Form: Şekil 15">
            <a:extLst>
              <a:ext uri="{FF2B5EF4-FFF2-40B4-BE49-F238E27FC236}">
                <a16:creationId xmlns:a16="http://schemas.microsoft.com/office/drawing/2014/main" id="{CDF0CE04-BFA1-4BE0-3A4E-52829894DFA1}"/>
              </a:ext>
            </a:extLst>
          </p:cNvPr>
          <p:cNvSpPr/>
          <p:nvPr/>
        </p:nvSpPr>
        <p:spPr>
          <a:xfrm>
            <a:off x="10115375" y="2336925"/>
            <a:ext cx="1284" cy="985287"/>
          </a:xfrm>
          <a:custGeom>
            <a:avLst/>
            <a:gdLst>
              <a:gd name="connsiteX0" fmla="*/ 0 w 1284"/>
              <a:gd name="connsiteY0" fmla="*/ 0 h 985287"/>
              <a:gd name="connsiteX1" fmla="*/ 0 w 1284"/>
              <a:gd name="connsiteY1" fmla="*/ 985288 h 9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87">
                <a:moveTo>
                  <a:pt x="0" y="0"/>
                </a:moveTo>
                <a:lnTo>
                  <a:pt x="0" y="985288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" name="Serbest Form: Şekil 16">
            <a:extLst>
              <a:ext uri="{FF2B5EF4-FFF2-40B4-BE49-F238E27FC236}">
                <a16:creationId xmlns:a16="http://schemas.microsoft.com/office/drawing/2014/main" id="{C5E4A443-29F2-6C43-5E1F-18771A865FD0}"/>
              </a:ext>
            </a:extLst>
          </p:cNvPr>
          <p:cNvSpPr/>
          <p:nvPr/>
        </p:nvSpPr>
        <p:spPr>
          <a:xfrm>
            <a:off x="6935388" y="2913342"/>
            <a:ext cx="1284" cy="985287"/>
          </a:xfrm>
          <a:custGeom>
            <a:avLst/>
            <a:gdLst>
              <a:gd name="connsiteX0" fmla="*/ 0 w 1284"/>
              <a:gd name="connsiteY0" fmla="*/ 0 h 985287"/>
              <a:gd name="connsiteX1" fmla="*/ 0 w 1284"/>
              <a:gd name="connsiteY1" fmla="*/ 985288 h 9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87">
                <a:moveTo>
                  <a:pt x="0" y="0"/>
                </a:moveTo>
                <a:lnTo>
                  <a:pt x="0" y="985288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" name="Serbest Form: Şekil 17">
            <a:extLst>
              <a:ext uri="{FF2B5EF4-FFF2-40B4-BE49-F238E27FC236}">
                <a16:creationId xmlns:a16="http://schemas.microsoft.com/office/drawing/2014/main" id="{2B1931F6-566C-0C86-265A-274B3D60C0B9}"/>
              </a:ext>
            </a:extLst>
          </p:cNvPr>
          <p:cNvSpPr/>
          <p:nvPr/>
        </p:nvSpPr>
        <p:spPr>
          <a:xfrm>
            <a:off x="5216170" y="2915230"/>
            <a:ext cx="1284" cy="985287"/>
          </a:xfrm>
          <a:custGeom>
            <a:avLst/>
            <a:gdLst>
              <a:gd name="connsiteX0" fmla="*/ 0 w 1284"/>
              <a:gd name="connsiteY0" fmla="*/ 0 h 985287"/>
              <a:gd name="connsiteX1" fmla="*/ 0 w 1284"/>
              <a:gd name="connsiteY1" fmla="*/ 985288 h 9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985287">
                <a:moveTo>
                  <a:pt x="0" y="0"/>
                </a:moveTo>
                <a:lnTo>
                  <a:pt x="0" y="985288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" name="Serbest Form: Şekil 18">
            <a:extLst>
              <a:ext uri="{FF2B5EF4-FFF2-40B4-BE49-F238E27FC236}">
                <a16:creationId xmlns:a16="http://schemas.microsoft.com/office/drawing/2014/main" id="{72A883AB-23D1-0F63-7D12-138B0865A089}"/>
              </a:ext>
            </a:extLst>
          </p:cNvPr>
          <p:cNvSpPr/>
          <p:nvPr/>
        </p:nvSpPr>
        <p:spPr>
          <a:xfrm>
            <a:off x="3496953" y="2913342"/>
            <a:ext cx="1284" cy="576969"/>
          </a:xfrm>
          <a:custGeom>
            <a:avLst/>
            <a:gdLst>
              <a:gd name="connsiteX0" fmla="*/ 0 w 1284"/>
              <a:gd name="connsiteY0" fmla="*/ 0 h 576969"/>
              <a:gd name="connsiteX1" fmla="*/ 0 w 1284"/>
              <a:gd name="connsiteY1" fmla="*/ 576969 h 57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576969">
                <a:moveTo>
                  <a:pt x="0" y="0"/>
                </a:moveTo>
                <a:lnTo>
                  <a:pt x="0" y="576969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" name="Serbest Form: Şekil 19">
            <a:extLst>
              <a:ext uri="{FF2B5EF4-FFF2-40B4-BE49-F238E27FC236}">
                <a16:creationId xmlns:a16="http://schemas.microsoft.com/office/drawing/2014/main" id="{FD0C28B5-DEB7-B2DE-668C-57026AFB4433}"/>
              </a:ext>
            </a:extLst>
          </p:cNvPr>
          <p:cNvSpPr/>
          <p:nvPr/>
        </p:nvSpPr>
        <p:spPr>
          <a:xfrm>
            <a:off x="1776668" y="2913342"/>
            <a:ext cx="1284" cy="576969"/>
          </a:xfrm>
          <a:custGeom>
            <a:avLst/>
            <a:gdLst>
              <a:gd name="connsiteX0" fmla="*/ 0 w 1284"/>
              <a:gd name="connsiteY0" fmla="*/ 0 h 576969"/>
              <a:gd name="connsiteX1" fmla="*/ 0 w 1284"/>
              <a:gd name="connsiteY1" fmla="*/ 576969 h 57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576969">
                <a:moveTo>
                  <a:pt x="0" y="0"/>
                </a:moveTo>
                <a:lnTo>
                  <a:pt x="0" y="576969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" name="Serbest Form: Şekil 20">
            <a:extLst>
              <a:ext uri="{FF2B5EF4-FFF2-40B4-BE49-F238E27FC236}">
                <a16:creationId xmlns:a16="http://schemas.microsoft.com/office/drawing/2014/main" id="{CC4CB2B2-945F-417B-A93C-27A1B1C98E1F}"/>
              </a:ext>
            </a:extLst>
          </p:cNvPr>
          <p:cNvSpPr/>
          <p:nvPr/>
        </p:nvSpPr>
        <p:spPr>
          <a:xfrm>
            <a:off x="4356562" y="2235590"/>
            <a:ext cx="1284" cy="679640"/>
          </a:xfrm>
          <a:custGeom>
            <a:avLst/>
            <a:gdLst>
              <a:gd name="connsiteX0" fmla="*/ 0 w 1284"/>
              <a:gd name="connsiteY0" fmla="*/ 0 h 679640"/>
              <a:gd name="connsiteX1" fmla="*/ 0 w 1284"/>
              <a:gd name="connsiteY1" fmla="*/ 679640 h 6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679640">
                <a:moveTo>
                  <a:pt x="0" y="0"/>
                </a:moveTo>
                <a:lnTo>
                  <a:pt x="0" y="679640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" name="Serbest Form: Şekil 21">
            <a:extLst>
              <a:ext uri="{FF2B5EF4-FFF2-40B4-BE49-F238E27FC236}">
                <a16:creationId xmlns:a16="http://schemas.microsoft.com/office/drawing/2014/main" id="{9A90B470-AF65-0493-2D97-7408BCC1910F}"/>
              </a:ext>
            </a:extLst>
          </p:cNvPr>
          <p:cNvSpPr/>
          <p:nvPr/>
        </p:nvSpPr>
        <p:spPr>
          <a:xfrm>
            <a:off x="4356562" y="2915230"/>
            <a:ext cx="2578826" cy="1284"/>
          </a:xfrm>
          <a:custGeom>
            <a:avLst/>
            <a:gdLst>
              <a:gd name="connsiteX0" fmla="*/ 2578827 w 2578826"/>
              <a:gd name="connsiteY0" fmla="*/ 0 h 1284"/>
              <a:gd name="connsiteX1" fmla="*/ 0 w 2578826"/>
              <a:gd name="connsiteY1" fmla="*/ 0 h 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826" h="1284">
                <a:moveTo>
                  <a:pt x="2578827" y="0"/>
                </a:moveTo>
                <a:lnTo>
                  <a:pt x="0" y="0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" name="Serbest Form: Şekil 22">
            <a:extLst>
              <a:ext uri="{FF2B5EF4-FFF2-40B4-BE49-F238E27FC236}">
                <a16:creationId xmlns:a16="http://schemas.microsoft.com/office/drawing/2014/main" id="{424CF162-336F-539C-C433-0FCC536E7293}"/>
              </a:ext>
            </a:extLst>
          </p:cNvPr>
          <p:cNvSpPr/>
          <p:nvPr/>
        </p:nvSpPr>
        <p:spPr>
          <a:xfrm>
            <a:off x="1777735" y="2915230"/>
            <a:ext cx="2578826" cy="1284"/>
          </a:xfrm>
          <a:custGeom>
            <a:avLst/>
            <a:gdLst>
              <a:gd name="connsiteX0" fmla="*/ 2578827 w 2578826"/>
              <a:gd name="connsiteY0" fmla="*/ 0 h 1284"/>
              <a:gd name="connsiteX1" fmla="*/ 0 w 2578826"/>
              <a:gd name="connsiteY1" fmla="*/ 0 h 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826" h="1284">
                <a:moveTo>
                  <a:pt x="2578827" y="0"/>
                </a:moveTo>
                <a:lnTo>
                  <a:pt x="0" y="0"/>
                </a:lnTo>
              </a:path>
            </a:pathLst>
          </a:custGeom>
          <a:ln w="3851" cap="flat">
            <a:solidFill>
              <a:srgbClr val="3A3C4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" name="Serbest Form: Şekil 23">
            <a:extLst>
              <a:ext uri="{FF2B5EF4-FFF2-40B4-BE49-F238E27FC236}">
                <a16:creationId xmlns:a16="http://schemas.microsoft.com/office/drawing/2014/main" id="{B58BA81B-267C-32E2-2380-8EA007FCFB4E}"/>
              </a:ext>
            </a:extLst>
          </p:cNvPr>
          <p:cNvSpPr/>
          <p:nvPr/>
        </p:nvSpPr>
        <p:spPr>
          <a:xfrm>
            <a:off x="5216170" y="3578786"/>
            <a:ext cx="1284" cy="575080"/>
          </a:xfrm>
          <a:custGeom>
            <a:avLst/>
            <a:gdLst>
              <a:gd name="connsiteX0" fmla="*/ 0 w 1284"/>
              <a:gd name="connsiteY0" fmla="*/ 0 h 575080"/>
              <a:gd name="connsiteX1" fmla="*/ 0 w 1284"/>
              <a:gd name="connsiteY1" fmla="*/ 575081 h 5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575080">
                <a:moveTo>
                  <a:pt x="0" y="0"/>
                </a:moveTo>
                <a:lnTo>
                  <a:pt x="0" y="575081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" name="Serbest Form: Şekil 24">
            <a:extLst>
              <a:ext uri="{FF2B5EF4-FFF2-40B4-BE49-F238E27FC236}">
                <a16:creationId xmlns:a16="http://schemas.microsoft.com/office/drawing/2014/main" id="{9090C3E4-934B-73CC-7849-EB9E82779EC8}"/>
              </a:ext>
            </a:extLst>
          </p:cNvPr>
          <p:cNvSpPr/>
          <p:nvPr/>
        </p:nvSpPr>
        <p:spPr>
          <a:xfrm>
            <a:off x="6935388" y="3542597"/>
            <a:ext cx="1284" cy="575080"/>
          </a:xfrm>
          <a:custGeom>
            <a:avLst/>
            <a:gdLst>
              <a:gd name="connsiteX0" fmla="*/ 0 w 1284"/>
              <a:gd name="connsiteY0" fmla="*/ 0 h 575080"/>
              <a:gd name="connsiteX1" fmla="*/ 0 w 1284"/>
              <a:gd name="connsiteY1" fmla="*/ 575081 h 5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" h="575080">
                <a:moveTo>
                  <a:pt x="0" y="0"/>
                </a:moveTo>
                <a:lnTo>
                  <a:pt x="0" y="575081"/>
                </a:lnTo>
              </a:path>
            </a:pathLst>
          </a:custGeom>
          <a:ln w="3851" cap="flat">
            <a:solidFill>
              <a:srgbClr val="0098B2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26" name="Grafik 6">
            <a:extLst>
              <a:ext uri="{FF2B5EF4-FFF2-40B4-BE49-F238E27FC236}">
                <a16:creationId xmlns:a16="http://schemas.microsoft.com/office/drawing/2014/main" id="{2E65FBA5-D0A5-565A-12F8-02BD9FEE5C03}"/>
              </a:ext>
            </a:extLst>
          </p:cNvPr>
          <p:cNvGrpSpPr/>
          <p:nvPr/>
        </p:nvGrpSpPr>
        <p:grpSpPr>
          <a:xfrm>
            <a:off x="991378" y="695327"/>
            <a:ext cx="10209810" cy="5629139"/>
            <a:chOff x="991378" y="695327"/>
            <a:chExt cx="10209810" cy="5629139"/>
          </a:xfrm>
        </p:grpSpPr>
        <p:sp>
          <p:nvSpPr>
            <p:cNvPr id="27" name="Serbest Form: Şekil 26">
              <a:extLst>
                <a:ext uri="{FF2B5EF4-FFF2-40B4-BE49-F238E27FC236}">
                  <a16:creationId xmlns:a16="http://schemas.microsoft.com/office/drawing/2014/main" id="{69D488FD-6B68-A806-4CA6-730E45452C07}"/>
                </a:ext>
              </a:extLst>
            </p:cNvPr>
            <p:cNvSpPr/>
            <p:nvPr/>
          </p:nvSpPr>
          <p:spPr>
            <a:xfrm>
              <a:off x="6272886" y="695327"/>
              <a:ext cx="2171639" cy="813964"/>
            </a:xfrm>
            <a:custGeom>
              <a:avLst/>
              <a:gdLst>
                <a:gd name="connsiteX0" fmla="*/ 1924315 w 2171639"/>
                <a:gd name="connsiteY0" fmla="*/ 813965 h 813964"/>
                <a:gd name="connsiteX1" fmla="*/ 247324 w 2171639"/>
                <a:gd name="connsiteY1" fmla="*/ 813965 h 813964"/>
                <a:gd name="connsiteX2" fmla="*/ 0 w 2171639"/>
                <a:gd name="connsiteY2" fmla="*/ 566641 h 813964"/>
                <a:gd name="connsiteX3" fmla="*/ 0 w 2171639"/>
                <a:gd name="connsiteY3" fmla="*/ 247324 h 813964"/>
                <a:gd name="connsiteX4" fmla="*/ 247324 w 2171639"/>
                <a:gd name="connsiteY4" fmla="*/ 0 h 813964"/>
                <a:gd name="connsiteX5" fmla="*/ 1924315 w 2171639"/>
                <a:gd name="connsiteY5" fmla="*/ 0 h 813964"/>
                <a:gd name="connsiteX6" fmla="*/ 2171639 w 2171639"/>
                <a:gd name="connsiteY6" fmla="*/ 247324 h 813964"/>
                <a:gd name="connsiteX7" fmla="*/ 2171639 w 2171639"/>
                <a:gd name="connsiteY7" fmla="*/ 566641 h 813964"/>
                <a:gd name="connsiteX8" fmla="*/ 1924315 w 2171639"/>
                <a:gd name="connsiteY8" fmla="*/ 813965 h 8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1639" h="813964">
                  <a:moveTo>
                    <a:pt x="1924315" y="813965"/>
                  </a:moveTo>
                  <a:lnTo>
                    <a:pt x="247324" y="813965"/>
                  </a:lnTo>
                  <a:cubicBezTo>
                    <a:pt x="110725" y="813965"/>
                    <a:pt x="0" y="703239"/>
                    <a:pt x="0" y="566641"/>
                  </a:cubicBezTo>
                  <a:lnTo>
                    <a:pt x="0" y="247324"/>
                  </a:lnTo>
                  <a:cubicBezTo>
                    <a:pt x="0" y="110725"/>
                    <a:pt x="110725" y="0"/>
                    <a:pt x="247324" y="0"/>
                  </a:cubicBezTo>
                  <a:lnTo>
                    <a:pt x="1924315" y="0"/>
                  </a:lnTo>
                  <a:cubicBezTo>
                    <a:pt x="2060914" y="0"/>
                    <a:pt x="2171639" y="110725"/>
                    <a:pt x="2171639" y="247324"/>
                  </a:cubicBezTo>
                  <a:lnTo>
                    <a:pt x="2171639" y="566641"/>
                  </a:lnTo>
                  <a:cubicBezTo>
                    <a:pt x="2171639" y="703239"/>
                    <a:pt x="2060914" y="813965"/>
                    <a:pt x="1924315" y="813965"/>
                  </a:cubicBezTo>
                  <a:close/>
                </a:path>
              </a:pathLst>
            </a:custGeom>
            <a:solidFill>
              <a:srgbClr val="0098B2"/>
            </a:solidFill>
            <a:ln w="12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grpSp>
          <p:nvGrpSpPr>
            <p:cNvPr id="28" name="Grafik 6">
              <a:extLst>
                <a:ext uri="{FF2B5EF4-FFF2-40B4-BE49-F238E27FC236}">
                  <a16:creationId xmlns:a16="http://schemas.microsoft.com/office/drawing/2014/main" id="{2291B20A-8F97-0EBC-F972-F4C8831292E3}"/>
                </a:ext>
              </a:extLst>
            </p:cNvPr>
            <p:cNvGrpSpPr/>
            <p:nvPr/>
          </p:nvGrpSpPr>
          <p:grpSpPr>
            <a:xfrm>
              <a:off x="991378" y="3101828"/>
              <a:ext cx="6730368" cy="3222637"/>
              <a:chOff x="991378" y="3101828"/>
              <a:chExt cx="6730368" cy="3222637"/>
            </a:xfrm>
          </p:grpSpPr>
          <p:sp>
            <p:nvSpPr>
              <p:cNvPr id="29" name="Serbest Form: Şekil 28">
                <a:extLst>
                  <a:ext uri="{FF2B5EF4-FFF2-40B4-BE49-F238E27FC236}">
                    <a16:creationId xmlns:a16="http://schemas.microsoft.com/office/drawing/2014/main" id="{3A0E648C-DDF5-9B27-50AE-8642E6DE3C5B}"/>
                  </a:ext>
                </a:extLst>
              </p:cNvPr>
              <p:cNvSpPr/>
              <p:nvPr/>
            </p:nvSpPr>
            <p:spPr>
              <a:xfrm>
                <a:off x="991378" y="3101828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4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0098B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0" name="Serbest Form: Şekil 29">
                <a:extLst>
                  <a:ext uri="{FF2B5EF4-FFF2-40B4-BE49-F238E27FC236}">
                    <a16:creationId xmlns:a16="http://schemas.microsoft.com/office/drawing/2014/main" id="{4DD2976C-0092-EC0F-0E1C-AD335F327D81}"/>
                  </a:ext>
                </a:extLst>
              </p:cNvPr>
              <p:cNvSpPr/>
              <p:nvPr/>
            </p:nvSpPr>
            <p:spPr>
              <a:xfrm>
                <a:off x="991378" y="3852253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3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1" name="Serbest Form: Şekil 30">
                <a:extLst>
                  <a:ext uri="{FF2B5EF4-FFF2-40B4-BE49-F238E27FC236}">
                    <a16:creationId xmlns:a16="http://schemas.microsoft.com/office/drawing/2014/main" id="{7BA8A423-4930-1CE0-18E5-F8213B8B160A}"/>
                  </a:ext>
                </a:extLst>
              </p:cNvPr>
              <p:cNvSpPr/>
              <p:nvPr/>
            </p:nvSpPr>
            <p:spPr>
              <a:xfrm>
                <a:off x="2710595" y="3852253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3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2" name="Serbest Form: Şekil 31">
                <a:extLst>
                  <a:ext uri="{FF2B5EF4-FFF2-40B4-BE49-F238E27FC236}">
                    <a16:creationId xmlns:a16="http://schemas.microsoft.com/office/drawing/2014/main" id="{E3FC7DD6-E57E-392F-C5D3-B8B9FAF40D15}"/>
                  </a:ext>
                </a:extLst>
              </p:cNvPr>
              <p:cNvSpPr/>
              <p:nvPr/>
            </p:nvSpPr>
            <p:spPr>
              <a:xfrm>
                <a:off x="2710595" y="4509296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4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3" name="Serbest Form: Şekil 32">
                <a:extLst>
                  <a:ext uri="{FF2B5EF4-FFF2-40B4-BE49-F238E27FC236}">
                    <a16:creationId xmlns:a16="http://schemas.microsoft.com/office/drawing/2014/main" id="{CA93386F-B70A-8CAE-19B8-DABAEFC44D9F}"/>
                  </a:ext>
                </a:extLst>
              </p:cNvPr>
              <p:cNvSpPr/>
              <p:nvPr/>
            </p:nvSpPr>
            <p:spPr>
              <a:xfrm>
                <a:off x="2710595" y="5163281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3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4" name="Serbest Form: Şekil 33">
                <a:extLst>
                  <a:ext uri="{FF2B5EF4-FFF2-40B4-BE49-F238E27FC236}">
                    <a16:creationId xmlns:a16="http://schemas.microsoft.com/office/drawing/2014/main" id="{82F03CA0-51DF-078C-061D-1A62F01380C7}"/>
                  </a:ext>
                </a:extLst>
              </p:cNvPr>
              <p:cNvSpPr/>
              <p:nvPr/>
            </p:nvSpPr>
            <p:spPr>
              <a:xfrm>
                <a:off x="4429813" y="3852253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3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5" name="Serbest Form: Şekil 34">
                <a:extLst>
                  <a:ext uri="{FF2B5EF4-FFF2-40B4-BE49-F238E27FC236}">
                    <a16:creationId xmlns:a16="http://schemas.microsoft.com/office/drawing/2014/main" id="{ECE3A69B-F97F-C7D0-BE68-4835C2BD4FE3}"/>
                  </a:ext>
                </a:extLst>
              </p:cNvPr>
              <p:cNvSpPr/>
              <p:nvPr/>
            </p:nvSpPr>
            <p:spPr>
              <a:xfrm>
                <a:off x="6149031" y="3852253"/>
                <a:ext cx="1572714" cy="501084"/>
              </a:xfrm>
              <a:custGeom>
                <a:avLst/>
                <a:gdLst>
                  <a:gd name="connsiteX0" fmla="*/ 1325391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1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1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3"/>
                      <a:pt x="1461984" y="501084"/>
                      <a:pt x="1325391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6" name="Serbest Form: Şekil 35">
                <a:extLst>
                  <a:ext uri="{FF2B5EF4-FFF2-40B4-BE49-F238E27FC236}">
                    <a16:creationId xmlns:a16="http://schemas.microsoft.com/office/drawing/2014/main" id="{95B5BC0A-1EF9-B3BE-4F10-3B36A97DD50A}"/>
                  </a:ext>
                </a:extLst>
              </p:cNvPr>
              <p:cNvSpPr/>
              <p:nvPr/>
            </p:nvSpPr>
            <p:spPr>
              <a:xfrm>
                <a:off x="991378" y="4509296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4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7" name="Serbest Form: Şekil 36">
                <a:extLst>
                  <a:ext uri="{FF2B5EF4-FFF2-40B4-BE49-F238E27FC236}">
                    <a16:creationId xmlns:a16="http://schemas.microsoft.com/office/drawing/2014/main" id="{66589FB8-8A21-27E1-AA05-D7F5CCC158DC}"/>
                  </a:ext>
                </a:extLst>
              </p:cNvPr>
              <p:cNvSpPr/>
              <p:nvPr/>
            </p:nvSpPr>
            <p:spPr>
              <a:xfrm>
                <a:off x="991378" y="5163281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3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8" name="Serbest Form: Şekil 37">
                <a:extLst>
                  <a:ext uri="{FF2B5EF4-FFF2-40B4-BE49-F238E27FC236}">
                    <a16:creationId xmlns:a16="http://schemas.microsoft.com/office/drawing/2014/main" id="{745A7D39-E1E9-EF1F-D64E-DC794D7F2F2A}"/>
                  </a:ext>
                </a:extLst>
              </p:cNvPr>
              <p:cNvSpPr/>
              <p:nvPr/>
            </p:nvSpPr>
            <p:spPr>
              <a:xfrm>
                <a:off x="991378" y="5823382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3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0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39" name="Serbest Form: Şekil 38">
                <a:extLst>
                  <a:ext uri="{FF2B5EF4-FFF2-40B4-BE49-F238E27FC236}">
                    <a16:creationId xmlns:a16="http://schemas.microsoft.com/office/drawing/2014/main" id="{8E98BD29-B814-5134-1C79-72265D4450E6}"/>
                  </a:ext>
                </a:extLst>
              </p:cNvPr>
              <p:cNvSpPr/>
              <p:nvPr/>
            </p:nvSpPr>
            <p:spPr>
              <a:xfrm>
                <a:off x="2710595" y="3101828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4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0098B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40" name="Serbest Form: Şekil 39">
                <a:extLst>
                  <a:ext uri="{FF2B5EF4-FFF2-40B4-BE49-F238E27FC236}">
                    <a16:creationId xmlns:a16="http://schemas.microsoft.com/office/drawing/2014/main" id="{01226BF9-A27C-06AE-53B9-449096D7119C}"/>
                  </a:ext>
                </a:extLst>
              </p:cNvPr>
              <p:cNvSpPr/>
              <p:nvPr/>
            </p:nvSpPr>
            <p:spPr>
              <a:xfrm>
                <a:off x="4429813" y="3101828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4"/>
                      <a:pt x="1461984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0098B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41" name="Serbest Form: Şekil 40">
                <a:extLst>
                  <a:ext uri="{FF2B5EF4-FFF2-40B4-BE49-F238E27FC236}">
                    <a16:creationId xmlns:a16="http://schemas.microsoft.com/office/drawing/2014/main" id="{B34E3AFA-90F9-D1AE-5641-AB96B11ECA8F}"/>
                  </a:ext>
                </a:extLst>
              </p:cNvPr>
              <p:cNvSpPr/>
              <p:nvPr/>
            </p:nvSpPr>
            <p:spPr>
              <a:xfrm>
                <a:off x="6149031" y="3101828"/>
                <a:ext cx="1572714" cy="501084"/>
              </a:xfrm>
              <a:custGeom>
                <a:avLst/>
                <a:gdLst>
                  <a:gd name="connsiteX0" fmla="*/ 1325391 w 1572714"/>
                  <a:gd name="connsiteY0" fmla="*/ 0 h 501084"/>
                  <a:gd name="connsiteX1" fmla="*/ 1572715 w 1572714"/>
                  <a:gd name="connsiteY1" fmla="*/ 247324 h 501084"/>
                  <a:gd name="connsiteX2" fmla="*/ 1572715 w 1572714"/>
                  <a:gd name="connsiteY2" fmla="*/ 253760 h 501084"/>
                  <a:gd name="connsiteX3" fmla="*/ 1325391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1" y="0"/>
                    </a:moveTo>
                    <a:cubicBezTo>
                      <a:pt x="1461984" y="0"/>
                      <a:pt x="1572715" y="110731"/>
                      <a:pt x="1572715" y="247324"/>
                    </a:cubicBezTo>
                    <a:lnTo>
                      <a:pt x="1572715" y="253760"/>
                    </a:lnTo>
                    <a:cubicBezTo>
                      <a:pt x="1572715" y="390354"/>
                      <a:pt x="1461984" y="501084"/>
                      <a:pt x="1325391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0098B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  <p:sp>
          <p:nvSpPr>
            <p:cNvPr id="42" name="Serbest Form: Şekil 41">
              <a:extLst>
                <a:ext uri="{FF2B5EF4-FFF2-40B4-BE49-F238E27FC236}">
                  <a16:creationId xmlns:a16="http://schemas.microsoft.com/office/drawing/2014/main" id="{6A7B141C-78BC-A450-E20D-F8D48D94C8C4}"/>
                </a:ext>
              </a:extLst>
            </p:cNvPr>
            <p:cNvSpPr/>
            <p:nvPr/>
          </p:nvSpPr>
          <p:spPr>
            <a:xfrm>
              <a:off x="3270736" y="1929942"/>
              <a:ext cx="2171638" cy="813964"/>
            </a:xfrm>
            <a:custGeom>
              <a:avLst/>
              <a:gdLst>
                <a:gd name="connsiteX0" fmla="*/ 1924315 w 2171638"/>
                <a:gd name="connsiteY0" fmla="*/ 0 h 813964"/>
                <a:gd name="connsiteX1" fmla="*/ 2171639 w 2171638"/>
                <a:gd name="connsiteY1" fmla="*/ 247324 h 813964"/>
                <a:gd name="connsiteX2" fmla="*/ 2171639 w 2171638"/>
                <a:gd name="connsiteY2" fmla="*/ 566641 h 813964"/>
                <a:gd name="connsiteX3" fmla="*/ 1924315 w 2171638"/>
                <a:gd name="connsiteY3" fmla="*/ 813965 h 813964"/>
                <a:gd name="connsiteX4" fmla="*/ 247324 w 2171638"/>
                <a:gd name="connsiteY4" fmla="*/ 813965 h 813964"/>
                <a:gd name="connsiteX5" fmla="*/ 0 w 2171638"/>
                <a:gd name="connsiteY5" fmla="*/ 566641 h 813964"/>
                <a:gd name="connsiteX6" fmla="*/ 0 w 2171638"/>
                <a:gd name="connsiteY6" fmla="*/ 247324 h 813964"/>
                <a:gd name="connsiteX7" fmla="*/ 247324 w 2171638"/>
                <a:gd name="connsiteY7" fmla="*/ 0 h 8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1638" h="813964">
                  <a:moveTo>
                    <a:pt x="1924315" y="0"/>
                  </a:moveTo>
                  <a:cubicBezTo>
                    <a:pt x="2060908" y="0"/>
                    <a:pt x="2171639" y="110731"/>
                    <a:pt x="2171639" y="247324"/>
                  </a:cubicBezTo>
                  <a:lnTo>
                    <a:pt x="2171639" y="566641"/>
                  </a:lnTo>
                  <a:cubicBezTo>
                    <a:pt x="2171639" y="703234"/>
                    <a:pt x="2060908" y="813965"/>
                    <a:pt x="1924315" y="813965"/>
                  </a:cubicBezTo>
                  <a:lnTo>
                    <a:pt x="247324" y="813965"/>
                  </a:lnTo>
                  <a:cubicBezTo>
                    <a:pt x="110731" y="813965"/>
                    <a:pt x="0" y="703234"/>
                    <a:pt x="0" y="566641"/>
                  </a:cubicBezTo>
                  <a:lnTo>
                    <a:pt x="0" y="247324"/>
                  </a:lnTo>
                  <a:cubicBezTo>
                    <a:pt x="0" y="110731"/>
                    <a:pt x="110731" y="0"/>
                    <a:pt x="247324" y="0"/>
                  </a:cubicBezTo>
                  <a:close/>
                </a:path>
              </a:pathLst>
            </a:custGeom>
            <a:solidFill>
              <a:srgbClr val="3A3C42"/>
            </a:solidFill>
            <a:ln w="12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grpSp>
          <p:nvGrpSpPr>
            <p:cNvPr id="43" name="Grafik 6">
              <a:extLst>
                <a:ext uri="{FF2B5EF4-FFF2-40B4-BE49-F238E27FC236}">
                  <a16:creationId xmlns:a16="http://schemas.microsoft.com/office/drawing/2014/main" id="{902BA72B-3387-C8CD-0724-EBEE2B4D9511}"/>
                </a:ext>
              </a:extLst>
            </p:cNvPr>
            <p:cNvGrpSpPr/>
            <p:nvPr/>
          </p:nvGrpSpPr>
          <p:grpSpPr>
            <a:xfrm>
              <a:off x="9329018" y="3101828"/>
              <a:ext cx="1572714" cy="1251509"/>
              <a:chOff x="9329018" y="3101828"/>
              <a:chExt cx="1572714" cy="1251509"/>
            </a:xfrm>
          </p:grpSpPr>
          <p:sp>
            <p:nvSpPr>
              <p:cNvPr id="44" name="Serbest Form: Şekil 43">
                <a:extLst>
                  <a:ext uri="{FF2B5EF4-FFF2-40B4-BE49-F238E27FC236}">
                    <a16:creationId xmlns:a16="http://schemas.microsoft.com/office/drawing/2014/main" id="{34A29142-25B1-E6B0-C52F-C12F7BEB735D}"/>
                  </a:ext>
                </a:extLst>
              </p:cNvPr>
              <p:cNvSpPr/>
              <p:nvPr/>
            </p:nvSpPr>
            <p:spPr>
              <a:xfrm>
                <a:off x="9329018" y="3852253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3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3"/>
                      <a:pt x="1461983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3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3A3C4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45" name="Serbest Form: Şekil 44">
                <a:extLst>
                  <a:ext uri="{FF2B5EF4-FFF2-40B4-BE49-F238E27FC236}">
                    <a16:creationId xmlns:a16="http://schemas.microsoft.com/office/drawing/2014/main" id="{CF6A32F1-FFF1-9E85-9296-F09D4B1E5EDF}"/>
                  </a:ext>
                </a:extLst>
              </p:cNvPr>
              <p:cNvSpPr/>
              <p:nvPr/>
            </p:nvSpPr>
            <p:spPr>
              <a:xfrm>
                <a:off x="9329018" y="3101828"/>
                <a:ext cx="1572714" cy="501084"/>
              </a:xfrm>
              <a:custGeom>
                <a:avLst/>
                <a:gdLst>
                  <a:gd name="connsiteX0" fmla="*/ 1325390 w 1572714"/>
                  <a:gd name="connsiteY0" fmla="*/ 0 h 501084"/>
                  <a:gd name="connsiteX1" fmla="*/ 1572714 w 1572714"/>
                  <a:gd name="connsiteY1" fmla="*/ 247324 h 501084"/>
                  <a:gd name="connsiteX2" fmla="*/ 1572714 w 1572714"/>
                  <a:gd name="connsiteY2" fmla="*/ 253760 h 501084"/>
                  <a:gd name="connsiteX3" fmla="*/ 1325390 w 1572714"/>
                  <a:gd name="connsiteY3" fmla="*/ 501084 h 501084"/>
                  <a:gd name="connsiteX4" fmla="*/ 247324 w 1572714"/>
                  <a:gd name="connsiteY4" fmla="*/ 501084 h 501084"/>
                  <a:gd name="connsiteX5" fmla="*/ 0 w 1572714"/>
                  <a:gd name="connsiteY5" fmla="*/ 253760 h 501084"/>
                  <a:gd name="connsiteX6" fmla="*/ 0 w 1572714"/>
                  <a:gd name="connsiteY6" fmla="*/ 247324 h 501084"/>
                  <a:gd name="connsiteX7" fmla="*/ 247324 w 1572714"/>
                  <a:gd name="connsiteY7" fmla="*/ 0 h 5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2714" h="501084">
                    <a:moveTo>
                      <a:pt x="1325390" y="0"/>
                    </a:moveTo>
                    <a:cubicBezTo>
                      <a:pt x="1461983" y="0"/>
                      <a:pt x="1572714" y="110731"/>
                      <a:pt x="1572714" y="247324"/>
                    </a:cubicBezTo>
                    <a:lnTo>
                      <a:pt x="1572714" y="253760"/>
                    </a:lnTo>
                    <a:cubicBezTo>
                      <a:pt x="1572714" y="390354"/>
                      <a:pt x="1461983" y="501084"/>
                      <a:pt x="1325390" y="501084"/>
                    </a:cubicBezTo>
                    <a:lnTo>
                      <a:pt x="247324" y="501084"/>
                    </a:lnTo>
                    <a:cubicBezTo>
                      <a:pt x="110731" y="501084"/>
                      <a:pt x="0" y="390354"/>
                      <a:pt x="0" y="253760"/>
                    </a:cubicBezTo>
                    <a:lnTo>
                      <a:pt x="0" y="247324"/>
                    </a:lnTo>
                    <a:cubicBezTo>
                      <a:pt x="0" y="110731"/>
                      <a:pt x="110731" y="0"/>
                      <a:pt x="247324" y="0"/>
                    </a:cubicBezTo>
                    <a:close/>
                  </a:path>
                </a:pathLst>
              </a:custGeom>
              <a:solidFill>
                <a:srgbClr val="0098B2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  <p:sp>
          <p:nvSpPr>
            <p:cNvPr id="46" name="Serbest Form: Şekil 45">
              <a:extLst>
                <a:ext uri="{FF2B5EF4-FFF2-40B4-BE49-F238E27FC236}">
                  <a16:creationId xmlns:a16="http://schemas.microsoft.com/office/drawing/2014/main" id="{78A3FD24-B206-6D50-40FD-A593D6B7370C}"/>
                </a:ext>
              </a:extLst>
            </p:cNvPr>
            <p:cNvSpPr/>
            <p:nvPr/>
          </p:nvSpPr>
          <p:spPr>
            <a:xfrm>
              <a:off x="9029549" y="1929942"/>
              <a:ext cx="2171638" cy="813964"/>
            </a:xfrm>
            <a:custGeom>
              <a:avLst/>
              <a:gdLst>
                <a:gd name="connsiteX0" fmla="*/ 1924315 w 2171638"/>
                <a:gd name="connsiteY0" fmla="*/ 0 h 813964"/>
                <a:gd name="connsiteX1" fmla="*/ 2171639 w 2171638"/>
                <a:gd name="connsiteY1" fmla="*/ 247324 h 813964"/>
                <a:gd name="connsiteX2" fmla="*/ 2171639 w 2171638"/>
                <a:gd name="connsiteY2" fmla="*/ 566641 h 813964"/>
                <a:gd name="connsiteX3" fmla="*/ 1924315 w 2171638"/>
                <a:gd name="connsiteY3" fmla="*/ 813965 h 813964"/>
                <a:gd name="connsiteX4" fmla="*/ 247324 w 2171638"/>
                <a:gd name="connsiteY4" fmla="*/ 813965 h 813964"/>
                <a:gd name="connsiteX5" fmla="*/ 0 w 2171638"/>
                <a:gd name="connsiteY5" fmla="*/ 566641 h 813964"/>
                <a:gd name="connsiteX6" fmla="*/ 0 w 2171638"/>
                <a:gd name="connsiteY6" fmla="*/ 247324 h 813964"/>
                <a:gd name="connsiteX7" fmla="*/ 247324 w 2171638"/>
                <a:gd name="connsiteY7" fmla="*/ 0 h 8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1638" h="813964">
                  <a:moveTo>
                    <a:pt x="1924315" y="0"/>
                  </a:moveTo>
                  <a:cubicBezTo>
                    <a:pt x="2060908" y="0"/>
                    <a:pt x="2171639" y="110731"/>
                    <a:pt x="2171639" y="247324"/>
                  </a:cubicBezTo>
                  <a:lnTo>
                    <a:pt x="2171639" y="566641"/>
                  </a:lnTo>
                  <a:cubicBezTo>
                    <a:pt x="2171639" y="703234"/>
                    <a:pt x="2060908" y="813965"/>
                    <a:pt x="1924315" y="813965"/>
                  </a:cubicBezTo>
                  <a:lnTo>
                    <a:pt x="247324" y="813965"/>
                  </a:lnTo>
                  <a:cubicBezTo>
                    <a:pt x="110731" y="813965"/>
                    <a:pt x="0" y="703234"/>
                    <a:pt x="0" y="566641"/>
                  </a:cubicBezTo>
                  <a:lnTo>
                    <a:pt x="0" y="247324"/>
                  </a:lnTo>
                  <a:cubicBezTo>
                    <a:pt x="0" y="110731"/>
                    <a:pt x="110731" y="0"/>
                    <a:pt x="247324" y="0"/>
                  </a:cubicBezTo>
                  <a:close/>
                </a:path>
              </a:pathLst>
            </a:custGeom>
            <a:solidFill>
              <a:srgbClr val="3A3C42"/>
            </a:solidFill>
            <a:ln w="12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47" name="İçerik Yer Tutucusu 3">
            <a:extLst>
              <a:ext uri="{FF2B5EF4-FFF2-40B4-BE49-F238E27FC236}">
                <a16:creationId xmlns:a16="http://schemas.microsoft.com/office/drawing/2014/main" id="{6FA1AF31-F2B2-F89B-1A1E-FCBF5C04CC4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29705" y="821636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48" name="İçerik Yer Tutucusu 3">
            <a:extLst>
              <a:ext uri="{FF2B5EF4-FFF2-40B4-BE49-F238E27FC236}">
                <a16:creationId xmlns:a16="http://schemas.microsoft.com/office/drawing/2014/main" id="{AB29749F-5956-2240-F4AA-29334F9A70C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594707" y="2032758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49" name="İçerik Yer Tutucusu 3">
            <a:extLst>
              <a:ext uri="{FF2B5EF4-FFF2-40B4-BE49-F238E27FC236}">
                <a16:creationId xmlns:a16="http://schemas.microsoft.com/office/drawing/2014/main" id="{3D79B14F-0401-B9C0-163F-4DC4C4B0F93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378037" y="2048572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0" name="İçerik Yer Tutucusu 3">
            <a:extLst>
              <a:ext uri="{FF2B5EF4-FFF2-40B4-BE49-F238E27FC236}">
                <a16:creationId xmlns:a16="http://schemas.microsoft.com/office/drawing/2014/main" id="{E1C9034C-AA0F-6FC1-9E3C-9C1F72B08BE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039153" y="3069094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1" name="İçerik Yer Tutucusu 3">
            <a:extLst>
              <a:ext uri="{FF2B5EF4-FFF2-40B4-BE49-F238E27FC236}">
                <a16:creationId xmlns:a16="http://schemas.microsoft.com/office/drawing/2014/main" id="{A25A3976-A52A-BE92-CB66-F5539432594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757086" y="3047440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2" name="İçerik Yer Tutucusu 3">
            <a:extLst>
              <a:ext uri="{FF2B5EF4-FFF2-40B4-BE49-F238E27FC236}">
                <a16:creationId xmlns:a16="http://schemas.microsoft.com/office/drawing/2014/main" id="{BFE93973-CEFB-6F03-079A-D572920F211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494765" y="3064934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3" name="İçerik Yer Tutucusu 3">
            <a:extLst>
              <a:ext uri="{FF2B5EF4-FFF2-40B4-BE49-F238E27FC236}">
                <a16:creationId xmlns:a16="http://schemas.microsoft.com/office/drawing/2014/main" id="{5D688F7B-3D6B-8A69-3079-A80332E1F791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6217974" y="3046043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4" name="İçerik Yer Tutucusu 3">
            <a:extLst>
              <a:ext uri="{FF2B5EF4-FFF2-40B4-BE49-F238E27FC236}">
                <a16:creationId xmlns:a16="http://schemas.microsoft.com/office/drawing/2014/main" id="{347CFED2-A097-7E71-9D0A-73FFD7DB4B6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9378037" y="3064934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5" name="İçerik Yer Tutucusu 3">
            <a:extLst>
              <a:ext uri="{FF2B5EF4-FFF2-40B4-BE49-F238E27FC236}">
                <a16:creationId xmlns:a16="http://schemas.microsoft.com/office/drawing/2014/main" id="{939BDA22-B5F7-DD41-25E3-C717DA4C0F29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397961" y="3784813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6" name="İçerik Yer Tutucusu 3">
            <a:extLst>
              <a:ext uri="{FF2B5EF4-FFF2-40B4-BE49-F238E27FC236}">
                <a16:creationId xmlns:a16="http://schemas.microsoft.com/office/drawing/2014/main" id="{BEAAD5EE-C5AD-FDF0-3C82-FDC2891CEF6A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05368" y="3776926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7" name="İçerik Yer Tutucusu 3">
            <a:extLst>
              <a:ext uri="{FF2B5EF4-FFF2-40B4-BE49-F238E27FC236}">
                <a16:creationId xmlns:a16="http://schemas.microsoft.com/office/drawing/2014/main" id="{0B8E638C-4A05-9E25-E6B2-A567BDE3EBB8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4516962" y="3802563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8" name="İçerik Yer Tutucusu 3">
            <a:extLst>
              <a:ext uri="{FF2B5EF4-FFF2-40B4-BE49-F238E27FC236}">
                <a16:creationId xmlns:a16="http://schemas.microsoft.com/office/drawing/2014/main" id="{44E2E4D8-AC7D-D965-0677-A3DFA196C95B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2789926" y="3802563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59" name="İçerik Yer Tutucusu 3">
            <a:extLst>
              <a:ext uri="{FF2B5EF4-FFF2-40B4-BE49-F238E27FC236}">
                <a16:creationId xmlns:a16="http://schemas.microsoft.com/office/drawing/2014/main" id="{3B9C6C43-E86D-E3D7-25AF-48D778871D9F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1078526" y="3802563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60" name="İçerik Yer Tutucusu 3">
            <a:extLst>
              <a:ext uri="{FF2B5EF4-FFF2-40B4-BE49-F238E27FC236}">
                <a16:creationId xmlns:a16="http://schemas.microsoft.com/office/drawing/2014/main" id="{A9BE590A-E9FC-6271-D396-F4BFB129B919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1050039" y="4443212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61" name="İçerik Yer Tutucusu 3">
            <a:extLst>
              <a:ext uri="{FF2B5EF4-FFF2-40B4-BE49-F238E27FC236}">
                <a16:creationId xmlns:a16="http://schemas.microsoft.com/office/drawing/2014/main" id="{615D92E1-1629-A8E9-61B5-01BB7D02A8B1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050038" y="5097893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62" name="İçerik Yer Tutucusu 3">
            <a:extLst>
              <a:ext uri="{FF2B5EF4-FFF2-40B4-BE49-F238E27FC236}">
                <a16:creationId xmlns:a16="http://schemas.microsoft.com/office/drawing/2014/main" id="{2C040D19-8284-BFE3-171F-C2B3053D89B1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078525" y="5781576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63" name="İçerik Yer Tutucusu 3">
            <a:extLst>
              <a:ext uri="{FF2B5EF4-FFF2-40B4-BE49-F238E27FC236}">
                <a16:creationId xmlns:a16="http://schemas.microsoft.com/office/drawing/2014/main" id="{0B0A6D1C-6C02-C423-0CD2-64F98E3A8D92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2765328" y="4454986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  <p:sp>
        <p:nvSpPr>
          <p:cNvPr id="64" name="İçerik Yer Tutucusu 3">
            <a:extLst>
              <a:ext uri="{FF2B5EF4-FFF2-40B4-BE49-F238E27FC236}">
                <a16:creationId xmlns:a16="http://schemas.microsoft.com/office/drawing/2014/main" id="{556916DE-285A-CC33-48B3-FF6BDD37E3C7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2765327" y="5096466"/>
            <a:ext cx="1523695" cy="4927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r-TR" dirty="0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168273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r-T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C8E1-A4AD-4C47-A715-F6A68FA2F226}" type="datetimeFigureOut">
              <a:rPr lang="tr-TR" smtClean="0"/>
              <a:t>18.05.2026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5446-6006-4C24-A174-899C2F6ED4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7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ak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3FAFB90-4101-B74C-E5CD-D69427DAE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8906"/>
            <a:ext cx="12192000" cy="68401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0044CD5-A9D1-183F-93B4-F89F8D14D7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0277" y="592015"/>
            <a:ext cx="3320561" cy="7596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FC7A2D8-4895-41B2-7776-86213145DA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93897" y="-32842"/>
            <a:ext cx="10874413" cy="68819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F4D22B-A40C-05FE-60B7-7ED81C61BC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4660031"/>
            <a:ext cx="6590581" cy="919678"/>
          </a:xfrm>
          <a:prstGeom prst="rect">
            <a:avLst/>
          </a:prstGeom>
        </p:spPr>
      </p:pic>
      <p:pic>
        <p:nvPicPr>
          <p:cNvPr id="29" name="Resim 28" descr="daire, grafik, sanat, taslak içeren bir resim">
            <a:extLst>
              <a:ext uri="{FF2B5EF4-FFF2-40B4-BE49-F238E27FC236}">
                <a16:creationId xmlns:a16="http://schemas.microsoft.com/office/drawing/2014/main" id="{3EBCF2E9-83A1-D9F3-E7EA-F61B3E06307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69" y="592015"/>
            <a:ext cx="6111920" cy="5600700"/>
          </a:xfrm>
          <a:prstGeom prst="rect">
            <a:avLst/>
          </a:prstGeom>
        </p:spPr>
      </p:pic>
      <p:pic>
        <p:nvPicPr>
          <p:cNvPr id="31" name="Resim 30" descr="yazı tipi, metin, grafik, grafik tasarım içeren bir resim">
            <a:extLst>
              <a:ext uri="{FF2B5EF4-FFF2-40B4-BE49-F238E27FC236}">
                <a16:creationId xmlns:a16="http://schemas.microsoft.com/office/drawing/2014/main" id="{BE48B723-83E0-9A67-D814-6D8C2DECF5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6000951"/>
            <a:ext cx="3417389" cy="63166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7C16F22B-7A54-721B-A043-DD03971E1DE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95771" y="4677301"/>
            <a:ext cx="19050" cy="904875"/>
          </a:xfrm>
          <a:prstGeom prst="rect">
            <a:avLst/>
          </a:prstGeom>
        </p:spPr>
      </p:pic>
      <p:sp>
        <p:nvSpPr>
          <p:cNvPr id="7" name="Başlık Yer Tutucusu 1">
            <a:extLst>
              <a:ext uri="{FF2B5EF4-FFF2-40B4-BE49-F238E27FC236}">
                <a16:creationId xmlns:a16="http://schemas.microsoft.com/office/drawing/2014/main" id="{F8AD8237-ACAD-3986-C5F8-C52D1B687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801" y="2380132"/>
            <a:ext cx="4589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3A3C42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BAŞLIK</a:t>
            </a:r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81B2827D-7BBB-BC20-8516-29983E58CAF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9316" y="4844984"/>
            <a:ext cx="6611599" cy="50339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  <a:lvl2pP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tr-TR" dirty="0"/>
              <a:t>KONU</a:t>
            </a: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B472EA15-F1F4-5009-A3CB-3BB9FD8032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801" y="5802320"/>
            <a:ext cx="6611599" cy="27460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 b="1" i="0">
                <a:ln>
                  <a:noFill/>
                </a:ln>
                <a:solidFill>
                  <a:srgbClr val="3A3C42"/>
                </a:solidFill>
                <a:latin typeface="Corporative Sans Black" panose="00000A00000000000000" pitchFamily="2" charset="-94"/>
              </a:defRPr>
            </a:lvl1pPr>
            <a:lvl2pP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8DD617DF-FA50-0E94-A193-E5D8D5A31C1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1800" y="6123697"/>
            <a:ext cx="6611599" cy="27460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 b="0" i="1">
                <a:ln>
                  <a:noFill/>
                </a:ln>
                <a:solidFill>
                  <a:srgbClr val="0098B2"/>
                </a:solidFill>
                <a:latin typeface="Corporative Sans Cnd Black It" panose="00000A00000000000000" pitchFamily="2" charset="-94"/>
              </a:defRPr>
            </a:lvl1pPr>
            <a:lvl2pP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tr-TR" dirty="0"/>
              <a:t>Unvan</a:t>
            </a:r>
          </a:p>
        </p:txBody>
      </p:sp>
    </p:spTree>
    <p:extLst>
      <p:ext uri="{BB962C8B-B14F-4D97-AF65-F5344CB8AC3E}">
        <p14:creationId xmlns:p14="http://schemas.microsoft.com/office/powerpoint/2010/main" val="354405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indekiler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91A2BFF8-606A-5151-EB5B-08059C8A1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77153">
            <a:off x="9127925" y="520117"/>
            <a:ext cx="6514222" cy="6225687"/>
          </a:xfrm>
          <a:prstGeom prst="rect">
            <a:avLst/>
          </a:prstGeom>
        </p:spPr>
      </p:pic>
      <p:sp>
        <p:nvSpPr>
          <p:cNvPr id="15" name="Başlık 1">
            <a:extLst>
              <a:ext uri="{FF2B5EF4-FFF2-40B4-BE49-F238E27FC236}">
                <a16:creationId xmlns:a16="http://schemas.microsoft.com/office/drawing/2014/main" id="{4159B1EF-DADA-2D53-8BAB-E87DAEF9E015}"/>
              </a:ext>
            </a:extLst>
          </p:cNvPr>
          <p:cNvSpPr txBox="1">
            <a:spLocks/>
          </p:cNvSpPr>
          <p:nvPr userDrawn="1"/>
        </p:nvSpPr>
        <p:spPr>
          <a:xfrm>
            <a:off x="5698217" y="2861617"/>
            <a:ext cx="3595915" cy="33648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2400" dirty="0">
              <a:solidFill>
                <a:srgbClr val="393C43"/>
              </a:solidFill>
              <a:latin typeface="Corporative Sans Black" panose="00000A00000000000000" pitchFamily="2" charset="-94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E65B33-C7FC-E2C0-F677-A47299886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47801" y="838536"/>
            <a:ext cx="7505699" cy="11840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28989F-2747-2B42-FC6B-52A38EB087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5481" y="2125287"/>
            <a:ext cx="8668019" cy="4101197"/>
          </a:xfrm>
          <a:prstGeom prst="rect">
            <a:avLst/>
          </a:prstGeom>
        </p:spPr>
      </p:pic>
      <p:sp>
        <p:nvSpPr>
          <p:cNvPr id="3" name="Alt Başlık 2">
            <a:extLst>
              <a:ext uri="{FF2B5EF4-FFF2-40B4-BE49-F238E27FC236}">
                <a16:creationId xmlns:a16="http://schemas.microsoft.com/office/drawing/2014/main" id="{DE9042F6-144A-CBB1-867D-3442117E1E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1454" y="2780121"/>
            <a:ext cx="5920846" cy="3077754"/>
          </a:xfrm>
        </p:spPr>
        <p:txBody>
          <a:bodyPr/>
          <a:lstStyle>
            <a:lvl1pPr marL="342900" indent="-342900" algn="l">
              <a:buClr>
                <a:srgbClr val="0098B2"/>
              </a:buClr>
              <a:buFont typeface="Corporative" panose="00000A00000000000000" pitchFamily="50" charset="-94"/>
              <a:buChar char="|"/>
              <a:defRPr sz="2400">
                <a:solidFill>
                  <a:srgbClr val="3A3C42"/>
                </a:solidFill>
                <a:latin typeface="Corporative" panose="00000A00000000000000" pitchFamily="50" charset="-9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Konu-1</a:t>
            </a:r>
          </a:p>
          <a:p>
            <a:r>
              <a:rPr lang="tr-TR" dirty="0"/>
              <a:t>Konu-2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28" name="Başlık 27">
            <a:extLst>
              <a:ext uri="{FF2B5EF4-FFF2-40B4-BE49-F238E27FC236}">
                <a16:creationId xmlns:a16="http://schemas.microsoft.com/office/drawing/2014/main" id="{ACA3A114-CEF4-4E7C-B18A-359D03E72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4550" y="767794"/>
            <a:ext cx="6607629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İÇİNDEKİLER</a:t>
            </a:r>
          </a:p>
        </p:txBody>
      </p:sp>
    </p:spTree>
    <p:extLst>
      <p:ext uri="{BB962C8B-B14F-4D97-AF65-F5344CB8AC3E}">
        <p14:creationId xmlns:p14="http://schemas.microsoft.com/office/powerpoint/2010/main" val="31031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Geçiş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807A0D4-C95C-1021-7B35-E4A4EAD89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7994" y="-1"/>
            <a:ext cx="9195171" cy="6662057"/>
          </a:xfrm>
          <a:prstGeom prst="rect">
            <a:avLst/>
          </a:prstGeom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0493CA-36F6-13BD-0E2A-63E6468F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60762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77DCF39F-FC58-ECE0-4151-4EFBF51F5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04876"/>
            <a:ext cx="6607629" cy="338613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BÖLÜM GEÇİŞ</a:t>
            </a:r>
            <a:br>
              <a:rPr lang="tr-TR" dirty="0"/>
            </a:br>
            <a:r>
              <a:rPr lang="tr-TR" dirty="0"/>
              <a:t>SAYFASI</a:t>
            </a:r>
          </a:p>
        </p:txBody>
      </p:sp>
    </p:spTree>
    <p:extLst>
      <p:ext uri="{BB962C8B-B14F-4D97-AF65-F5344CB8AC3E}">
        <p14:creationId xmlns:p14="http://schemas.microsoft.com/office/powerpoint/2010/main" val="100680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İçeirk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4A91A6E-5C9A-54B4-C5FA-187E6F4BA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98171"/>
            <a:ext cx="8153400" cy="113776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9C62A15-8307-A10C-0DCA-843DB92AD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856"/>
            <a:ext cx="6611599" cy="10106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9" name="Grafik 7">
            <a:extLst>
              <a:ext uri="{FF2B5EF4-FFF2-40B4-BE49-F238E27FC236}">
                <a16:creationId xmlns:a16="http://schemas.microsoft.com/office/drawing/2014/main" id="{C4EABF3A-AA74-9005-2068-7BE8E3DA4660}"/>
              </a:ext>
            </a:extLst>
          </p:cNvPr>
          <p:cNvSpPr/>
          <p:nvPr/>
        </p:nvSpPr>
        <p:spPr>
          <a:xfrm>
            <a:off x="7919359" y="1965338"/>
            <a:ext cx="3772068" cy="4059437"/>
          </a:xfrm>
          <a:custGeom>
            <a:avLst/>
            <a:gdLst>
              <a:gd name="connsiteX0" fmla="*/ 3149627 w 3772068"/>
              <a:gd name="connsiteY0" fmla="*/ 4059438 h 4059437"/>
              <a:gd name="connsiteX1" fmla="*/ 622442 w 3772068"/>
              <a:gd name="connsiteY1" fmla="*/ 4059438 h 4059437"/>
              <a:gd name="connsiteX2" fmla="*/ 0 w 3772068"/>
              <a:gd name="connsiteY2" fmla="*/ 3436996 h 4059437"/>
              <a:gd name="connsiteX3" fmla="*/ 0 w 3772068"/>
              <a:gd name="connsiteY3" fmla="*/ 622442 h 4059437"/>
              <a:gd name="connsiteX4" fmla="*/ 622442 w 3772068"/>
              <a:gd name="connsiteY4" fmla="*/ 0 h 4059437"/>
              <a:gd name="connsiteX5" fmla="*/ 3149627 w 3772068"/>
              <a:gd name="connsiteY5" fmla="*/ 0 h 4059437"/>
              <a:gd name="connsiteX6" fmla="*/ 3772069 w 3772068"/>
              <a:gd name="connsiteY6" fmla="*/ 622442 h 4059437"/>
              <a:gd name="connsiteX7" fmla="*/ 3772069 w 3772068"/>
              <a:gd name="connsiteY7" fmla="*/ 3436996 h 4059437"/>
              <a:gd name="connsiteX8" fmla="*/ 3149627 w 3772068"/>
              <a:gd name="connsiteY8" fmla="*/ 4059438 h 4059437"/>
              <a:gd name="connsiteX9" fmla="*/ 3149627 w 3772068"/>
              <a:gd name="connsiteY9" fmla="*/ 4059438 h 405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2068" h="4059437">
                <a:moveTo>
                  <a:pt x="3149627" y="4059438"/>
                </a:moveTo>
                <a:lnTo>
                  <a:pt x="622442" y="4059438"/>
                </a:lnTo>
                <a:cubicBezTo>
                  <a:pt x="278656" y="4059438"/>
                  <a:pt x="0" y="3780751"/>
                  <a:pt x="0" y="3436996"/>
                </a:cubicBezTo>
                <a:lnTo>
                  <a:pt x="0" y="622442"/>
                </a:lnTo>
                <a:cubicBezTo>
                  <a:pt x="0" y="278687"/>
                  <a:pt x="278687" y="0"/>
                  <a:pt x="622442" y="0"/>
                </a:cubicBezTo>
                <a:lnTo>
                  <a:pt x="3149627" y="0"/>
                </a:lnTo>
                <a:cubicBezTo>
                  <a:pt x="3493413" y="0"/>
                  <a:pt x="3772069" y="278687"/>
                  <a:pt x="3772069" y="622442"/>
                </a:cubicBezTo>
                <a:lnTo>
                  <a:pt x="3772069" y="3436996"/>
                </a:lnTo>
                <a:cubicBezTo>
                  <a:pt x="3772069" y="3780781"/>
                  <a:pt x="3493382" y="4059438"/>
                  <a:pt x="3149627" y="4059438"/>
                </a:cubicBezTo>
                <a:cubicBezTo>
                  <a:pt x="3149627" y="4059438"/>
                  <a:pt x="3493413" y="4059438"/>
                  <a:pt x="3149627" y="4059438"/>
                </a:cubicBezTo>
                <a:close/>
              </a:path>
            </a:pathLst>
          </a:custGeom>
          <a:noFill/>
          <a:ln w="3087" cap="flat">
            <a:solidFill>
              <a:srgbClr val="3A3C42"/>
            </a:solidFill>
            <a:custDash>
              <a:ds d="0" sp="0"/>
              <a:ds d="899250" sp="899250"/>
            </a:custDash>
            <a:miter/>
          </a:ln>
        </p:spPr>
        <p:txBody>
          <a:bodyPr rtlCol="0" anchor="ctr"/>
          <a:lstStyle/>
          <a:p>
            <a:endParaRPr lang="tr-TR" dirty="0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FEA0B634-66A3-E426-21FD-BB01DD8C20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99606" y="2382690"/>
            <a:ext cx="3211573" cy="330391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  <a:lvl2pP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6" name="İçerik Yer Tutucusu 2">
            <a:extLst>
              <a:ext uri="{FF2B5EF4-FFF2-40B4-BE49-F238E27FC236}">
                <a16:creationId xmlns:a16="http://schemas.microsoft.com/office/drawing/2014/main" id="{11291D84-1FC2-6BAF-90FD-1D700CFB9D2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1" y="2469001"/>
            <a:ext cx="6611599" cy="330391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  <a:lvl2pP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3B137187-6CE5-FB09-0720-96C178E8D810}"/>
              </a:ext>
            </a:extLst>
          </p:cNvPr>
          <p:cNvCxnSpPr>
            <a:cxnSpLocks/>
          </p:cNvCxnSpPr>
          <p:nvPr userDrawn="1"/>
        </p:nvCxnSpPr>
        <p:spPr>
          <a:xfrm>
            <a:off x="7707080" y="1965338"/>
            <a:ext cx="0" cy="4132516"/>
          </a:xfrm>
          <a:prstGeom prst="line">
            <a:avLst/>
          </a:prstGeom>
          <a:ln>
            <a:solidFill>
              <a:srgbClr val="0297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88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687A41-18D2-C72C-0DF5-CC5153F9D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97446" y="0"/>
            <a:ext cx="7197107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D73E93-78F2-37F5-B81C-6CF20C9FF5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32095" y="1506762"/>
            <a:ext cx="4518961" cy="486287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433FF85-43DC-D80A-EFD0-A7B2D41A7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56" y="495886"/>
            <a:ext cx="7468202" cy="894762"/>
          </a:xfrm>
        </p:spPr>
        <p:txBody>
          <a:bodyPr/>
          <a:lstStyle>
            <a:lvl1pPr>
              <a:defRPr b="1"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EA26249-5923-03CA-8844-DDA21B833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476" y="1880322"/>
            <a:ext cx="3930197" cy="4115753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EA303B3-09E5-AB57-36A5-C5BA6A4792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945" y="1506762"/>
            <a:ext cx="4518961" cy="4862875"/>
          </a:xfrm>
          <a:prstGeom prst="rect">
            <a:avLst/>
          </a:prstGeom>
        </p:spPr>
      </p:pic>
      <p:sp>
        <p:nvSpPr>
          <p:cNvPr id="11" name="İçerik Yer Tutucusu 3">
            <a:extLst>
              <a:ext uri="{FF2B5EF4-FFF2-40B4-BE49-F238E27FC236}">
                <a16:creationId xmlns:a16="http://schemas.microsoft.com/office/drawing/2014/main" id="{4A24A417-BCE7-5E32-8D5C-76EDE800F6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435326" y="1880322"/>
            <a:ext cx="3930197" cy="4115753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61408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9D9623F-F514-C38A-833A-887D0342E434}"/>
              </a:ext>
            </a:extLst>
          </p:cNvPr>
          <p:cNvSpPr/>
          <p:nvPr userDrawn="1"/>
        </p:nvSpPr>
        <p:spPr>
          <a:xfrm>
            <a:off x="6169024" y="1690688"/>
            <a:ext cx="5160963" cy="823912"/>
          </a:xfrm>
          <a:prstGeom prst="roundRect">
            <a:avLst/>
          </a:prstGeom>
          <a:solidFill>
            <a:srgbClr val="0098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5E7D976-48BF-8D1A-FBDA-917CBC1C74EA}"/>
              </a:ext>
            </a:extLst>
          </p:cNvPr>
          <p:cNvSpPr/>
          <p:nvPr userDrawn="1"/>
        </p:nvSpPr>
        <p:spPr>
          <a:xfrm>
            <a:off x="833436" y="1681163"/>
            <a:ext cx="5160963" cy="823912"/>
          </a:xfrm>
          <a:prstGeom prst="roundRect">
            <a:avLst/>
          </a:prstGeom>
          <a:solidFill>
            <a:srgbClr val="0098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0D69453-26E1-CD4C-AF8D-11C61B1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012441" cy="955675"/>
          </a:xfrm>
        </p:spPr>
        <p:txBody>
          <a:bodyPr/>
          <a:lstStyle>
            <a:lvl1pPr>
              <a:defRPr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D971E24-D852-13FA-DE48-547A172AC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03BAEF6-8DB2-E91A-76F2-6FBBE9EA4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170ADA9-17A1-B067-B2FA-E35CABF00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9893040-EBCE-A2EE-2D19-9A7117C2B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19253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dde ve İçerik 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36C1C46-3D43-8553-E009-355492153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-2" y="0"/>
            <a:ext cx="6694767" cy="63563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FD8BE0-5816-C90C-1EB0-664CF509A4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01650"/>
            <a:ext cx="7558314" cy="105471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B49F62E-68ED-683A-3503-9F712A6E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650630"/>
            <a:ext cx="6449332" cy="80010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27" name="İçerik Yer Tutucusu 3">
            <a:extLst>
              <a:ext uri="{FF2B5EF4-FFF2-40B4-BE49-F238E27FC236}">
                <a16:creationId xmlns:a16="http://schemas.microsoft.com/office/drawing/2014/main" id="{D4E67534-AD34-5BED-EA4C-94168BEA55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1543" y="1986431"/>
            <a:ext cx="3930197" cy="4115753"/>
          </a:xfrm>
        </p:spPr>
        <p:txBody>
          <a:bodyPr/>
          <a:lstStyle>
            <a:lvl1pPr marL="2286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1pPr>
            <a:lvl2pPr marL="6858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2pPr>
            <a:lvl3pPr marL="11430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3pPr>
            <a:lvl4pPr marL="16002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4pPr>
            <a:lvl5pPr marL="20574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3" name="İçerik Yer Tutucusu 3">
            <a:extLst>
              <a:ext uri="{FF2B5EF4-FFF2-40B4-BE49-F238E27FC236}">
                <a16:creationId xmlns:a16="http://schemas.microsoft.com/office/drawing/2014/main" id="{8A82604D-2CB6-F6C7-4D7D-83FB2322A1A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558314" y="2049386"/>
            <a:ext cx="3930197" cy="3856113"/>
          </a:xfrm>
        </p:spPr>
        <p:txBody>
          <a:bodyPr/>
          <a:lstStyle>
            <a:lvl1pPr marL="2286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1pPr>
          </a:lstStyle>
          <a:p>
            <a:pPr lvl="0"/>
            <a:r>
              <a:rPr lang="tr-TR" dirty="0"/>
              <a:t>Madde</a:t>
            </a:r>
          </a:p>
          <a:p>
            <a:pPr lvl="0"/>
            <a:r>
              <a:rPr lang="tr-TR" dirty="0"/>
              <a:t>Madde</a:t>
            </a:r>
          </a:p>
          <a:p>
            <a:pPr lvl="0"/>
            <a:r>
              <a:rPr lang="tr-TR" dirty="0"/>
              <a:t>Madde</a:t>
            </a:r>
          </a:p>
          <a:p>
            <a:pPr lvl="0"/>
            <a:r>
              <a:rPr lang="tr-TR" dirty="0"/>
              <a:t>Madde</a:t>
            </a:r>
          </a:p>
        </p:txBody>
      </p:sp>
    </p:spTree>
    <p:extLst>
      <p:ext uri="{BB962C8B-B14F-4D97-AF65-F5344CB8AC3E}">
        <p14:creationId xmlns:p14="http://schemas.microsoft.com/office/powerpoint/2010/main" val="312788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dde ve İçerik Sayfa-Turku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36C1C46-3D43-8553-E009-355492153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-2" y="0"/>
            <a:ext cx="6694767" cy="63563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FD8BE0-5816-C90C-1EB0-664CF509A4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01650"/>
            <a:ext cx="7558314" cy="105471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B49F62E-68ED-683A-3503-9F712A6E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650630"/>
            <a:ext cx="6554107" cy="80010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Corporative Sans Black" panose="00000A00000000000000" pitchFamily="2" charset="-94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27" name="İçerik Yer Tutucusu 3">
            <a:extLst>
              <a:ext uri="{FF2B5EF4-FFF2-40B4-BE49-F238E27FC236}">
                <a16:creationId xmlns:a16="http://schemas.microsoft.com/office/drawing/2014/main" id="{D4E67534-AD34-5BED-EA4C-94168BEA55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1543" y="1986431"/>
            <a:ext cx="3930197" cy="4115753"/>
          </a:xfrm>
        </p:spPr>
        <p:txBody>
          <a:bodyPr/>
          <a:lstStyle>
            <a:lvl1pPr marL="2286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1pPr>
            <a:lvl2pPr marL="6858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2pPr>
            <a:lvl3pPr marL="11430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3pPr>
            <a:lvl4pPr marL="16002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4pPr>
            <a:lvl5pPr marL="20574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3" name="İçerik Yer Tutucusu 3">
            <a:extLst>
              <a:ext uri="{FF2B5EF4-FFF2-40B4-BE49-F238E27FC236}">
                <a16:creationId xmlns:a16="http://schemas.microsoft.com/office/drawing/2014/main" id="{8A82604D-2CB6-F6C7-4D7D-83FB2322A1A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558314" y="2049386"/>
            <a:ext cx="3930197" cy="3856113"/>
          </a:xfrm>
        </p:spPr>
        <p:txBody>
          <a:bodyPr/>
          <a:lstStyle>
            <a:lvl1pPr marL="228600" indent="-228600">
              <a:buClr>
                <a:srgbClr val="0098B2"/>
              </a:buClr>
              <a:buFont typeface="Calibri" panose="020F0502020204030204" pitchFamily="34" charset="0"/>
              <a:buChar char="|"/>
              <a:defRPr/>
            </a:lvl1pPr>
          </a:lstStyle>
          <a:p>
            <a:pPr lvl="0"/>
            <a:r>
              <a:rPr lang="tr-TR" dirty="0"/>
              <a:t>Madde</a:t>
            </a:r>
          </a:p>
          <a:p>
            <a:pPr lvl="0"/>
            <a:r>
              <a:rPr lang="tr-TR" dirty="0"/>
              <a:t>Madde</a:t>
            </a:r>
          </a:p>
          <a:p>
            <a:pPr lvl="0"/>
            <a:r>
              <a:rPr lang="tr-TR" dirty="0"/>
              <a:t>Madde</a:t>
            </a:r>
          </a:p>
          <a:p>
            <a:pPr lvl="0"/>
            <a:r>
              <a:rPr lang="tr-TR" dirty="0"/>
              <a:t>Madde</a:t>
            </a:r>
          </a:p>
        </p:txBody>
      </p:sp>
    </p:spTree>
    <p:extLst>
      <p:ext uri="{BB962C8B-B14F-4D97-AF65-F5344CB8AC3E}">
        <p14:creationId xmlns:p14="http://schemas.microsoft.com/office/powerpoint/2010/main" val="106134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tasarım içeren bir resim">
            <a:extLst>
              <a:ext uri="{FF2B5EF4-FFF2-40B4-BE49-F238E27FC236}">
                <a16:creationId xmlns:a16="http://schemas.microsoft.com/office/drawing/2014/main" id="{A172C90A-CF3A-E514-D6A1-F045DED79A9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D03B6B1-5C2F-9677-2CDB-221925CA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076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9098ED5-7149-0E16-8138-C2AEE9D6E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7D333C-D1D9-A81A-27CA-5904051E3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5CFD9-47D8-4537-BFE9-69F703260B5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DF2DDC9-5B59-11BF-2B2B-26A6F9913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5D978D-AFF1-8269-11F4-34AF722E11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780105" y="408815"/>
            <a:ext cx="2816809" cy="6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49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63" r:id="rId9"/>
    <p:sldLayoutId id="2147483655" r:id="rId10"/>
    <p:sldLayoutId id="2147483657" r:id="rId11"/>
    <p:sldLayoutId id="2147483656" r:id="rId12"/>
    <p:sldLayoutId id="2147483658" r:id="rId13"/>
    <p:sldLayoutId id="2147483664" r:id="rId14"/>
    <p:sldLayoutId id="2147483659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izonenterprise.com/verizon-insights-lab/dbir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9B81E8-6737-E164-AF65-90862740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SİBER GÜVENLİK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EFCF89-A277-73DC-F943-D02383FA66A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9316" y="4844984"/>
            <a:ext cx="5882313" cy="503393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Siber Güvenlik Farkındalık Eğitimi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6"/>
          </p:nvPr>
        </p:nvSpPr>
        <p:spPr/>
        <p:txBody>
          <a:bodyPr>
            <a:normAutofit fontScale="92500" lnSpcReduction="20000"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856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Saldırı ve Tehditlerin Kaynağı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10509506" cy="3918637"/>
          </a:xfrm>
        </p:spPr>
        <p:txBody>
          <a:bodyPr>
            <a:normAutofit fontScale="85000" lnSpcReduction="20000"/>
          </a:bodyPr>
          <a:lstStyle/>
          <a:p>
            <a:r>
              <a:rPr lang="tr-TR" b="1" dirty="0"/>
              <a:t>Devlet Destekli Saldırganlar</a:t>
            </a:r>
          </a:p>
          <a:p>
            <a:pPr lvl="1"/>
            <a:r>
              <a:rPr lang="tr-TR" dirty="0"/>
              <a:t>Genelde politik, ekonomik, teknik ve askeri sebeplerden kaynaklı motivasyonları/hedefleri vardır.  </a:t>
            </a:r>
          </a:p>
          <a:p>
            <a:pPr lvl="1"/>
            <a:r>
              <a:rPr lang="tr-TR" dirty="0"/>
              <a:t>Casusluk amacıyla yararlanabilecek rekabetçi bilgi, kaynak ve kullanıcı arayışları bulunur.</a:t>
            </a:r>
          </a:p>
          <a:p>
            <a:r>
              <a:rPr lang="tr-TR" b="1" dirty="0"/>
              <a:t>Siber Teröristler</a:t>
            </a:r>
            <a:endParaRPr lang="tr-TR" dirty="0"/>
          </a:p>
          <a:p>
            <a:pPr lvl="1"/>
            <a:r>
              <a:rPr lang="tr-TR" dirty="0"/>
              <a:t>İnternet’i tehdit, yıldırma vb. yollarla siyasi ya da ideolojik kazanımlar elde etmek amacıyla, fiziksel hasarlara yol açacak şekilde kullananlar</a:t>
            </a:r>
          </a:p>
          <a:p>
            <a:r>
              <a:rPr lang="tr-TR" b="1" dirty="0"/>
              <a:t>Casuslar</a:t>
            </a:r>
            <a:endParaRPr lang="tr-TR" dirty="0"/>
          </a:p>
          <a:p>
            <a:pPr lvl="1"/>
            <a:r>
              <a:rPr lang="tr-TR" dirty="0"/>
              <a:t>Kişilerden, rakiplerden, gruplardan, hükümetlerden bilgi (kişisel, ekonomik, politik ve askeri açıdan avantajları düşmana karşı kullanmak için) edinmeye çalışanlar</a:t>
            </a:r>
          </a:p>
          <a:p>
            <a:r>
              <a:rPr lang="tr-TR" b="1" dirty="0" err="1"/>
              <a:t>Hacktivistler</a:t>
            </a:r>
            <a:endParaRPr lang="tr-TR" dirty="0"/>
          </a:p>
          <a:p>
            <a:pPr lvl="1"/>
            <a:r>
              <a:rPr lang="tr-TR" dirty="0"/>
              <a:t>Problem olarak gördükleri bir konuya dikkat çekmek ve kendilerine bu konuda fayda sağlamak isteyenler</a:t>
            </a:r>
          </a:p>
        </p:txBody>
      </p:sp>
    </p:spTree>
    <p:extLst>
      <p:ext uri="{BB962C8B-B14F-4D97-AF65-F5344CB8AC3E}">
        <p14:creationId xmlns:p14="http://schemas.microsoft.com/office/powerpoint/2010/main" val="5285261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metin, ekran görüntüsü, yazı tipi, grafik içeren bir resim&#10;&#10;Açıklama otomatik olarak oluşturuldu">
            <a:extLst>
              <a:ext uri="{FF2B5EF4-FFF2-40B4-BE49-F238E27FC236}">
                <a16:creationId xmlns:a16="http://schemas.microsoft.com/office/drawing/2014/main" id="{770687FF-2586-C0B7-B69A-657263366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99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Saldırı ve Tehditlerin Kaynağı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10509506" cy="4012905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/>
              <a:t>Organize Suç Ekipleri</a:t>
            </a:r>
            <a:endParaRPr lang="tr-TR" dirty="0"/>
          </a:p>
          <a:p>
            <a:pPr lvl="1"/>
            <a:r>
              <a:rPr lang="tr-TR" dirty="0"/>
              <a:t>Kişisel bilgileri (sosyal güvenlik numaraları, sağlık kayıtları, kredi kartları vb.) ele geçirip bunlar üzerinden  fidye alma işlemini gerçekleştirirler.</a:t>
            </a:r>
          </a:p>
          <a:p>
            <a:r>
              <a:rPr lang="tr-TR" b="1" dirty="0"/>
              <a:t>Fırsatçı Kişi/Kişiler</a:t>
            </a:r>
            <a:endParaRPr lang="tr-TR" dirty="0"/>
          </a:p>
          <a:p>
            <a:pPr lvl="1"/>
            <a:r>
              <a:rPr lang="tr-TR" dirty="0"/>
              <a:t>Tanınma, ünlü olma arzusu olan kişiler</a:t>
            </a:r>
          </a:p>
          <a:p>
            <a:r>
              <a:rPr lang="tr-TR" b="1" dirty="0"/>
              <a:t>İşinden Memnun Olmayan Mutsuz Çalışanlar</a:t>
            </a:r>
            <a:r>
              <a:rPr lang="tr-TR" dirty="0"/>
              <a:t> </a:t>
            </a:r>
          </a:p>
          <a:p>
            <a:pPr lvl="1"/>
            <a:r>
              <a:rPr lang="tr-TR" dirty="0"/>
              <a:t>İşinden memnun olmayan, mutsuz çalışanlar </a:t>
            </a:r>
          </a:p>
          <a:p>
            <a:pPr lvl="1"/>
            <a:r>
              <a:rPr lang="tr-TR" dirty="0"/>
              <a:t>Daha fazla maddi kazanç elde etmek isteyenler </a:t>
            </a:r>
          </a:p>
          <a:p>
            <a:pPr lvl="1"/>
            <a:r>
              <a:rPr lang="tr-TR" dirty="0"/>
              <a:t>İş hayatında karşılaşılan tatsız olaylardan dolayı intikam almak isteyenler</a:t>
            </a:r>
          </a:p>
          <a:p>
            <a:r>
              <a:rPr lang="tr-TR" b="1" dirty="0"/>
              <a:t>Ticari Rakipler</a:t>
            </a:r>
            <a:endParaRPr lang="tr-TR" dirty="0"/>
          </a:p>
          <a:p>
            <a:pPr lvl="1"/>
            <a:r>
              <a:rPr lang="tr-TR" dirty="0"/>
              <a:t>Aynı endüstri içerisinde faaliyette bulunan firmalar  </a:t>
            </a:r>
          </a:p>
        </p:txBody>
      </p:sp>
    </p:spTree>
    <p:extLst>
      <p:ext uri="{BB962C8B-B14F-4D97-AF65-F5344CB8AC3E}">
        <p14:creationId xmlns:p14="http://schemas.microsoft.com/office/powerpoint/2010/main" val="14167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Zafiyet Piyasası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10509506" cy="3871503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Hata yakalama programları</a:t>
            </a:r>
            <a:endParaRPr lang="en-US" sz="2000" dirty="0"/>
          </a:p>
          <a:p>
            <a:pPr lvl="1"/>
            <a:r>
              <a:rPr lang="en-US" dirty="0"/>
              <a:t>Google Vulnerability Reward Program:   up to $31,337</a:t>
            </a:r>
          </a:p>
          <a:p>
            <a:pPr lvl="1"/>
            <a:r>
              <a:rPr lang="en-US" dirty="0"/>
              <a:t>Microsoft Bounty Program:   up to $100K </a:t>
            </a:r>
          </a:p>
          <a:p>
            <a:pPr lvl="1"/>
            <a:r>
              <a:rPr lang="en-US" dirty="0"/>
              <a:t>Apple Bug Bounty program:  up to $200K</a:t>
            </a:r>
            <a:endParaRPr lang="en-US" sz="2000" dirty="0"/>
          </a:p>
          <a:p>
            <a:pPr lvl="1"/>
            <a:r>
              <a:rPr lang="en-US" dirty="0"/>
              <a:t>Stanford bug bounty program:  up to $1K</a:t>
            </a:r>
          </a:p>
          <a:p>
            <a:pPr lvl="1"/>
            <a:r>
              <a:rPr lang="en-US" dirty="0"/>
              <a:t>Pwn2Own competition:   $15K </a:t>
            </a:r>
          </a:p>
          <a:p>
            <a:r>
              <a:rPr lang="en-US" dirty="0" err="1"/>
              <a:t>Zerodium</a:t>
            </a:r>
            <a:r>
              <a:rPr lang="en-US" dirty="0"/>
              <a:t>:  </a:t>
            </a:r>
            <a:endParaRPr lang="tr-TR" dirty="0"/>
          </a:p>
          <a:p>
            <a:pPr lvl="1"/>
            <a:r>
              <a:rPr lang="en-US" dirty="0"/>
              <a:t>up to $2M for iOS,     </a:t>
            </a:r>
            <a:endParaRPr lang="tr-TR" dirty="0"/>
          </a:p>
          <a:p>
            <a:pPr lvl="1"/>
            <a:r>
              <a:rPr lang="en-US" dirty="0"/>
              <a:t>$2.5M for Android </a:t>
            </a:r>
            <a:endParaRPr lang="en-US" sz="1400" dirty="0"/>
          </a:p>
          <a:p>
            <a:r>
              <a:rPr lang="en-US" dirty="0"/>
              <a:t>…</a:t>
            </a:r>
            <a:r>
              <a:rPr lang="tr-TR" dirty="0"/>
              <a:t> ve diğerleri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7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Saldırı ve Tehditlerin Hedefi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6962775" cy="3730101"/>
          </a:xfrm>
        </p:spPr>
        <p:txBody>
          <a:bodyPr>
            <a:normAutofit/>
          </a:bodyPr>
          <a:lstStyle/>
          <a:p>
            <a:r>
              <a:rPr lang="tr-TR" dirty="0" err="1"/>
              <a:t>Verizon</a:t>
            </a:r>
            <a:r>
              <a:rPr lang="tr-TR" dirty="0"/>
              <a:t> 2018 Raporuna göre siber saldırıların  hedeflerinde </a:t>
            </a:r>
          </a:p>
          <a:p>
            <a:pPr lvl="1"/>
            <a:r>
              <a:rPr lang="tr-TR" dirty="0"/>
              <a:t>birinci sırada Internet uygulamaları</a:t>
            </a:r>
          </a:p>
          <a:p>
            <a:pPr lvl="1"/>
            <a:r>
              <a:rPr lang="tr-TR" dirty="0"/>
              <a:t>ikinci sırada kişisel bilgisayarlar!</a:t>
            </a:r>
          </a:p>
          <a:p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Listede kişiler de var!</a:t>
            </a:r>
          </a:p>
          <a:p>
            <a:pPr lvl="1"/>
            <a:r>
              <a:rPr lang="tr-TR" dirty="0"/>
              <a:t>son kullanıcı</a:t>
            </a:r>
          </a:p>
          <a:p>
            <a:pPr lvl="1"/>
            <a:r>
              <a:rPr lang="tr-TR" b="1" u="sng" dirty="0"/>
              <a:t>finans çalışanları</a:t>
            </a:r>
          </a:p>
          <a:p>
            <a:pPr lvl="1"/>
            <a:endParaRPr lang="tr-TR" dirty="0"/>
          </a:p>
          <a:p>
            <a:endParaRPr lang="tr-TR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DEC64041-B639-B2CA-E032-457DAD5A09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6201" y="1502706"/>
            <a:ext cx="2114478" cy="435133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A0D679C-EC5A-E562-F85C-95DBAB5C8366}"/>
              </a:ext>
            </a:extLst>
          </p:cNvPr>
          <p:cNvSpPr/>
          <p:nvPr/>
        </p:nvSpPr>
        <p:spPr>
          <a:xfrm>
            <a:off x="834230" y="6083195"/>
            <a:ext cx="4171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rgbClr val="003891"/>
                </a:solidFill>
                <a:latin typeface="Georgia" panose="02040502050405020303" pitchFamily="18" charset="0"/>
                <a:hlinkClick r:id="rId3"/>
              </a:rPr>
              <a:t>Verizon’s 2018 Data Breach Investigations Report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97035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55A900-80E0-4419-B766-B11EEAD5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11" y="187325"/>
            <a:ext cx="3932237" cy="1600200"/>
          </a:xfrm>
        </p:spPr>
        <p:txBody>
          <a:bodyPr/>
          <a:lstStyle/>
          <a:p>
            <a:r>
              <a:rPr lang="tr-TR" dirty="0"/>
              <a:t>BANA BİRŞEY OLMAZ DEMEYİN!!!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1CE6B88-7682-480F-479A-F12FC5C95CE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3A8851A-0049-31F2-17BE-959A79747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711" y="2214915"/>
            <a:ext cx="4343400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Her yıl bir milyon Avusturalya vatandaşının kimlik bilgisi çalınıyor.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yıllık zarar 1 Milyar $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2019 yılında 700 milyon e-posta adresinin bilgileri ele geçirildi.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popüler tabir ile ‘</a:t>
            </a:r>
            <a:r>
              <a:rPr lang="tr-TR" dirty="0" err="1"/>
              <a:t>hack’lendi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Aynı yıl 11 milyardan fazla kullanıcı adı ve şifre bilgisi internet ortamında paylaşıldı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 err="1"/>
              <a:t>dark</a:t>
            </a:r>
            <a:r>
              <a:rPr lang="tr-TR" dirty="0"/>
              <a:t> web</a:t>
            </a:r>
          </a:p>
          <a:p>
            <a:endParaRPr lang="tr-TR" dirty="0"/>
          </a:p>
        </p:txBody>
      </p:sp>
      <p:pic>
        <p:nvPicPr>
          <p:cNvPr id="5" name="Picture 2" descr="https://static.toiimg.com/photo/imgsize-106772,msid-67570658/67570658.jpg">
            <a:extLst>
              <a:ext uri="{FF2B5EF4-FFF2-40B4-BE49-F238E27FC236}">
                <a16:creationId xmlns:a16="http://schemas.microsoft.com/office/drawing/2014/main" id="{600A9857-5BA7-E39D-3F87-33C4211F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69" y="3221291"/>
            <a:ext cx="5181600" cy="24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877B3FD-4481-7EB8-1B2A-31E3864E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6569" y="1204912"/>
            <a:ext cx="6248400" cy="1704975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761A12A-294C-1409-A41C-2883C61E5608}"/>
              </a:ext>
            </a:extLst>
          </p:cNvPr>
          <p:cNvSpPr/>
          <p:nvPr/>
        </p:nvSpPr>
        <p:spPr>
          <a:xfrm>
            <a:off x="564711" y="6026503"/>
            <a:ext cx="84082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http://www.abc.net.au/news/2016-05-16/id-theft-victims-support-overwhelmed-as-cyber-crime-soars/7418400</a:t>
            </a:r>
          </a:p>
        </p:txBody>
      </p:sp>
    </p:spTree>
    <p:extLst>
      <p:ext uri="{BB962C8B-B14F-4D97-AF65-F5344CB8AC3E}">
        <p14:creationId xmlns:p14="http://schemas.microsoft.com/office/powerpoint/2010/main" val="3800531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DA1C71-6109-6B9D-6D12-F0A83AEA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SALDIRI TİP VE ÇEŞİTLERİ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046289-FC8A-B240-2DE3-97015055D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numCol="1" anchor="ctr"/>
          <a:lstStyle/>
          <a:p>
            <a:r>
              <a:rPr lang="tr-TR" dirty="0"/>
              <a:t>Sunucu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B3C4411-60D4-A13E-FF46-A5F0ABEA53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/>
              <a:t>Servisin engellenmesi (</a:t>
            </a:r>
            <a:r>
              <a:rPr lang="en-US" dirty="0"/>
              <a:t>Denial-of-</a:t>
            </a:r>
            <a:r>
              <a:rPr lang="tr-TR" dirty="0"/>
              <a:t>S</a:t>
            </a:r>
            <a:r>
              <a:rPr lang="en-US" dirty="0" err="1"/>
              <a:t>ervice</a:t>
            </a:r>
            <a:r>
              <a:rPr lang="tr-TR" dirty="0"/>
              <a:t>, </a:t>
            </a:r>
            <a:r>
              <a:rPr lang="en-US" dirty="0"/>
              <a:t>DoS) </a:t>
            </a:r>
          </a:p>
          <a:p>
            <a:r>
              <a:rPr lang="en-US" b="1" u="sng" dirty="0"/>
              <a:t>Drive-by </a:t>
            </a:r>
            <a:r>
              <a:rPr lang="tr-TR" b="1" u="sng" dirty="0"/>
              <a:t>saldırısı</a:t>
            </a:r>
            <a:endParaRPr lang="en-US" b="1" u="sng" dirty="0"/>
          </a:p>
          <a:p>
            <a:r>
              <a:rPr lang="en-US" dirty="0"/>
              <a:t>SQL </a:t>
            </a:r>
            <a:r>
              <a:rPr lang="tr-TR" dirty="0"/>
              <a:t>enjeksiyonu</a:t>
            </a:r>
            <a:endParaRPr lang="en-US" dirty="0"/>
          </a:p>
          <a:p>
            <a:r>
              <a:rPr lang="en-US" b="1" u="sng" dirty="0"/>
              <a:t>Cross-site scripting (XSS)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9033458-3CAB-0006-6A1B-966C007A4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tr-TR" dirty="0"/>
              <a:t>Son kullanıcı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BC2B6A2-F374-C162-6A9B-EEFD2B844AD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/>
              <a:t>Ortadaki adam (</a:t>
            </a:r>
            <a:r>
              <a:rPr lang="en-US" dirty="0"/>
              <a:t>Man-in-</a:t>
            </a:r>
            <a:r>
              <a:rPr lang="tr-TR" dirty="0"/>
              <a:t>t</a:t>
            </a:r>
            <a:r>
              <a:rPr lang="en-US" dirty="0"/>
              <a:t>he-</a:t>
            </a:r>
            <a:r>
              <a:rPr lang="tr-TR" dirty="0"/>
              <a:t>M</a:t>
            </a:r>
            <a:r>
              <a:rPr lang="en-US" dirty="0" err="1"/>
              <a:t>iddle</a:t>
            </a:r>
            <a:r>
              <a:rPr lang="tr-TR" dirty="0"/>
              <a:t>)</a:t>
            </a:r>
            <a:endParaRPr lang="en-US" dirty="0"/>
          </a:p>
          <a:p>
            <a:r>
              <a:rPr lang="tr-TR" dirty="0" err="1"/>
              <a:t>Oltalama</a:t>
            </a:r>
            <a:r>
              <a:rPr lang="tr-TR" dirty="0"/>
              <a:t> (</a:t>
            </a:r>
            <a:r>
              <a:rPr lang="en-US" dirty="0"/>
              <a:t>Phishing</a:t>
            </a:r>
            <a:r>
              <a:rPr lang="tr-TR" dirty="0"/>
              <a:t>)</a:t>
            </a:r>
          </a:p>
          <a:p>
            <a:r>
              <a:rPr lang="tr-TR" dirty="0"/>
              <a:t>Şifre Saldırıları (</a:t>
            </a:r>
            <a:r>
              <a:rPr lang="tr-TR" dirty="0" err="1"/>
              <a:t>Password</a:t>
            </a:r>
            <a:r>
              <a:rPr lang="tr-TR" dirty="0"/>
              <a:t>)</a:t>
            </a:r>
          </a:p>
          <a:p>
            <a:r>
              <a:rPr lang="tr-TR" dirty="0"/>
              <a:t>Gizlice dinleme (</a:t>
            </a:r>
            <a:r>
              <a:rPr lang="en-US" dirty="0"/>
              <a:t>Eavesdropping</a:t>
            </a:r>
            <a:r>
              <a:rPr lang="tr-TR" dirty="0"/>
              <a:t>)</a:t>
            </a:r>
            <a:endParaRPr lang="en-US" dirty="0"/>
          </a:p>
          <a:p>
            <a:r>
              <a:rPr lang="tr-TR" dirty="0"/>
              <a:t>Zararlı Yazılımlar (</a:t>
            </a:r>
            <a:r>
              <a:rPr lang="en-US" dirty="0"/>
              <a:t>Malware</a:t>
            </a:r>
            <a:r>
              <a:rPr lang="tr-TR" dirty="0"/>
              <a:t>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415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SERVİSİN ENGELLENMESİ (</a:t>
            </a:r>
            <a:r>
              <a:rPr lang="en-US" dirty="0"/>
              <a:t>DOS)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01495E-F8D4-66B0-0CFB-E9BB3C6C7C7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10509506" cy="4050613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Amaç sistemi önceden belirlenmiş olan kapasitesinin üstünde bir yük uygulayarak devre dışı bırakmak</a:t>
            </a:r>
          </a:p>
          <a:p>
            <a:r>
              <a:rPr lang="tr-TR" dirty="0"/>
              <a:t>Önceden belirlenmiş kapasite</a:t>
            </a:r>
          </a:p>
          <a:p>
            <a:pPr lvl="1"/>
            <a:r>
              <a:rPr lang="tr-TR" dirty="0"/>
              <a:t>Bant genişliği,</a:t>
            </a:r>
          </a:p>
          <a:p>
            <a:pPr lvl="1"/>
            <a:r>
              <a:rPr lang="tr-TR" dirty="0"/>
              <a:t>Eş zamanlı istek sayısı,</a:t>
            </a:r>
          </a:p>
          <a:p>
            <a:pPr lvl="1"/>
            <a:r>
              <a:rPr lang="tr-TR" dirty="0"/>
              <a:t>İşlemci, bellek vb. donanımsal kaynaklar</a:t>
            </a:r>
          </a:p>
          <a:p>
            <a:pPr lvl="1"/>
            <a:r>
              <a:rPr lang="tr-TR" dirty="0"/>
              <a:t>...</a:t>
            </a:r>
          </a:p>
          <a:p>
            <a:r>
              <a:rPr lang="tr-TR" dirty="0"/>
              <a:t>Hedef</a:t>
            </a:r>
          </a:p>
          <a:p>
            <a:pPr lvl="1"/>
            <a:r>
              <a:rPr lang="tr-TR" dirty="0"/>
              <a:t>Alış veriş sayfaları</a:t>
            </a:r>
          </a:p>
          <a:p>
            <a:pPr lvl="1"/>
            <a:r>
              <a:rPr lang="tr-TR" dirty="0"/>
              <a:t>Çevrimiçi kumarhaneler</a:t>
            </a:r>
          </a:p>
          <a:p>
            <a:pPr lvl="1"/>
            <a:r>
              <a:rPr lang="tr-TR" dirty="0"/>
              <a:t>Çevrimiçi hizmet veren tüm kurum ve kuruluşlar  </a:t>
            </a:r>
          </a:p>
          <a:p>
            <a:endParaRPr lang="tr-TR" dirty="0"/>
          </a:p>
        </p:txBody>
      </p:sp>
      <p:pic>
        <p:nvPicPr>
          <p:cNvPr id="4" name="Picture 2" descr="Server Unreachable - Timeout when merging or viewing Diff of pull request |  Atlassian Support | Atlassian Documentation">
            <a:extLst>
              <a:ext uri="{FF2B5EF4-FFF2-40B4-BE49-F238E27FC236}">
                <a16:creationId xmlns:a16="http://schemas.microsoft.com/office/drawing/2014/main" id="{F677B8DC-72F1-98E6-DE91-56FAD977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11" y="3034824"/>
            <a:ext cx="41624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7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B20D4C-9F1E-0506-8AED-4864ED5A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SERVİSİN ENGELLENMESİ (</a:t>
            </a:r>
            <a:r>
              <a:rPr lang="en-US" dirty="0"/>
              <a:t>DOS)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02AF5C-A9FC-CE65-9BAF-40D33911A29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4"/>
            <a:ext cx="10509506" cy="3833796"/>
          </a:xfrm>
        </p:spPr>
        <p:txBody>
          <a:bodyPr>
            <a:normAutofit fontScale="92500"/>
          </a:bodyPr>
          <a:lstStyle/>
          <a:p>
            <a:r>
              <a:rPr lang="tr-TR" dirty="0"/>
              <a:t>Tek bir noktadan veya az sayıdaki bilgisayardan gerçekleştirilebilir.</a:t>
            </a:r>
          </a:p>
          <a:p>
            <a:r>
              <a:rPr lang="tr-TR" dirty="0"/>
              <a:t>http </a:t>
            </a:r>
            <a:r>
              <a:rPr lang="tr-TR" dirty="0" err="1"/>
              <a:t>slow</a:t>
            </a:r>
            <a:r>
              <a:rPr lang="tr-TR" dirty="0"/>
              <a:t> post</a:t>
            </a:r>
          </a:p>
          <a:p>
            <a:pPr lvl="1"/>
            <a:r>
              <a:rPr lang="tr-TR" dirty="0"/>
              <a:t>web sayfasına gönderilen istekleri küçük parçalar halinde ve uzun aralıklar ile gönderilmesi</a:t>
            </a:r>
          </a:p>
          <a:p>
            <a:r>
              <a:rPr lang="tr-TR" dirty="0" err="1"/>
              <a:t>syn</a:t>
            </a:r>
            <a:r>
              <a:rPr lang="tr-TR" dirty="0"/>
              <a:t> </a:t>
            </a:r>
            <a:r>
              <a:rPr lang="tr-TR" dirty="0" err="1"/>
              <a:t>flood</a:t>
            </a:r>
            <a:endParaRPr lang="tr-TR" dirty="0"/>
          </a:p>
          <a:p>
            <a:pPr lvl="1"/>
            <a:r>
              <a:rPr lang="tr-TR" dirty="0"/>
              <a:t>sunucu </a:t>
            </a:r>
            <a:r>
              <a:rPr lang="tr-TR" dirty="0" err="1"/>
              <a:t>sistme</a:t>
            </a:r>
            <a:r>
              <a:rPr lang="tr-TR" dirty="0"/>
              <a:t> art arda çok sayıda bağlantı isteğinin gönderilmesi</a:t>
            </a:r>
          </a:p>
          <a:p>
            <a:r>
              <a:rPr lang="tr-TR" dirty="0" err="1"/>
              <a:t>challenge</a:t>
            </a:r>
            <a:r>
              <a:rPr lang="tr-TR" dirty="0"/>
              <a:t> </a:t>
            </a:r>
            <a:r>
              <a:rPr lang="tr-TR" dirty="0" err="1"/>
              <a:t>collapsar</a:t>
            </a:r>
            <a:endParaRPr lang="tr-TR" dirty="0"/>
          </a:p>
          <a:p>
            <a:pPr lvl="1"/>
            <a:r>
              <a:rPr lang="tr-TR" dirty="0"/>
              <a:t>sunucu sisteme arka planda iş yükü oluşturacak isteklerin </a:t>
            </a:r>
            <a:r>
              <a:rPr lang="tr-TR" dirty="0" err="1"/>
              <a:t>ardarda</a:t>
            </a:r>
            <a:r>
              <a:rPr lang="tr-TR" dirty="0"/>
              <a:t> gönderilmesi</a:t>
            </a:r>
          </a:p>
          <a:p>
            <a:r>
              <a:rPr lang="tr-TR" b="1" u="sng" dirty="0"/>
              <a:t>Saldırı tipleri bunlar ile sınırlı değil!!!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875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7D8BF6-101A-F826-60D2-C5E00593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DAĞITIK SERVİSİN ENGELLENMESİ (D</a:t>
            </a:r>
            <a:r>
              <a:rPr lang="en-US" dirty="0"/>
              <a:t>DOS) </a:t>
            </a:r>
            <a:endParaRPr lang="tr-TR" dirty="0"/>
          </a:p>
        </p:txBody>
      </p:sp>
      <p:pic>
        <p:nvPicPr>
          <p:cNvPr id="4" name="Picture 6" descr="DDoS Saldırısı Nedir, Nasıl Gerçekleşir?">
            <a:extLst>
              <a:ext uri="{FF2B5EF4-FFF2-40B4-BE49-F238E27FC236}">
                <a16:creationId xmlns:a16="http://schemas.microsoft.com/office/drawing/2014/main" id="{D8E3CA50-E39A-5EA2-1062-3D4AD80137A8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1" y="2802805"/>
            <a:ext cx="4641957" cy="23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4AE0561-3363-A9FA-A2A1-CC67930B9FB4}"/>
              </a:ext>
            </a:extLst>
          </p:cNvPr>
          <p:cNvSpPr txBox="1">
            <a:spLocks/>
          </p:cNvSpPr>
          <p:nvPr/>
        </p:nvSpPr>
        <p:spPr>
          <a:xfrm>
            <a:off x="6096000" y="1732077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Amaç aynı </a:t>
            </a:r>
          </a:p>
          <a:p>
            <a:r>
              <a:rPr lang="tr-TR" dirty="0"/>
              <a:t>Zafiyet aynı</a:t>
            </a:r>
          </a:p>
          <a:p>
            <a:r>
              <a:rPr lang="tr-TR" dirty="0"/>
              <a:t>Hedef sistemler aynı</a:t>
            </a:r>
          </a:p>
          <a:p>
            <a:r>
              <a:rPr lang="tr-TR" b="1" u="sng" dirty="0"/>
              <a:t>Yöntemler farklı</a:t>
            </a:r>
          </a:p>
          <a:p>
            <a:pPr lvl="1"/>
            <a:r>
              <a:rPr lang="tr-TR" dirty="0"/>
              <a:t>Çok sayıda katılımcı</a:t>
            </a:r>
          </a:p>
          <a:p>
            <a:pPr lvl="1"/>
            <a:r>
              <a:rPr lang="tr-TR" dirty="0" err="1"/>
              <a:t>Botnet</a:t>
            </a:r>
            <a:endParaRPr lang="tr-TR" dirty="0"/>
          </a:p>
          <a:p>
            <a:r>
              <a:rPr lang="tr-TR" b="1" dirty="0" err="1">
                <a:solidFill>
                  <a:srgbClr val="FF0000"/>
                </a:solidFill>
              </a:rPr>
              <a:t>Botnet</a:t>
            </a:r>
            <a:endParaRPr lang="tr-TR" b="1" dirty="0">
              <a:solidFill>
                <a:srgbClr val="FF0000"/>
              </a:solidFill>
            </a:endParaRPr>
          </a:p>
          <a:p>
            <a:pPr lvl="1"/>
            <a:r>
              <a:rPr lang="tr-TR" dirty="0"/>
              <a:t>Zararlı yazılım yüklenerek kontrolü ele geçirilmiş, kişisel bilgisayar, tablet, cep telefonu, </a:t>
            </a:r>
            <a:r>
              <a:rPr lang="tr-TR" dirty="0" err="1"/>
              <a:t>IoT</a:t>
            </a:r>
            <a:r>
              <a:rPr lang="tr-TR" dirty="0"/>
              <a:t> cihazları</a:t>
            </a:r>
          </a:p>
        </p:txBody>
      </p:sp>
    </p:spTree>
    <p:extLst>
      <p:ext uri="{BB962C8B-B14F-4D97-AF65-F5344CB8AC3E}">
        <p14:creationId xmlns:p14="http://schemas.microsoft.com/office/powerpoint/2010/main" val="231796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B20D4C-9F1E-0506-8AED-4864ED5A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DRIVE-BY </a:t>
            </a:r>
            <a:r>
              <a:rPr lang="tr-TR" dirty="0"/>
              <a:t>SALDIRISI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02AF5C-A9FC-CE65-9BAF-40D33911A29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4"/>
            <a:ext cx="10509506" cy="3833796"/>
          </a:xfrm>
        </p:spPr>
        <p:txBody>
          <a:bodyPr>
            <a:normAutofit lnSpcReduction="10000"/>
          </a:bodyPr>
          <a:lstStyle/>
          <a:p>
            <a:r>
              <a:rPr lang="tr-TR" dirty="0"/>
              <a:t>Zararlı yazılımların yayılması için kullanılan bir yöntem</a:t>
            </a:r>
          </a:p>
          <a:p>
            <a:r>
              <a:rPr lang="tr-TR" dirty="0"/>
              <a:t>Birinci adım</a:t>
            </a:r>
          </a:p>
          <a:p>
            <a:pPr lvl="1"/>
            <a:r>
              <a:rPr lang="tr-TR" dirty="0"/>
              <a:t>Saldırgan sunucu tarafındaki zafiyetten yararlanarak bir kod parçasını sunucuya yerleştirir</a:t>
            </a:r>
          </a:p>
          <a:p>
            <a:r>
              <a:rPr lang="tr-TR" dirty="0"/>
              <a:t>İkinci adım</a:t>
            </a:r>
          </a:p>
          <a:p>
            <a:pPr lvl="1"/>
            <a:r>
              <a:rPr lang="tr-TR" dirty="0"/>
              <a:t>Kullanıcının herhangi bir işlem yapması gerekmez</a:t>
            </a:r>
          </a:p>
          <a:p>
            <a:pPr lvl="1"/>
            <a:r>
              <a:rPr lang="tr-TR" dirty="0"/>
              <a:t>Siteyi ziyaret eden kullanıcılara ait yazılımların zafiyetlerinden faydalanılır.</a:t>
            </a:r>
          </a:p>
          <a:p>
            <a:pPr lvl="2"/>
            <a:r>
              <a:rPr lang="tr-TR" dirty="0"/>
              <a:t>Internet tarayıcısı</a:t>
            </a:r>
          </a:p>
          <a:p>
            <a:pPr lvl="2"/>
            <a:r>
              <a:rPr lang="tr-TR" dirty="0"/>
              <a:t>Uygulama</a:t>
            </a:r>
          </a:p>
          <a:p>
            <a:pPr lvl="2"/>
            <a:r>
              <a:rPr lang="tr-TR" dirty="0"/>
              <a:t>İşletim sistemi</a:t>
            </a:r>
          </a:p>
        </p:txBody>
      </p:sp>
    </p:spTree>
    <p:extLst>
      <p:ext uri="{BB962C8B-B14F-4D97-AF65-F5344CB8AC3E}">
        <p14:creationId xmlns:p14="http://schemas.microsoft.com/office/powerpoint/2010/main" val="322380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1">
            <a:extLst>
              <a:ext uri="{FF2B5EF4-FFF2-40B4-BE49-F238E27FC236}">
                <a16:creationId xmlns:a16="http://schemas.microsoft.com/office/drawing/2014/main" id="{80C26B15-E24D-CFEB-B98A-77E1209A3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454" y="2324100"/>
            <a:ext cx="6680996" cy="3533775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+mn-lt"/>
              </a:rPr>
              <a:t>Temel Kavramlar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tr-TR" dirty="0"/>
              <a:t>Saldırı Kavramı,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tr-TR" dirty="0"/>
              <a:t>Saldırı ve Tehditlerin Kaynağı</a:t>
            </a:r>
          </a:p>
          <a:p>
            <a:r>
              <a:rPr lang="tr-TR" dirty="0">
                <a:latin typeface="+mn-lt"/>
              </a:rPr>
              <a:t>Saldırı Tip ve Çeşitleri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tr-TR" dirty="0" smtClean="0"/>
              <a:t>Örnek Saldırılar</a:t>
            </a:r>
          </a:p>
          <a:p>
            <a:r>
              <a:rPr lang="tr-TR" dirty="0" smtClean="0">
                <a:latin typeface="+mn-lt"/>
              </a:rPr>
              <a:t>Genel </a:t>
            </a:r>
            <a:r>
              <a:rPr lang="tr-TR" dirty="0">
                <a:latin typeface="+mn-lt"/>
              </a:rPr>
              <a:t>Güvenlik Önlemleri</a:t>
            </a:r>
          </a:p>
          <a:p>
            <a:r>
              <a:rPr lang="tr-TR" dirty="0">
                <a:latin typeface="+mn-lt"/>
              </a:rPr>
              <a:t>İşletim Sistemi Güvenliği </a:t>
            </a:r>
          </a:p>
          <a:p>
            <a:r>
              <a:rPr lang="tr-TR" dirty="0">
                <a:latin typeface="+mn-lt"/>
              </a:rPr>
              <a:t>Kurumsal Bilgi Güvenliği Politikaları ve Uygulamaları</a:t>
            </a:r>
          </a:p>
          <a:p>
            <a:r>
              <a:rPr lang="tr-TR" dirty="0">
                <a:latin typeface="+mn-lt"/>
              </a:rPr>
              <a:t>Sosyal Medya Bilgi Güvenliği</a:t>
            </a:r>
          </a:p>
          <a:p>
            <a:r>
              <a:rPr lang="tr-TR" dirty="0">
                <a:latin typeface="+mn-lt"/>
              </a:rPr>
              <a:t>Mobil Sistemler ve Güvenlik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0D901F5F-2011-D1FB-2218-94445E69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AKIŞI</a:t>
            </a:r>
          </a:p>
        </p:txBody>
      </p:sp>
    </p:spTree>
    <p:extLst>
      <p:ext uri="{BB962C8B-B14F-4D97-AF65-F5344CB8AC3E}">
        <p14:creationId xmlns:p14="http://schemas.microsoft.com/office/powerpoint/2010/main" val="165696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55A900-80E0-4419-B766-B11EEAD5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36" y="913605"/>
            <a:ext cx="3932237" cy="582613"/>
          </a:xfrm>
        </p:spPr>
        <p:txBody>
          <a:bodyPr/>
          <a:lstStyle/>
          <a:p>
            <a:r>
              <a:rPr lang="tr-TR" dirty="0"/>
              <a:t>ÖRNEKLER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1CE6B88-7682-480F-479A-F12FC5C95CE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3A8851A-0049-31F2-17BE-959A79747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711" y="2214915"/>
            <a:ext cx="4343400" cy="41229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Web sayfası oluşturmak için kullanılan yazılımlar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00"/>
                </a:solidFill>
              </a:rPr>
              <a:t>Wordpress</a:t>
            </a:r>
            <a:endParaRPr lang="tr-TR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Güvenlik şirketi </a:t>
            </a:r>
            <a:r>
              <a:rPr lang="en-US" dirty="0" err="1"/>
              <a:t>Securi</a:t>
            </a:r>
            <a:r>
              <a:rPr lang="tr-TR" dirty="0"/>
              <a:t> tarafından</a:t>
            </a:r>
            <a:r>
              <a:rPr lang="en-US" dirty="0"/>
              <a:t> 100,000</a:t>
            </a:r>
            <a:r>
              <a:rPr lang="tr-TR" dirty="0"/>
              <a:t> den fazla</a:t>
            </a:r>
            <a:r>
              <a:rPr lang="en-US" dirty="0"/>
              <a:t> WordPress </a:t>
            </a:r>
            <a:r>
              <a:rPr lang="tr-TR" dirty="0"/>
              <a:t>sayfasının etkilendiği açıklandı.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Rus</a:t>
            </a:r>
            <a:r>
              <a:rPr lang="tr-TR" dirty="0"/>
              <a:t>ya kökenli ve </a:t>
            </a:r>
            <a:r>
              <a:rPr lang="en-US" dirty="0" err="1"/>
              <a:t>SoakSoak</a:t>
            </a:r>
            <a:r>
              <a:rPr lang="tr-TR" dirty="0"/>
              <a:t> isimli yazılım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Google </a:t>
            </a:r>
            <a:r>
              <a:rPr lang="tr-TR" dirty="0"/>
              <a:t>11,000 den fazla siteyi </a:t>
            </a:r>
            <a:r>
              <a:rPr lang="tr-TR" dirty="0" err="1"/>
              <a:t>karalisteye</a:t>
            </a:r>
            <a:r>
              <a:rPr lang="tr-TR" dirty="0"/>
              <a:t> aldı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Açığın kaynağı </a:t>
            </a:r>
            <a:r>
              <a:rPr lang="tr-TR" b="1" u="sng" dirty="0" err="1"/>
              <a:t>RevSlider</a:t>
            </a:r>
            <a:r>
              <a:rPr lang="tr-TR" dirty="0"/>
              <a:t> isimli bir eklenti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C53A0E9-FE41-FE4B-5F91-ACA135C19127}"/>
              </a:ext>
            </a:extLst>
          </p:cNvPr>
          <p:cNvSpPr/>
          <p:nvPr/>
        </p:nvSpPr>
        <p:spPr>
          <a:xfrm>
            <a:off x="432736" y="6030130"/>
            <a:ext cx="1051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https://www.edenstudios.com/blog/posts/russian-malware-affecting-100-000-wordpress-sites-using-revolution-slider/</a:t>
            </a:r>
          </a:p>
        </p:txBody>
      </p:sp>
      <p:pic>
        <p:nvPicPr>
          <p:cNvPr id="9" name="Picture 2" descr="https://www.edenstudios.com/site/assets/files/1157/security_error.png">
            <a:extLst>
              <a:ext uri="{FF2B5EF4-FFF2-40B4-BE49-F238E27FC236}">
                <a16:creationId xmlns:a16="http://schemas.microsoft.com/office/drawing/2014/main" id="{559E8A6B-341A-55F3-951F-AB286F40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736" y="1772333"/>
            <a:ext cx="5181600" cy="33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57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7E6FD6-68DD-3F90-EC06-41405F8D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6" y="261452"/>
            <a:ext cx="6962775" cy="1325563"/>
          </a:xfrm>
        </p:spPr>
        <p:txBody>
          <a:bodyPr/>
          <a:lstStyle/>
          <a:p>
            <a:r>
              <a:rPr lang="tr-TR" dirty="0"/>
              <a:t>ÖRNEKLER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0C5028F-5E05-3936-DE1B-20C9BCD9542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6925" y="1691995"/>
            <a:ext cx="6187904" cy="3952484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740E6A4-B4F5-32EA-2D8F-71088D504289}"/>
              </a:ext>
            </a:extLst>
          </p:cNvPr>
          <p:cNvSpPr/>
          <p:nvPr/>
        </p:nvSpPr>
        <p:spPr>
          <a:xfrm>
            <a:off x="600745" y="6022322"/>
            <a:ext cx="7719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https://www.exploitalert.com/search-results.html?search=wordpress#</a:t>
            </a:r>
          </a:p>
        </p:txBody>
      </p:sp>
    </p:spTree>
    <p:extLst>
      <p:ext uri="{BB962C8B-B14F-4D97-AF65-F5344CB8AC3E}">
        <p14:creationId xmlns:p14="http://schemas.microsoft.com/office/powerpoint/2010/main" val="3603907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7E6FD6-68DD-3F90-EC06-41405F8D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6" y="261452"/>
            <a:ext cx="6962775" cy="1325563"/>
          </a:xfrm>
        </p:spPr>
        <p:txBody>
          <a:bodyPr/>
          <a:lstStyle/>
          <a:p>
            <a:r>
              <a:rPr lang="tr-TR" dirty="0"/>
              <a:t>ÖRNEKLER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3A54D7D-DA2C-A49C-4B8B-74BE9909FE47}"/>
              </a:ext>
            </a:extLst>
          </p:cNvPr>
          <p:cNvSpPr/>
          <p:nvPr/>
        </p:nvSpPr>
        <p:spPr>
          <a:xfrm>
            <a:off x="715651" y="6073268"/>
            <a:ext cx="7719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https://wpscan.com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9CD6F3-14C9-0451-2112-9492D7E1B74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2955131" y="2413794"/>
            <a:ext cx="62674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65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KORUNMA YÖNTEMİ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01495E-F8D4-66B0-0CFB-E9BB3C6C7C7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10509506" cy="4050613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Merak ettiğiniz bir konu ile ilgili arama yaparken dikkatli olun</a:t>
            </a:r>
          </a:p>
          <a:p>
            <a:pPr lvl="1"/>
            <a:r>
              <a:rPr lang="tr-TR" dirty="0"/>
              <a:t>Tatil günleri, enflasyon değerleri, namaz saatleri vb. bilgiyi </a:t>
            </a:r>
            <a:r>
              <a:rPr lang="tr-TR" dirty="0" err="1"/>
              <a:t>araken</a:t>
            </a:r>
            <a:r>
              <a:rPr lang="tr-TR" dirty="0"/>
              <a:t> tıklayacağınız sonucu dikkatli seçin</a:t>
            </a:r>
          </a:p>
          <a:p>
            <a:r>
              <a:rPr lang="tr-TR" dirty="0"/>
              <a:t>Internet tarayıcınızın güncellemelerini aksatmayın</a:t>
            </a:r>
          </a:p>
          <a:p>
            <a:pPr lvl="1"/>
            <a:r>
              <a:rPr lang="tr-TR" dirty="0"/>
              <a:t>kullandığınız eklentilerin de güncellemelerini yapın</a:t>
            </a:r>
          </a:p>
          <a:p>
            <a:r>
              <a:rPr lang="tr-TR" dirty="0"/>
              <a:t>İşletim sisteminizi devamlı olarak güncelleyin</a:t>
            </a:r>
          </a:p>
          <a:p>
            <a:r>
              <a:rPr lang="tr-TR" dirty="0"/>
              <a:t>Anti-</a:t>
            </a:r>
            <a:r>
              <a:rPr lang="tr-TR" dirty="0" err="1"/>
              <a:t>virus</a:t>
            </a:r>
            <a:r>
              <a:rPr lang="tr-TR" dirty="0"/>
              <a:t> yazılımı kullanın Korunma Yöntemi</a:t>
            </a:r>
          </a:p>
          <a:p>
            <a:pPr lvl="1"/>
            <a:r>
              <a:rPr lang="tr-TR" dirty="0"/>
              <a:t>Internet güvenliği özelliğine de sahip olmalı</a:t>
            </a:r>
          </a:p>
          <a:p>
            <a:r>
              <a:rPr lang="tr-TR" dirty="0"/>
              <a:t>Internet tarayıcınızı ayırın</a:t>
            </a:r>
          </a:p>
          <a:p>
            <a:pPr lvl="1"/>
            <a:r>
              <a:rPr lang="tr-TR" dirty="0"/>
              <a:t>Hassas veriler için ayrı bir tarayıcı kullanın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3CC90F1-9105-A0D7-7F83-D591A41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1154" y="2983681"/>
            <a:ext cx="31813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SQL ENJEKSİYONU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/>
              <a:t>Web sayfalarındaki bilgi girişi alanları üzerinden gerçekleştirilen bir saldırı türüdür.</a:t>
            </a:r>
          </a:p>
          <a:p>
            <a:pPr lvl="1"/>
            <a:r>
              <a:rPr lang="tr-TR" dirty="0"/>
              <a:t>Genellikle kullanıcı adı ve şifre alanları</a:t>
            </a:r>
          </a:p>
          <a:p>
            <a:pPr lvl="1"/>
            <a:r>
              <a:rPr lang="tr-TR" dirty="0"/>
              <a:t>Tüm veri tabanına erişim kazanabilir.</a:t>
            </a:r>
          </a:p>
          <a:p>
            <a:endParaRPr lang="tr-TR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A1CFF50-7612-CFB0-0A2F-C2E41D33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77711"/>
            <a:ext cx="2190750" cy="15240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D7307F0-7E77-8B4B-5BDE-A388C722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412648"/>
            <a:ext cx="6629400" cy="10287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919940D-9E72-1051-D7CA-02ECC30F1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5801711"/>
            <a:ext cx="4981575" cy="371475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C3A795A8-D45C-29D0-BD52-21020CE4510F}"/>
              </a:ext>
            </a:extLst>
          </p:cNvPr>
          <p:cNvSpPr txBox="1"/>
          <p:nvPr/>
        </p:nvSpPr>
        <p:spPr>
          <a:xfrm>
            <a:off x="536514" y="4412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14D3D1B-5095-EC1D-1819-D44789A4BA7D}"/>
              </a:ext>
            </a:extLst>
          </p:cNvPr>
          <p:cNvSpPr txBox="1"/>
          <p:nvPr/>
        </p:nvSpPr>
        <p:spPr>
          <a:xfrm>
            <a:off x="4314982" y="4412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F90311B3-7A74-81BC-A0A7-D6E8E29441E4}"/>
              </a:ext>
            </a:extLst>
          </p:cNvPr>
          <p:cNvSpPr txBox="1"/>
          <p:nvPr/>
        </p:nvSpPr>
        <p:spPr>
          <a:xfrm>
            <a:off x="4375903" y="58017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4305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SQL ENJEKSİYONU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547" y="2108828"/>
            <a:ext cx="4708731" cy="3303918"/>
          </a:xfrm>
        </p:spPr>
        <p:txBody>
          <a:bodyPr>
            <a:normAutofit fontScale="85000" lnSpcReduction="10000"/>
          </a:bodyPr>
          <a:lstStyle/>
          <a:p>
            <a:r>
              <a:rPr lang="tr-TR" dirty="0"/>
              <a:t>Giriş alanına özel karakter girilmesi ile arka plandaki SQL sorgusu manipüle edilebilir.</a:t>
            </a:r>
          </a:p>
          <a:p>
            <a:pPr lvl="1"/>
            <a:r>
              <a:rPr lang="tr-TR" dirty="0"/>
              <a:t>Birinci örnek</a:t>
            </a:r>
          </a:p>
          <a:p>
            <a:endParaRPr lang="tr-TR" dirty="0"/>
          </a:p>
          <a:p>
            <a:r>
              <a:rPr lang="tr-TR" dirty="0"/>
              <a:t> Benzer şekilde arka plandaki bir SQL sorgusuna başka bir SQL sorgusu eklenmesi sağlanabilir.</a:t>
            </a:r>
          </a:p>
          <a:p>
            <a:pPr lvl="1"/>
            <a:r>
              <a:rPr lang="tr-TR" dirty="0"/>
              <a:t>İkinci örnekte gösterilen sorgu tüm veri tabanının silinmesini sağlar.</a:t>
            </a:r>
          </a:p>
          <a:p>
            <a:endParaRPr lang="tr-TR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35AE1C6-3E44-6F22-8B88-C2C39E25B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37" y="1825625"/>
            <a:ext cx="2124075" cy="134302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93DAB0F-B80D-850A-94B3-292EB1E5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637" y="3303587"/>
            <a:ext cx="5391150" cy="4572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616BE8C-5F4B-81AB-B6CA-47E5A74B3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637" y="4346191"/>
            <a:ext cx="3133725" cy="56197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C7AD100-BD9D-2E8D-F9E5-94120576D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637" y="5002922"/>
            <a:ext cx="5029200" cy="371475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E4FECC4C-DA52-74FA-DE7C-0A17CD48E9E2}"/>
              </a:ext>
            </a:extLst>
          </p:cNvPr>
          <p:cNvSpPr txBox="1"/>
          <p:nvPr/>
        </p:nvSpPr>
        <p:spPr>
          <a:xfrm>
            <a:off x="9825199" y="44425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92D4D7B-CF63-74F7-529E-500034FBF7E2}"/>
              </a:ext>
            </a:extLst>
          </p:cNvPr>
          <p:cNvSpPr txBox="1"/>
          <p:nvPr/>
        </p:nvSpPr>
        <p:spPr>
          <a:xfrm>
            <a:off x="9825199" y="23124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0629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SQL ENJEKSİYONU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547" y="2108828"/>
            <a:ext cx="10628764" cy="3303918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Korunma yöntemleri</a:t>
            </a:r>
          </a:p>
          <a:p>
            <a:pPr lvl="1"/>
            <a:r>
              <a:rPr lang="tr-TR" dirty="0"/>
              <a:t>Uygulama geliştiricinin ilgili form alanları için gerekli kontrolleri yapması</a:t>
            </a:r>
          </a:p>
          <a:p>
            <a:pPr lvl="1"/>
            <a:r>
              <a:rPr lang="tr-TR" dirty="0"/>
              <a:t>Kullanılan programlama dili veya </a:t>
            </a:r>
            <a:r>
              <a:rPr lang="tr-TR" dirty="0" err="1"/>
              <a:t>framework’un</a:t>
            </a:r>
            <a:r>
              <a:rPr lang="tr-TR" dirty="0"/>
              <a:t> sağladığı ek güvenlik özelliklerinin kullanımı</a:t>
            </a:r>
          </a:p>
          <a:p>
            <a:pPr lvl="2"/>
            <a:r>
              <a:rPr lang="tr-TR" dirty="0"/>
              <a:t>Örnek SQL </a:t>
            </a:r>
            <a:r>
              <a:rPr lang="tr-TR" dirty="0" err="1"/>
              <a:t>params</a:t>
            </a:r>
            <a:endParaRPr lang="tr-TR" dirty="0"/>
          </a:p>
          <a:p>
            <a:r>
              <a:rPr lang="tr-TR" dirty="0"/>
              <a:t>Son kullanıcı</a:t>
            </a:r>
          </a:p>
          <a:p>
            <a:pPr lvl="1"/>
            <a:r>
              <a:rPr lang="tr-TR" dirty="0"/>
              <a:t>Sunucu tarafı zafiyeti olduğu için son kullanıcının yapabilecekleri sınırlı</a:t>
            </a:r>
          </a:p>
          <a:p>
            <a:pPr lvl="1"/>
            <a:r>
              <a:rPr lang="tr-TR" b="1" u="sng" dirty="0"/>
              <a:t>Bu zafiyete sahip bir web sitesinde kullanıcı adı ve şifre bilgileriniz varsa tehlikedesiniz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998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en-US" dirty="0"/>
              <a:t>CROSS-SITE SCRIPTING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(XSS)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547" y="2108828"/>
            <a:ext cx="10628764" cy="3303918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Bir web sayfasına ulaştığınızda, bu sayfadaki kodların bir kısmı sunucu, bir kısmı ise istemci tarafında çalıştırılır.</a:t>
            </a:r>
          </a:p>
          <a:p>
            <a:pPr lvl="1"/>
            <a:r>
              <a:rPr lang="tr-TR" dirty="0"/>
              <a:t>Server </a:t>
            </a:r>
            <a:r>
              <a:rPr lang="tr-TR" dirty="0" err="1"/>
              <a:t>side</a:t>
            </a:r>
            <a:r>
              <a:rPr lang="tr-TR" dirty="0"/>
              <a:t> </a:t>
            </a:r>
            <a:r>
              <a:rPr lang="tr-TR" dirty="0" err="1"/>
              <a:t>scripting</a:t>
            </a:r>
            <a:endParaRPr lang="tr-TR" dirty="0"/>
          </a:p>
          <a:p>
            <a:pPr lvl="1"/>
            <a:r>
              <a:rPr lang="tr-TR" dirty="0"/>
              <a:t>Client </a:t>
            </a:r>
            <a:r>
              <a:rPr lang="tr-TR" dirty="0" err="1"/>
              <a:t>side</a:t>
            </a:r>
            <a:r>
              <a:rPr lang="tr-TR" dirty="0"/>
              <a:t> </a:t>
            </a:r>
            <a:r>
              <a:rPr lang="tr-TR" dirty="0" err="1"/>
              <a:t>scripting</a:t>
            </a:r>
            <a:endParaRPr lang="tr-TR" dirty="0"/>
          </a:p>
          <a:p>
            <a:endParaRPr lang="tr-TR" dirty="0"/>
          </a:p>
          <a:p>
            <a:r>
              <a:rPr lang="tr-TR" dirty="0"/>
              <a:t>XSS saldırısında amaç, zararlı bir kod parçasının, istemci tarafında çalıştırılan kodun içerisine eklenmesidir.</a:t>
            </a:r>
          </a:p>
          <a:p>
            <a:endParaRPr lang="tr-TR" dirty="0"/>
          </a:p>
          <a:p>
            <a:r>
              <a:rPr lang="tr-TR" dirty="0"/>
              <a:t>Farklı şekillerde gerçeklenebilir</a:t>
            </a:r>
          </a:p>
        </p:txBody>
      </p:sp>
    </p:spTree>
    <p:extLst>
      <p:ext uri="{BB962C8B-B14F-4D97-AF65-F5344CB8AC3E}">
        <p14:creationId xmlns:p14="http://schemas.microsoft.com/office/powerpoint/2010/main" val="405221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en-US" dirty="0"/>
              <a:t>CROSS-SITE SCRIPTING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(XSS)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547" y="2108828"/>
            <a:ext cx="10628764" cy="3303918"/>
          </a:xfrm>
        </p:spPr>
        <p:txBody>
          <a:bodyPr>
            <a:normAutofit lnSpcReduction="10000"/>
          </a:bodyPr>
          <a:lstStyle/>
          <a:p>
            <a:r>
              <a:rPr lang="tr-TR" dirty="0"/>
              <a:t>Kalıcı şekilde zararlı kod parçasının eklenmesi</a:t>
            </a:r>
          </a:p>
          <a:p>
            <a:pPr lvl="1"/>
            <a:r>
              <a:rPr lang="tr-TR" dirty="0"/>
              <a:t>İlgili sayfadaki giriş alanlarındaki açıkların kullanılması</a:t>
            </a:r>
          </a:p>
          <a:p>
            <a:pPr lvl="2"/>
            <a:r>
              <a:rPr lang="tr-TR" dirty="0"/>
              <a:t>Örneğin bir forum sayfasında bir kullanıcının kendi profil bilgileri içerisine bu kodu eklemesi ve profili ziyaret edenlerin bu kodu çalıştırması</a:t>
            </a:r>
          </a:p>
          <a:p>
            <a:pPr marL="457200" lvl="1" indent="0">
              <a:buNone/>
            </a:pPr>
            <a:endParaRPr lang="tr-TR" dirty="0"/>
          </a:p>
          <a:p>
            <a:r>
              <a:rPr lang="tr-TR" dirty="0"/>
              <a:t>Geçici şekilde zararlı kod parçasının eklenmesi</a:t>
            </a:r>
          </a:p>
          <a:p>
            <a:pPr lvl="1"/>
            <a:r>
              <a:rPr lang="tr-TR" dirty="0" err="1"/>
              <a:t>Oltalama</a:t>
            </a:r>
            <a:r>
              <a:rPr lang="tr-TR" dirty="0"/>
              <a:t> saldırılarına benzer şekilde sahte e-postaların gönderilmesi</a:t>
            </a:r>
          </a:p>
          <a:p>
            <a:pPr lvl="2"/>
            <a:r>
              <a:rPr lang="tr-TR" dirty="0" err="1"/>
              <a:t>Reflected</a:t>
            </a:r>
            <a:r>
              <a:rPr lang="tr-TR" dirty="0"/>
              <a:t> XSS</a:t>
            </a:r>
          </a:p>
          <a:p>
            <a:pPr lvl="2"/>
            <a:r>
              <a:rPr lang="tr-TR" dirty="0"/>
              <a:t>DOM </a:t>
            </a:r>
            <a:r>
              <a:rPr lang="tr-TR" dirty="0" err="1"/>
              <a:t>based</a:t>
            </a:r>
            <a:r>
              <a:rPr lang="tr-TR" dirty="0"/>
              <a:t> XSS</a:t>
            </a:r>
          </a:p>
        </p:txBody>
      </p:sp>
    </p:spTree>
    <p:extLst>
      <p:ext uri="{BB962C8B-B14F-4D97-AF65-F5344CB8AC3E}">
        <p14:creationId xmlns:p14="http://schemas.microsoft.com/office/powerpoint/2010/main" val="1887134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7D8BF6-101A-F826-60D2-C5E00593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CROSS-SITE SCRIPTING (XSS)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4AE0561-3363-A9FA-A2A1-CC67930B9FB4}"/>
              </a:ext>
            </a:extLst>
          </p:cNvPr>
          <p:cNvSpPr txBox="1">
            <a:spLocks/>
          </p:cNvSpPr>
          <p:nvPr/>
        </p:nvSpPr>
        <p:spPr>
          <a:xfrm>
            <a:off x="6095999" y="1732077"/>
            <a:ext cx="5546103" cy="43953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1) Saldırgan zafiyet olan web sayfasına zararlı yazılımı ekliyor.</a:t>
            </a:r>
          </a:p>
          <a:p>
            <a:pPr marL="0" indent="0">
              <a:buNone/>
            </a:pPr>
            <a:r>
              <a:rPr lang="tr-TR" dirty="0"/>
              <a:t>2) Zararlı yazılım eklenmiş olan sayfa ziyaret ediliyor</a:t>
            </a:r>
          </a:p>
          <a:p>
            <a:pPr marL="0" indent="0">
              <a:buNone/>
            </a:pPr>
            <a:r>
              <a:rPr lang="tr-TR" dirty="0"/>
              <a:t>3) İlgili sayfanın kodu istemci tarafına aktarılıyor</a:t>
            </a:r>
          </a:p>
          <a:p>
            <a:pPr marL="0" indent="0">
              <a:buNone/>
            </a:pPr>
            <a:r>
              <a:rPr lang="tr-TR" dirty="0"/>
              <a:t>4) Zararlı yazılım istemcide çalıştırılıyor ve önemli bilgi saldırganın eline geçiyor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44A8F2-F147-CBA2-798F-979E24BE48E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4"/>
            <a:ext cx="5181600" cy="330391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Picture 2" descr="Cross-site Scripting (XSS) [explanation &amp; details] | CYBERPUNK">
            <a:extLst>
              <a:ext uri="{FF2B5EF4-FFF2-40B4-BE49-F238E27FC236}">
                <a16:creationId xmlns:a16="http://schemas.microsoft.com/office/drawing/2014/main" id="{E51B61B3-AC42-D7E7-0A31-F3DB94A3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615825"/>
            <a:ext cx="5181600" cy="27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4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E85851-2093-D188-34E8-95E63ADA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TEHDİT KAVRAMI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62EB04-A315-0ABC-30D0-5108A0C8E11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Geleneksel tanımı</a:t>
            </a:r>
            <a:r>
              <a:rPr lang="tr-TR" baseline="30000" dirty="0"/>
              <a:t>1</a:t>
            </a:r>
          </a:p>
          <a:p>
            <a:pPr lvl="1"/>
            <a:r>
              <a:rPr lang="tr-TR" dirty="0"/>
              <a:t>İnsanlar ve örgütler bir hedefe zarar verebilecek hem kapasiteye hem de niyete sahiplerse bir tehditten bahsedilebilir (</a:t>
            </a:r>
            <a:r>
              <a:rPr lang="tr-TR" dirty="0" err="1"/>
              <a:t>Willis</a:t>
            </a:r>
            <a:r>
              <a:rPr lang="tr-TR" dirty="0"/>
              <a:t> vd., 2005: vi). </a:t>
            </a:r>
          </a:p>
          <a:p>
            <a:endParaRPr lang="tr-TR" dirty="0"/>
          </a:p>
          <a:p>
            <a:r>
              <a:rPr lang="tr-TR" dirty="0"/>
              <a:t>Üç temel bileşen</a:t>
            </a:r>
            <a:r>
              <a:rPr lang="tr-TR" baseline="30000" dirty="0"/>
              <a:t>2</a:t>
            </a:r>
          </a:p>
          <a:p>
            <a:pPr lvl="1"/>
            <a:r>
              <a:rPr lang="tr-TR" dirty="0"/>
              <a:t>Niyet - hareket etme arzusu</a:t>
            </a:r>
          </a:p>
          <a:p>
            <a:pPr lvl="1"/>
            <a:r>
              <a:rPr lang="tr-TR" dirty="0"/>
              <a:t>Kapasite – eylemi gerçekleştirmek için gerekli altyapı </a:t>
            </a:r>
          </a:p>
          <a:p>
            <a:pPr lvl="1"/>
            <a:r>
              <a:rPr lang="tr-TR" dirty="0"/>
              <a:t>Fırsat – potansiyel hedefin varlığı</a:t>
            </a:r>
          </a:p>
          <a:p>
            <a:endParaRPr lang="tr-T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75A96D-BBD9-D658-3A40-B4C661E7EEAF}"/>
              </a:ext>
            </a:extLst>
          </p:cNvPr>
          <p:cNvSpPr/>
          <p:nvPr/>
        </p:nvSpPr>
        <p:spPr>
          <a:xfrm>
            <a:off x="834230" y="5703181"/>
            <a:ext cx="10778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aseline="30000" dirty="0"/>
              <a:t>1</a:t>
            </a:r>
            <a:r>
              <a:rPr lang="tr-TR" sz="1400" dirty="0"/>
              <a:t>Willis, H. vd. (2005). Estimating Terrorism Risk. RAND Corporation, Santa Monica, http://www.rand.org/content/dam/rand/pubs/monographs/2005/RAND_MG388.pdf</a:t>
            </a:r>
          </a:p>
        </p:txBody>
      </p:sp>
      <p:pic>
        <p:nvPicPr>
          <p:cNvPr id="7" name="Picture 2" descr="Siber Güvenlik Saldırılarının Motivasyon ve Amaçları | BGA Security">
            <a:extLst>
              <a:ext uri="{FF2B5EF4-FFF2-40B4-BE49-F238E27FC236}">
                <a16:creationId xmlns:a16="http://schemas.microsoft.com/office/drawing/2014/main" id="{1B0496D5-8FE9-39F2-EC34-4587C864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66" y="3542188"/>
            <a:ext cx="2788919" cy="20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36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7D8BF6-101A-F826-60D2-C5E00593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CROSS-SITE SCRIPTING (XSS)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4AE0561-3363-A9FA-A2A1-CC67930B9FB4}"/>
              </a:ext>
            </a:extLst>
          </p:cNvPr>
          <p:cNvSpPr txBox="1">
            <a:spLocks/>
          </p:cNvSpPr>
          <p:nvPr/>
        </p:nvSpPr>
        <p:spPr>
          <a:xfrm>
            <a:off x="834230" y="1873479"/>
            <a:ext cx="5546103" cy="43953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1) Saldırgan içerisine zararlı kod parçası eklenmiş e-postayı kullanıcıya gönderiyor.</a:t>
            </a:r>
          </a:p>
          <a:p>
            <a:pPr marL="0" indent="0">
              <a:buNone/>
            </a:pPr>
            <a:r>
              <a:rPr lang="tr-TR" dirty="0"/>
              <a:t>2) Kullanıcı gerçek web sayfasına erişim sağlıyor.</a:t>
            </a:r>
          </a:p>
          <a:p>
            <a:pPr marL="0" indent="0">
              <a:buNone/>
            </a:pPr>
            <a:r>
              <a:rPr lang="tr-TR" dirty="0"/>
              <a:t>3) Gerçek web sayfasındaki kod ile beraber zararlı kod parçası da çalıştırılıyor.</a:t>
            </a:r>
          </a:p>
          <a:p>
            <a:pPr marL="0" indent="0">
              <a:buNone/>
            </a:pPr>
            <a:r>
              <a:rPr lang="tr-TR" dirty="0"/>
              <a:t>4) Kullanıcının hassas bilgisi saldırganın eline geçiyor.</a:t>
            </a:r>
          </a:p>
        </p:txBody>
      </p:sp>
      <p:pic>
        <p:nvPicPr>
          <p:cNvPr id="4" name="Picture 2" descr="What Is Cross-Site Scripting? | Cloudflare">
            <a:extLst>
              <a:ext uri="{FF2B5EF4-FFF2-40B4-BE49-F238E27FC236}">
                <a16:creationId xmlns:a16="http://schemas.microsoft.com/office/drawing/2014/main" id="{66301A9F-ABE8-ACC7-4F5F-C0C88E6A42E0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000" y="2572888"/>
            <a:ext cx="5181600" cy="23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60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en-US" dirty="0"/>
              <a:t>CROSS-SITE SCRIPTING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(XSS)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547" y="2108827"/>
            <a:ext cx="10628764" cy="3971461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Korunma yöntemleri</a:t>
            </a:r>
          </a:p>
          <a:p>
            <a:pPr lvl="1"/>
            <a:r>
              <a:rPr lang="tr-TR" dirty="0"/>
              <a:t>Sunucu tarafında </a:t>
            </a:r>
          </a:p>
          <a:p>
            <a:pPr lvl="2"/>
            <a:r>
              <a:rPr lang="tr-TR" dirty="0"/>
              <a:t>İlgili veri giriş alanlarının uygun teknikler ile değerlendirilmesi</a:t>
            </a:r>
          </a:p>
          <a:p>
            <a:pPr lvl="3"/>
            <a:r>
              <a:rPr lang="tr-TR" dirty="0" err="1"/>
              <a:t>encoding</a:t>
            </a:r>
            <a:r>
              <a:rPr lang="tr-TR" dirty="0"/>
              <a:t>, </a:t>
            </a:r>
            <a:r>
              <a:rPr lang="tr-TR" dirty="0" err="1"/>
              <a:t>validation</a:t>
            </a:r>
            <a:endParaRPr lang="tr-TR" dirty="0"/>
          </a:p>
          <a:p>
            <a:endParaRPr lang="tr-TR" dirty="0"/>
          </a:p>
          <a:p>
            <a:r>
              <a:rPr lang="tr-TR" dirty="0"/>
              <a:t>Son kullanıcı tarafında</a:t>
            </a:r>
          </a:p>
          <a:p>
            <a:pPr lvl="1"/>
            <a:r>
              <a:rPr lang="tr-TR" dirty="0"/>
              <a:t>Paylaşılan bağlantılara (link) dikkat edilmesi</a:t>
            </a:r>
          </a:p>
          <a:p>
            <a:pPr lvl="1"/>
            <a:r>
              <a:rPr lang="tr-TR" dirty="0"/>
              <a:t>Paylaşılan bağlantılar farklı şekillerde size gelebilir.</a:t>
            </a:r>
          </a:p>
          <a:p>
            <a:pPr lvl="2"/>
            <a:r>
              <a:rPr lang="tr-TR" dirty="0"/>
              <a:t>e-postalar</a:t>
            </a:r>
          </a:p>
          <a:p>
            <a:pPr lvl="2"/>
            <a:r>
              <a:rPr lang="tr-TR" dirty="0"/>
              <a:t>sizin yerinize arama yapan sayfalar</a:t>
            </a:r>
          </a:p>
          <a:p>
            <a:pPr lvl="2"/>
            <a:r>
              <a:rPr lang="tr-TR" dirty="0"/>
              <a:t>başka sayfalara yönlendiren sayfalar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5892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7D8BF6-101A-F826-60D2-C5E00593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ORTADAKİ ADAM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4AE0561-3363-A9FA-A2A1-CC67930B9FB4}"/>
              </a:ext>
            </a:extLst>
          </p:cNvPr>
          <p:cNvSpPr txBox="1">
            <a:spLocks/>
          </p:cNvSpPr>
          <p:nvPr/>
        </p:nvSpPr>
        <p:spPr>
          <a:xfrm>
            <a:off x="834230" y="1873479"/>
            <a:ext cx="5546103" cy="43953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Saldırganın birbiri ile doğrudan iletişim kuran iki taraf arasındaki iletişimi gizlice ilettiği veya değiştirdiği saldırı</a:t>
            </a:r>
          </a:p>
          <a:p>
            <a:endParaRPr lang="tr-TR" dirty="0"/>
          </a:p>
          <a:p>
            <a:r>
              <a:rPr lang="tr-TR" dirty="0"/>
              <a:t>Bilgisayar ağına göre farklı teknikler kullanılabilir</a:t>
            </a:r>
          </a:p>
          <a:p>
            <a:pPr lvl="1"/>
            <a:r>
              <a:rPr lang="tr-TR" dirty="0"/>
              <a:t>Kablolu ağlarda  ARP zehirlemesi</a:t>
            </a:r>
          </a:p>
          <a:p>
            <a:pPr lvl="1"/>
            <a:r>
              <a:rPr lang="tr-TR" dirty="0"/>
              <a:t>Kablosuz ağlar pasif </a:t>
            </a:r>
            <a:r>
              <a:rPr lang="tr-TR" dirty="0" err="1"/>
              <a:t>dinleyicilik</a:t>
            </a:r>
            <a:r>
              <a:rPr lang="tr-TR" dirty="0"/>
              <a:t> </a:t>
            </a:r>
          </a:p>
        </p:txBody>
      </p:sp>
      <p:pic>
        <p:nvPicPr>
          <p:cNvPr id="7" name="Picture 2" descr="man-in-the-middle attack nedir? Saldırganlar ne yapar? -  Turkhackteam.org/net - Cyber Security Platform">
            <a:extLst>
              <a:ext uri="{FF2B5EF4-FFF2-40B4-BE49-F238E27FC236}">
                <a16:creationId xmlns:a16="http://schemas.microsoft.com/office/drawing/2014/main" id="{4A6AB0A2-91A2-A668-3561-E90D53058CE8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2533179"/>
            <a:ext cx="4491037" cy="24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1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ORTADAKİ ADAM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3971461"/>
          </a:xfrm>
        </p:spPr>
        <p:txBody>
          <a:bodyPr>
            <a:normAutofit/>
          </a:bodyPr>
          <a:lstStyle/>
          <a:p>
            <a:r>
              <a:rPr lang="tr-TR" b="1" dirty="0"/>
              <a:t>Yerel ağ saldırı türleri</a:t>
            </a:r>
          </a:p>
          <a:p>
            <a:pPr lvl="1"/>
            <a:r>
              <a:rPr lang="tr-TR" dirty="0"/>
              <a:t>ARP Zehirlemesi (</a:t>
            </a:r>
            <a:r>
              <a:rPr lang="tr-TR" dirty="0" err="1"/>
              <a:t>Poisoning</a:t>
            </a:r>
            <a:r>
              <a:rPr lang="tr-TR" dirty="0"/>
              <a:t>)  	</a:t>
            </a:r>
          </a:p>
          <a:p>
            <a:pPr lvl="2"/>
            <a:r>
              <a:rPr lang="tr-TR" dirty="0"/>
              <a:t>Sahte ARP paketleri kullanılarak saldırganın kendi bilgisayarını ağ üzerindeki başka bir bilgisayar olarak tanıtması</a:t>
            </a:r>
          </a:p>
          <a:p>
            <a:pPr lvl="1"/>
            <a:r>
              <a:rPr lang="tr-TR" dirty="0"/>
              <a:t>DNS Yanıltma (</a:t>
            </a:r>
            <a:r>
              <a:rPr lang="tr-TR" dirty="0" err="1"/>
              <a:t>Spoofing</a:t>
            </a:r>
            <a:r>
              <a:rPr lang="tr-TR" dirty="0"/>
              <a:t>) </a:t>
            </a:r>
          </a:p>
          <a:p>
            <a:pPr lvl="2"/>
            <a:r>
              <a:rPr lang="tr-TR" dirty="0"/>
              <a:t>DNS sunucusunun öz belleğindeki bilginin değiştirilerek hedef bilgisayar sistemine gitmesi gereken trafiğin farklı bir bilgisayara doğru yönlendirilmesi</a:t>
            </a:r>
          </a:p>
          <a:p>
            <a:pPr lvl="1"/>
            <a:r>
              <a:rPr lang="tr-TR" dirty="0"/>
              <a:t>Port Çalma (</a:t>
            </a:r>
            <a:r>
              <a:rPr lang="tr-TR" dirty="0" err="1"/>
              <a:t>Stealing</a:t>
            </a:r>
            <a:r>
              <a:rPr lang="tr-TR" dirty="0"/>
              <a:t>) </a:t>
            </a:r>
          </a:p>
          <a:p>
            <a:pPr lvl="2"/>
            <a:r>
              <a:rPr lang="tr-TR" dirty="0"/>
              <a:t>ARP Zehirlenmesine benzer şekilde gerçekleştirilir.</a:t>
            </a:r>
          </a:p>
          <a:p>
            <a:pPr lvl="1"/>
            <a:r>
              <a:rPr lang="tr-TR" dirty="0"/>
              <a:t>STP Dolandırma (</a:t>
            </a:r>
            <a:r>
              <a:rPr lang="tr-TR" dirty="0" err="1"/>
              <a:t>Mangling</a:t>
            </a:r>
            <a:r>
              <a:rPr lang="tr-TR" dirty="0"/>
              <a:t>)</a:t>
            </a:r>
          </a:p>
          <a:p>
            <a:pPr lvl="2"/>
            <a:r>
              <a:rPr lang="tr-TR" dirty="0" err="1"/>
              <a:t>Spanning</a:t>
            </a:r>
            <a:r>
              <a:rPr lang="tr-TR" dirty="0"/>
              <a:t> </a:t>
            </a:r>
            <a:r>
              <a:rPr lang="tr-TR" dirty="0" err="1"/>
              <a:t>Tree</a:t>
            </a:r>
            <a:r>
              <a:rPr lang="tr-TR" dirty="0"/>
              <a:t> Protokolünün çalışmasına yönelik bir saldırıdır.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42A9948-E560-DB23-CF6B-73BB86CEEBA7}"/>
              </a:ext>
            </a:extLst>
          </p:cNvPr>
          <p:cNvSpPr/>
          <p:nvPr/>
        </p:nvSpPr>
        <p:spPr>
          <a:xfrm>
            <a:off x="838200" y="5998786"/>
            <a:ext cx="884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https://www.beyaz.net/tr/guvenlik/makaleler/ortadaki_adam_mitm_saldirisi_nedir.html</a:t>
            </a:r>
          </a:p>
        </p:txBody>
      </p:sp>
    </p:spTree>
    <p:extLst>
      <p:ext uri="{BB962C8B-B14F-4D97-AF65-F5344CB8AC3E}">
        <p14:creationId xmlns:p14="http://schemas.microsoft.com/office/powerpoint/2010/main" val="1204807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ORTADAKİ ADAM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/>
              <a:t>Yerel Ağdan Uzak Ağa Gateway Aracılığıyla Yapılabilecek Saldırılar</a:t>
            </a:r>
          </a:p>
          <a:p>
            <a:pPr lvl="1"/>
            <a:r>
              <a:rPr lang="tr-TR" dirty="0"/>
              <a:t>ARP </a:t>
            </a:r>
            <a:r>
              <a:rPr lang="tr-TR" dirty="0" err="1"/>
              <a:t>Poisoning</a:t>
            </a:r>
            <a:endParaRPr lang="tr-TR" dirty="0"/>
          </a:p>
          <a:p>
            <a:pPr lvl="1"/>
            <a:r>
              <a:rPr lang="tr-TR" dirty="0"/>
              <a:t>DNS </a:t>
            </a:r>
            <a:r>
              <a:rPr lang="tr-TR" dirty="0" err="1"/>
              <a:t>Spoofing</a:t>
            </a:r>
            <a:r>
              <a:rPr lang="tr-TR" dirty="0"/>
              <a:t> </a:t>
            </a:r>
          </a:p>
          <a:p>
            <a:pPr lvl="1"/>
            <a:r>
              <a:rPr lang="tr-TR" dirty="0"/>
              <a:t>DHCP </a:t>
            </a:r>
            <a:r>
              <a:rPr lang="tr-TR" dirty="0" err="1"/>
              <a:t>Spoofing</a:t>
            </a:r>
            <a:endParaRPr lang="tr-TR" dirty="0"/>
          </a:p>
          <a:p>
            <a:pPr lvl="2"/>
            <a:r>
              <a:rPr lang="tr-TR" dirty="0"/>
              <a:t>Ağ üzerindeki DHCP sunucu yerine geçerek, diğer bilgisayarlara kendini ağ geçidi olarak tanıtma</a:t>
            </a:r>
          </a:p>
          <a:p>
            <a:pPr lvl="1"/>
            <a:r>
              <a:rPr lang="tr-TR" dirty="0"/>
              <a:t>ICMP </a:t>
            </a:r>
            <a:r>
              <a:rPr lang="tr-TR" dirty="0" err="1"/>
              <a:t>Redirection</a:t>
            </a:r>
            <a:endParaRPr lang="tr-TR" dirty="0"/>
          </a:p>
          <a:p>
            <a:pPr lvl="2"/>
            <a:r>
              <a:rPr lang="tr-TR" dirty="0"/>
              <a:t>Ağ geçidine ait trafiğin daha iyi bir yönlendirme olduğuna dair üretilen ICMP </a:t>
            </a:r>
            <a:r>
              <a:rPr lang="tr-TR" dirty="0" err="1"/>
              <a:t>redirect</a:t>
            </a:r>
            <a:r>
              <a:rPr lang="tr-TR" dirty="0"/>
              <a:t> mesajları ile farklı yere yönlendirilmesi</a:t>
            </a:r>
          </a:p>
          <a:p>
            <a:pPr lvl="1"/>
            <a:r>
              <a:rPr lang="tr-TR" dirty="0"/>
              <a:t>IRDP </a:t>
            </a:r>
            <a:r>
              <a:rPr lang="tr-TR" dirty="0" err="1"/>
              <a:t>Spoofing</a:t>
            </a:r>
            <a:r>
              <a:rPr lang="tr-TR" dirty="0"/>
              <a:t> </a:t>
            </a:r>
          </a:p>
          <a:p>
            <a:pPr lvl="2"/>
            <a:r>
              <a:rPr lang="tr-TR" dirty="0"/>
              <a:t>ICMP </a:t>
            </a:r>
            <a:r>
              <a:rPr lang="tr-TR" dirty="0" err="1"/>
              <a:t>Router</a:t>
            </a:r>
            <a:r>
              <a:rPr lang="tr-TR" dirty="0"/>
              <a:t> </a:t>
            </a:r>
            <a:r>
              <a:rPr lang="tr-TR" dirty="0" err="1"/>
              <a:t>Discovery</a:t>
            </a:r>
            <a:r>
              <a:rPr lang="tr-TR" dirty="0"/>
              <a:t> Protocol üzerinden gerçekleştirilen bir saldırı türüdür.</a:t>
            </a:r>
          </a:p>
          <a:p>
            <a:pPr lvl="1"/>
            <a:r>
              <a:rPr lang="tr-TR" dirty="0" err="1"/>
              <a:t>Route</a:t>
            </a:r>
            <a:r>
              <a:rPr lang="tr-TR" dirty="0"/>
              <a:t> </a:t>
            </a:r>
            <a:r>
              <a:rPr lang="tr-TR" dirty="0" err="1"/>
              <a:t>Mangling</a:t>
            </a:r>
            <a:endParaRPr lang="tr-TR" dirty="0"/>
          </a:p>
          <a:p>
            <a:pPr lvl="2"/>
            <a:r>
              <a:rPr lang="tr-TR" dirty="0"/>
              <a:t>Saldırgan tarafından ağ geçidine sahte paketler gönderilerek rota hesaplanmasını değiştirmek üzerine kurulu bir saldırıdır.</a:t>
            </a:r>
          </a:p>
        </p:txBody>
      </p:sp>
    </p:spTree>
    <p:extLst>
      <p:ext uri="{BB962C8B-B14F-4D97-AF65-F5344CB8AC3E}">
        <p14:creationId xmlns:p14="http://schemas.microsoft.com/office/powerpoint/2010/main" val="507820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ORTADAKİ ADAM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/>
          </a:bodyPr>
          <a:lstStyle/>
          <a:p>
            <a:r>
              <a:rPr lang="tr-TR" b="1" dirty="0"/>
              <a:t>Uzak Ağ Üzerinde Yapılabilecek Saldırılar</a:t>
            </a:r>
          </a:p>
          <a:p>
            <a:pPr lvl="1"/>
            <a:r>
              <a:rPr lang="tr-TR" dirty="0"/>
              <a:t>DNS </a:t>
            </a:r>
            <a:r>
              <a:rPr lang="tr-TR" dirty="0" err="1"/>
              <a:t>Poisoning</a:t>
            </a:r>
            <a:endParaRPr lang="tr-TR" dirty="0"/>
          </a:p>
          <a:p>
            <a:pPr lvl="1"/>
            <a:r>
              <a:rPr lang="tr-TR" dirty="0" err="1"/>
              <a:t>Traffic</a:t>
            </a:r>
            <a:r>
              <a:rPr lang="tr-TR" dirty="0"/>
              <a:t> </a:t>
            </a:r>
            <a:r>
              <a:rPr lang="tr-TR" dirty="0" err="1"/>
              <a:t>Tunneling</a:t>
            </a:r>
            <a:endParaRPr lang="tr-TR" dirty="0"/>
          </a:p>
          <a:p>
            <a:pPr lvl="1"/>
            <a:r>
              <a:rPr lang="tr-TR" dirty="0" err="1"/>
              <a:t>Route</a:t>
            </a:r>
            <a:r>
              <a:rPr lang="tr-TR" dirty="0"/>
              <a:t> </a:t>
            </a:r>
            <a:r>
              <a:rPr lang="tr-TR" dirty="0" err="1"/>
              <a:t>Mangling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5118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ORTADAKİ ADAM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/>
          </a:bodyPr>
          <a:lstStyle/>
          <a:p>
            <a:r>
              <a:rPr lang="tr-TR" dirty="0"/>
              <a:t>Korunma Yöntemi</a:t>
            </a:r>
          </a:p>
          <a:p>
            <a:pPr lvl="1"/>
            <a:r>
              <a:rPr lang="tr-TR" dirty="0"/>
              <a:t>Tespiti zor</a:t>
            </a:r>
          </a:p>
          <a:p>
            <a:pPr lvl="1"/>
            <a:r>
              <a:rPr lang="tr-TR" dirty="0"/>
              <a:t>Ağınızı dış dünyaya karşı koruyun</a:t>
            </a:r>
          </a:p>
          <a:p>
            <a:pPr lvl="2"/>
            <a:r>
              <a:rPr lang="tr-TR" dirty="0"/>
              <a:t>Güvenlik duvarı (Firewall)</a:t>
            </a:r>
          </a:p>
          <a:p>
            <a:pPr lvl="1"/>
            <a:r>
              <a:rPr lang="tr-TR" dirty="0"/>
              <a:t>Kablolu ağlar</a:t>
            </a:r>
          </a:p>
          <a:p>
            <a:pPr lvl="2"/>
            <a:r>
              <a:rPr lang="tr-TR" dirty="0"/>
              <a:t>fiziksel erişimi kısıtlamak, </a:t>
            </a:r>
          </a:p>
          <a:p>
            <a:pPr lvl="2"/>
            <a:r>
              <a:rPr lang="tr-TR" dirty="0"/>
              <a:t>kimlik doğrulama kullanımı,</a:t>
            </a:r>
          </a:p>
          <a:p>
            <a:pPr lvl="1"/>
            <a:r>
              <a:rPr lang="tr-TR" dirty="0"/>
              <a:t>Kablosuz ağlar</a:t>
            </a:r>
          </a:p>
          <a:p>
            <a:pPr lvl="2"/>
            <a:r>
              <a:rPr lang="tr-TR" dirty="0"/>
              <a:t>erişim noktalarında güçlü bir şifreleme mekanizmasına sahip olmak</a:t>
            </a:r>
          </a:p>
          <a:p>
            <a:pPr lvl="1"/>
            <a:r>
              <a:rPr lang="tr-TR" dirty="0"/>
              <a:t>Dışarıdan erişim için</a:t>
            </a:r>
          </a:p>
          <a:p>
            <a:pPr lvl="2"/>
            <a:r>
              <a:rPr lang="tr-TR" dirty="0"/>
              <a:t>VPN kullanımı</a:t>
            </a:r>
          </a:p>
        </p:txBody>
      </p:sp>
    </p:spTree>
    <p:extLst>
      <p:ext uri="{BB962C8B-B14F-4D97-AF65-F5344CB8AC3E}">
        <p14:creationId xmlns:p14="http://schemas.microsoft.com/office/powerpoint/2010/main" val="1837882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OLTALAMA (PHİSHİNG ) </a:t>
            </a:r>
            <a:br>
              <a:rPr lang="tr-TR" dirty="0"/>
            </a:br>
            <a:r>
              <a:rPr lang="tr-TR" dirty="0"/>
              <a:t>SALDIRILARI - I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Oltalama</a:t>
            </a:r>
            <a:r>
              <a:rPr lang="tr-TR" dirty="0"/>
              <a:t> saldırılarında saldırgan kişi bir “</a:t>
            </a:r>
            <a:r>
              <a:rPr lang="tr-TR" b="1" dirty="0"/>
              <a:t>yem</a:t>
            </a:r>
            <a:r>
              <a:rPr lang="tr-TR" dirty="0"/>
              <a:t>” hazırlar ve bu yeme kurbanların takılmasını amaçlar. </a:t>
            </a:r>
          </a:p>
          <a:p>
            <a:pPr lvl="1"/>
            <a:r>
              <a:rPr lang="tr-TR" b="1" dirty="0"/>
              <a:t>maaş zammı, hediye, ücretsiz tatil, para ödülü,</a:t>
            </a:r>
            <a:r>
              <a:rPr lang="tr-TR" dirty="0"/>
              <a:t> vb. </a:t>
            </a:r>
          </a:p>
          <a:p>
            <a:endParaRPr lang="tr-TR" dirty="0"/>
          </a:p>
          <a:p>
            <a:r>
              <a:rPr lang="tr-TR" dirty="0"/>
              <a:t>Amaç genellikle bir kişinin </a:t>
            </a:r>
            <a:r>
              <a:rPr lang="tr-TR" u="sng" dirty="0">
                <a:solidFill>
                  <a:srgbClr val="FF0000"/>
                </a:solidFill>
              </a:rPr>
              <a:t>parolasını, banka hesabını, kredi kartı </a:t>
            </a:r>
            <a:r>
              <a:rPr lang="tr-TR" dirty="0"/>
              <a:t>vb. bilgilerini almak</a:t>
            </a:r>
          </a:p>
          <a:p>
            <a:endParaRPr lang="tr-TR" dirty="0"/>
          </a:p>
          <a:p>
            <a:r>
              <a:rPr lang="tr-TR" dirty="0"/>
              <a:t>Farklı şekillerde gerçekleştirilebilir</a:t>
            </a:r>
          </a:p>
          <a:p>
            <a:pPr lvl="1"/>
            <a:r>
              <a:rPr lang="tr-TR" dirty="0"/>
              <a:t>Telefon (Voice </a:t>
            </a:r>
            <a:r>
              <a:rPr lang="tr-TR" dirty="0" err="1"/>
              <a:t>Phishing</a:t>
            </a:r>
            <a:r>
              <a:rPr lang="tr-TR" dirty="0"/>
              <a:t>, </a:t>
            </a:r>
            <a:r>
              <a:rPr lang="tr-TR" dirty="0" err="1"/>
              <a:t>Vishing</a:t>
            </a:r>
            <a:r>
              <a:rPr lang="tr-TR" dirty="0"/>
              <a:t>) </a:t>
            </a:r>
          </a:p>
          <a:p>
            <a:pPr lvl="1"/>
            <a:r>
              <a:rPr lang="tr-TR" dirty="0"/>
              <a:t>Hedefli </a:t>
            </a:r>
            <a:r>
              <a:rPr lang="tr-TR" dirty="0" err="1"/>
              <a:t>oltalama</a:t>
            </a:r>
            <a:r>
              <a:rPr lang="tr-TR" dirty="0"/>
              <a:t> (</a:t>
            </a:r>
            <a:r>
              <a:rPr lang="tr-TR" dirty="0" err="1"/>
              <a:t>Spear</a:t>
            </a:r>
            <a:r>
              <a:rPr lang="tr-TR" dirty="0"/>
              <a:t> </a:t>
            </a:r>
            <a:r>
              <a:rPr lang="tr-TR" dirty="0" err="1"/>
              <a:t>Phishing</a:t>
            </a:r>
            <a:r>
              <a:rPr lang="tr-TR" dirty="0"/>
              <a:t>) 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37475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OLTALAMA SALDIRI KİTLERİ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4661597" cy="4207131"/>
          </a:xfrm>
        </p:spPr>
        <p:txBody>
          <a:bodyPr>
            <a:normAutofit/>
          </a:bodyPr>
          <a:lstStyle/>
          <a:p>
            <a:r>
              <a:rPr lang="tr-TR" dirty="0"/>
              <a:t>Teknik bilgisi az olan kişiler tarafından da kullanılabilirler</a:t>
            </a:r>
          </a:p>
          <a:p>
            <a:pPr lvl="1"/>
            <a:r>
              <a:rPr lang="tr-TR" dirty="0"/>
              <a:t>IRC kanalları, </a:t>
            </a:r>
            <a:r>
              <a:rPr lang="tr-TR" dirty="0" err="1"/>
              <a:t>Github</a:t>
            </a:r>
            <a:r>
              <a:rPr lang="tr-TR" dirty="0"/>
              <a:t>, </a:t>
            </a:r>
            <a:r>
              <a:rPr lang="tr-TR" dirty="0" err="1"/>
              <a:t>phishing</a:t>
            </a:r>
            <a:r>
              <a:rPr lang="tr-TR" dirty="0"/>
              <a:t> kit tespit eden araçlar vb. yerlerden bulunabilir.</a:t>
            </a:r>
          </a:p>
          <a:p>
            <a:r>
              <a:rPr lang="tr-TR" dirty="0"/>
              <a:t>Donanımlı bir </a:t>
            </a:r>
            <a:r>
              <a:rPr lang="tr-TR" dirty="0" err="1"/>
              <a:t>phishing</a:t>
            </a:r>
            <a:r>
              <a:rPr lang="tr-TR" dirty="0"/>
              <a:t> web sitesi oluşturmak için kullanılabilecek dosyalar</a:t>
            </a:r>
          </a:p>
          <a:p>
            <a:pPr lvl="1"/>
            <a:r>
              <a:rPr lang="tr-TR" dirty="0"/>
              <a:t>HTML / PHP sayfa şablonları, </a:t>
            </a:r>
          </a:p>
          <a:p>
            <a:pPr lvl="1"/>
            <a:r>
              <a:rPr lang="tr-TR" dirty="0"/>
              <a:t>gömülü resimler vb.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Picture 2" descr="Friedphish Phishing Git Github">
            <a:extLst>
              <a:ext uri="{FF2B5EF4-FFF2-40B4-BE49-F238E27FC236}">
                <a16:creationId xmlns:a16="http://schemas.microsoft.com/office/drawing/2014/main" id="{BB3F0E57-803F-63E5-E165-97B28DB0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181600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ython Phishing Kit Tespiti">
            <a:extLst>
              <a:ext uri="{FF2B5EF4-FFF2-40B4-BE49-F238E27FC236}">
                <a16:creationId xmlns:a16="http://schemas.microsoft.com/office/drawing/2014/main" id="{401F82F9-A0CB-99B6-826F-B98C4C40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14182"/>
            <a:ext cx="5263292" cy="198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ython Phishing Kit">
            <a:extLst>
              <a:ext uri="{FF2B5EF4-FFF2-40B4-BE49-F238E27FC236}">
                <a16:creationId xmlns:a16="http://schemas.microsoft.com/office/drawing/2014/main" id="{7F3BCF45-E81B-B7B8-CB4E-AA52A0D9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15" y="4513819"/>
            <a:ext cx="2953385" cy="16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817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OLTALAMA SALDIRILARI - II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pic>
        <p:nvPicPr>
          <p:cNvPr id="3" name="Picture 2" descr="https://www.egm.gov.tr/kurumlar/egm.gov.tr/IcSite/koruma/Koruma-Daire-Baskanligi/Ekran-Alintisi.JPG?mode=resize&amp;width=1200">
            <a:extLst>
              <a:ext uri="{FF2B5EF4-FFF2-40B4-BE49-F238E27FC236}">
                <a16:creationId xmlns:a16="http://schemas.microsoft.com/office/drawing/2014/main" id="{0706CEB7-78FA-27DB-04D8-AC69F6D7A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12" y="2587148"/>
            <a:ext cx="5181600" cy="28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84D072D-0F74-D082-56A9-FEDE5B2CC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2880376"/>
            <a:ext cx="5181600" cy="22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815B3E-9609-8B8A-8B02-CBCF7AD5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SALDIRI KAVRAMI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0D089B6-CA21-10C8-61EF-B7A2BCFD4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1416" y="2049386"/>
            <a:ext cx="5857188" cy="3856113"/>
          </a:xfrm>
        </p:spPr>
        <p:txBody>
          <a:bodyPr>
            <a:normAutofit lnSpcReduction="10000"/>
          </a:bodyPr>
          <a:lstStyle/>
          <a:p>
            <a:r>
              <a:rPr lang="tr-TR" b="1" dirty="0"/>
              <a:t>Siber saldırı</a:t>
            </a:r>
          </a:p>
          <a:p>
            <a:pPr lvl="1"/>
            <a:r>
              <a:rPr lang="tr-TR" dirty="0" smtClean="0"/>
              <a:t>Bir </a:t>
            </a:r>
            <a:r>
              <a:rPr lang="tr-TR" dirty="0"/>
              <a:t>veya daha fazla kaynak bilgisayardan </a:t>
            </a:r>
            <a:r>
              <a:rPr lang="tr-TR" dirty="0" smtClean="0"/>
              <a:t>bir </a:t>
            </a:r>
            <a:r>
              <a:rPr lang="tr-TR" dirty="0"/>
              <a:t>bilgisayar sistemini, bir grup bilgisayarı veya bir bilgisayar ağını hedef alacak şekilde gerçekleştirilen saldırıdır.</a:t>
            </a:r>
          </a:p>
          <a:p>
            <a:pPr marL="457200" lvl="1" indent="0">
              <a:buNone/>
            </a:pPr>
            <a:endParaRPr lang="tr-TR" dirty="0"/>
          </a:p>
          <a:p>
            <a:pPr lvl="1"/>
            <a:r>
              <a:rPr lang="tr-TR" dirty="0" smtClean="0"/>
              <a:t>Amaç</a:t>
            </a:r>
          </a:p>
          <a:p>
            <a:pPr lvl="2"/>
            <a:r>
              <a:rPr lang="tr-TR" dirty="0" smtClean="0"/>
              <a:t>hedef </a:t>
            </a:r>
            <a:r>
              <a:rPr lang="tr-TR" dirty="0"/>
              <a:t>bilgisayarların devre dışı bırakılması</a:t>
            </a:r>
            <a:r>
              <a:rPr lang="tr-TR" dirty="0" smtClean="0"/>
              <a:t>,</a:t>
            </a:r>
          </a:p>
          <a:p>
            <a:pPr lvl="2"/>
            <a:r>
              <a:rPr lang="tr-TR" dirty="0" smtClean="0"/>
              <a:t>değerli </a:t>
            </a:r>
            <a:r>
              <a:rPr lang="tr-TR" dirty="0"/>
              <a:t>verinin çalınması </a:t>
            </a:r>
          </a:p>
          <a:p>
            <a:pPr lvl="2"/>
            <a:r>
              <a:rPr lang="tr-TR" dirty="0" smtClean="0"/>
              <a:t>başka </a:t>
            </a:r>
            <a:r>
              <a:rPr lang="tr-TR" dirty="0"/>
              <a:t>bir saldırı için hedef bilgisayarın ele geçirilmesi olabilir.</a:t>
            </a:r>
            <a:r>
              <a:rPr lang="en-US" dirty="0" smtClean="0"/>
              <a:t>.</a:t>
            </a:r>
            <a:endParaRPr lang="tr-TR" dirty="0"/>
          </a:p>
          <a:p>
            <a:endParaRPr lang="tr-TR" dirty="0"/>
          </a:p>
        </p:txBody>
      </p:sp>
      <p:pic>
        <p:nvPicPr>
          <p:cNvPr id="5" name="Picture 2" descr="Siber Saldırı Nedir? - Sistem Network Uzmanı">
            <a:extLst>
              <a:ext uri="{FF2B5EF4-FFF2-40B4-BE49-F238E27FC236}">
                <a16:creationId xmlns:a16="http://schemas.microsoft.com/office/drawing/2014/main" id="{12F09D9E-9449-1EFE-931E-F3AB7E9008DC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clrChange>
              <a:clrFrom>
                <a:srgbClr val="E3F6FD"/>
              </a:clrFrom>
              <a:clrTo>
                <a:srgbClr val="E3F6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5" y="1974849"/>
            <a:ext cx="3930650" cy="3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719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OLTALAMA SALDIRI KİTLERİ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/>
          </a:bodyPr>
          <a:lstStyle/>
          <a:p>
            <a:r>
              <a:rPr lang="tr-TR" dirty="0"/>
              <a:t>Farklı ülkelere uygun çalışma</a:t>
            </a:r>
          </a:p>
          <a:p>
            <a:pPr lvl="1"/>
            <a:r>
              <a:rPr lang="tr-TR" dirty="0"/>
              <a:t>Örneğin kurban durumundaki kişinin bilgisayar ayarlarına göre İngilizce, Türkçe, Japonca gibi farklı dillerde sayfa gösterimi</a:t>
            </a:r>
          </a:p>
          <a:p>
            <a:r>
              <a:rPr lang="tr-TR" dirty="0"/>
              <a:t>Sektörel özellikler</a:t>
            </a:r>
          </a:p>
          <a:p>
            <a:pPr lvl="1"/>
            <a:r>
              <a:rPr lang="tr-TR" dirty="0"/>
              <a:t>Bankacılık ile ilgili sahte bir sayfada kredi kartı numarasının geçerliliğine dair kontrolün yapılması, hane sınırlaması konulması vb. </a:t>
            </a:r>
          </a:p>
          <a:p>
            <a:r>
              <a:rPr lang="tr-TR" dirty="0"/>
              <a:t>Kopyalanan sistemdeki özelliklerin aynen taşınması</a:t>
            </a:r>
          </a:p>
          <a:p>
            <a:pPr lvl="1"/>
            <a:r>
              <a:rPr lang="tr-TR" dirty="0"/>
              <a:t>Örneğin şifre için uzunluk, büyük/küçük harf ve sayısal değer içerme zorunlulukları</a:t>
            </a:r>
          </a:p>
          <a:p>
            <a:pPr lvl="1"/>
            <a:r>
              <a:rPr lang="tr-TR" dirty="0"/>
              <a:t>Kullanıcı adı kontrolü</a:t>
            </a:r>
          </a:p>
        </p:txBody>
      </p:sp>
    </p:spTree>
    <p:extLst>
      <p:ext uri="{BB962C8B-B14F-4D97-AF65-F5344CB8AC3E}">
        <p14:creationId xmlns:p14="http://schemas.microsoft.com/office/powerpoint/2010/main" val="3333330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OLTALAMA SALDIRI KİTLERİ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pic>
        <p:nvPicPr>
          <p:cNvPr id="3" name="Picture 2" descr="Outlook Phishing Kit">
            <a:extLst>
              <a:ext uri="{FF2B5EF4-FFF2-40B4-BE49-F238E27FC236}">
                <a16:creationId xmlns:a16="http://schemas.microsoft.com/office/drawing/2014/main" id="{9AF00D62-75B4-8BE3-7C05-D099EB8F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48644"/>
            <a:ext cx="97536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A5C67A70-C630-C8E8-F427-D1913DF56520}"/>
              </a:ext>
            </a:extLst>
          </p:cNvPr>
          <p:cNvSpPr/>
          <p:nvPr/>
        </p:nvSpPr>
        <p:spPr>
          <a:xfrm>
            <a:off x="1133629" y="6234456"/>
            <a:ext cx="3218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https://twitter.com/friedphishes?lang=en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2DE0E5C-85FB-6EC7-E984-DC16D8808B2F}"/>
              </a:ext>
            </a:extLst>
          </p:cNvPr>
          <p:cNvSpPr/>
          <p:nvPr/>
        </p:nvSpPr>
        <p:spPr>
          <a:xfrm>
            <a:off x="4760997" y="6234456"/>
            <a:ext cx="2379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https://github.com/friedphish</a:t>
            </a:r>
          </a:p>
        </p:txBody>
      </p:sp>
    </p:spTree>
    <p:extLst>
      <p:ext uri="{BB962C8B-B14F-4D97-AF65-F5344CB8AC3E}">
        <p14:creationId xmlns:p14="http://schemas.microsoft.com/office/powerpoint/2010/main" val="264302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OLTALAMA SALDIRILARI - III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Şirketler</a:t>
            </a:r>
          </a:p>
          <a:p>
            <a:pPr lvl="1"/>
            <a:r>
              <a:rPr lang="tr-TR" dirty="0"/>
              <a:t>Facebook, </a:t>
            </a:r>
          </a:p>
          <a:p>
            <a:pPr lvl="1"/>
            <a:r>
              <a:rPr lang="tr-TR" dirty="0"/>
              <a:t>Google</a:t>
            </a:r>
          </a:p>
          <a:p>
            <a:pPr lvl="1"/>
            <a:r>
              <a:rPr lang="tr-TR" dirty="0" err="1"/>
              <a:t>Crelan</a:t>
            </a:r>
            <a:r>
              <a:rPr lang="tr-TR" dirty="0"/>
              <a:t> Bank </a:t>
            </a:r>
          </a:p>
          <a:p>
            <a:pPr lvl="1"/>
            <a:r>
              <a:rPr lang="tr-TR" dirty="0"/>
              <a:t>FACC</a:t>
            </a:r>
          </a:p>
          <a:p>
            <a:r>
              <a:rPr lang="tr-TR" dirty="0"/>
              <a:t>Ünlüler*</a:t>
            </a:r>
          </a:p>
          <a:p>
            <a:pPr lvl="1"/>
            <a:r>
              <a:rPr lang="tr-TR" dirty="0"/>
              <a:t>Jennifer Lawrence</a:t>
            </a:r>
          </a:p>
          <a:p>
            <a:pPr lvl="1"/>
            <a:r>
              <a:rPr lang="tr-TR" dirty="0" err="1"/>
              <a:t>Rihanna</a:t>
            </a:r>
            <a:endParaRPr lang="tr-TR" dirty="0"/>
          </a:p>
          <a:p>
            <a:pPr lvl="1"/>
            <a:r>
              <a:rPr lang="tr-TR" dirty="0" err="1"/>
              <a:t>Kaley</a:t>
            </a:r>
            <a:r>
              <a:rPr lang="tr-TR" dirty="0"/>
              <a:t> </a:t>
            </a:r>
            <a:r>
              <a:rPr lang="tr-TR" dirty="0" err="1"/>
              <a:t>Cuoco</a:t>
            </a:r>
            <a:endParaRPr lang="tr-TR" dirty="0"/>
          </a:p>
          <a:p>
            <a:pPr lvl="1"/>
            <a:r>
              <a:rPr lang="tr-TR" dirty="0"/>
              <a:t>...	</a:t>
            </a:r>
          </a:p>
          <a:p>
            <a:r>
              <a:rPr lang="tr-TR" dirty="0"/>
              <a:t>ABD seçimleri</a:t>
            </a:r>
          </a:p>
          <a:p>
            <a:pPr lvl="1"/>
            <a:r>
              <a:rPr lang="tr-TR" dirty="0"/>
              <a:t>John </a:t>
            </a:r>
            <a:r>
              <a:rPr lang="tr-TR" dirty="0" err="1"/>
              <a:t>Podesta’ya</a:t>
            </a:r>
            <a:r>
              <a:rPr lang="tr-TR" dirty="0"/>
              <a:t> ait gmail.com uzantılı e-posta adresi</a:t>
            </a:r>
          </a:p>
          <a:p>
            <a:pPr marL="457200" lvl="1" indent="0">
              <a:buNone/>
            </a:pPr>
            <a:endParaRPr lang="tr-TR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A4AC0B9-4419-465D-1E41-43C6485FF670}"/>
              </a:ext>
            </a:extLst>
          </p:cNvPr>
          <p:cNvSpPr/>
          <p:nvPr/>
        </p:nvSpPr>
        <p:spPr>
          <a:xfrm>
            <a:off x="838200" y="6014301"/>
            <a:ext cx="7643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*https://en.wikipedia.org/wiki/ICloud_leaks_of_celebrity_photos</a:t>
            </a:r>
          </a:p>
        </p:txBody>
      </p:sp>
    </p:spTree>
    <p:extLst>
      <p:ext uri="{BB962C8B-B14F-4D97-AF65-F5344CB8AC3E}">
        <p14:creationId xmlns:p14="http://schemas.microsoft.com/office/powerpoint/2010/main" val="1623149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ŞİRKETLER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Facebook </a:t>
            </a:r>
            <a:r>
              <a:rPr lang="tr-TR" dirty="0" err="1"/>
              <a:t>and</a:t>
            </a:r>
            <a:r>
              <a:rPr lang="tr-TR" dirty="0"/>
              <a:t> Google</a:t>
            </a:r>
          </a:p>
          <a:p>
            <a:pPr lvl="1"/>
            <a:r>
              <a:rPr lang="tr-TR" dirty="0"/>
              <a:t>2013 – 2015 </a:t>
            </a:r>
          </a:p>
          <a:p>
            <a:pPr lvl="1"/>
            <a:r>
              <a:rPr lang="tr-TR" dirty="0"/>
              <a:t>100 milyon $</a:t>
            </a:r>
          </a:p>
          <a:p>
            <a:pPr lvl="1"/>
            <a:r>
              <a:rPr lang="tr-TR" b="1" u="sng" dirty="0" err="1"/>
              <a:t>Quanta</a:t>
            </a:r>
            <a:r>
              <a:rPr lang="tr-TR" b="1" u="sng" dirty="0"/>
              <a:t> </a:t>
            </a:r>
            <a:r>
              <a:rPr lang="tr-TR" dirty="0"/>
              <a:t>firmasından gelen </a:t>
            </a:r>
            <a:r>
              <a:rPr lang="tr-TR" dirty="0">
                <a:solidFill>
                  <a:srgbClr val="FF0000"/>
                </a:solidFill>
              </a:rPr>
              <a:t>sahte faturalar</a:t>
            </a:r>
          </a:p>
          <a:p>
            <a:r>
              <a:rPr lang="tr-TR" dirty="0" err="1"/>
              <a:t>Crelan</a:t>
            </a:r>
            <a:r>
              <a:rPr lang="tr-TR" dirty="0"/>
              <a:t> Bank</a:t>
            </a:r>
          </a:p>
          <a:p>
            <a:pPr lvl="1"/>
            <a:r>
              <a:rPr lang="tr-TR" dirty="0"/>
              <a:t>75.8 milyon $</a:t>
            </a:r>
          </a:p>
          <a:p>
            <a:pPr lvl="1"/>
            <a:r>
              <a:rPr lang="tr-TR" dirty="0"/>
              <a:t>Üst düzey yöneticilerden birine ait e-posta adresi ele geçiriliyor</a:t>
            </a:r>
          </a:p>
          <a:p>
            <a:pPr lvl="1"/>
            <a:r>
              <a:rPr lang="tr-TR" dirty="0"/>
              <a:t>Çalışanlara gönderilen gelen para transferi isteği</a:t>
            </a:r>
          </a:p>
          <a:p>
            <a:r>
              <a:rPr lang="tr-TR" dirty="0"/>
              <a:t> FACC</a:t>
            </a:r>
          </a:p>
          <a:p>
            <a:pPr lvl="1"/>
            <a:r>
              <a:rPr lang="tr-TR" dirty="0"/>
              <a:t>61 milyon $</a:t>
            </a:r>
          </a:p>
          <a:p>
            <a:pPr lvl="1"/>
            <a:r>
              <a:rPr lang="tr-TR" dirty="0"/>
              <a:t>Uzay araçları için parça üreten Avusturya kökenli firma</a:t>
            </a:r>
          </a:p>
          <a:p>
            <a:pPr lvl="1"/>
            <a:r>
              <a:rPr lang="tr-TR" dirty="0"/>
              <a:t>Muhasebe departmanında çalışan birine gönderilen sahte fatura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548F77-1E8D-6E59-0E5E-E37E72A869D5}"/>
              </a:ext>
            </a:extLst>
          </p:cNvPr>
          <p:cNvSpPr/>
          <p:nvPr/>
        </p:nvSpPr>
        <p:spPr>
          <a:xfrm>
            <a:off x="673974" y="5926679"/>
            <a:ext cx="8716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https://www.checkpoint.com/cyber-hub/threat-prevention/what-is-phishing/the-top-5-phishing-scams-of-all-times/</a:t>
            </a:r>
          </a:p>
        </p:txBody>
      </p:sp>
    </p:spTree>
    <p:extLst>
      <p:ext uri="{BB962C8B-B14F-4D97-AF65-F5344CB8AC3E}">
        <p14:creationId xmlns:p14="http://schemas.microsoft.com/office/powerpoint/2010/main" val="550700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ÜNLÜLER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3974" y="1807170"/>
            <a:ext cx="10628764" cy="4207131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Genel hedef kadın ünlüler</a:t>
            </a:r>
          </a:p>
          <a:p>
            <a:pPr lvl="1"/>
            <a:r>
              <a:rPr lang="tr-TR" dirty="0"/>
              <a:t>niyet genellikle aynı </a:t>
            </a:r>
          </a:p>
          <a:p>
            <a:r>
              <a:rPr lang="tr-TR" dirty="0"/>
              <a:t>Saldırıların genel hedefi</a:t>
            </a:r>
          </a:p>
          <a:p>
            <a:pPr lvl="1"/>
            <a:r>
              <a:rPr lang="tr-TR" dirty="0" err="1"/>
              <a:t>iCloud</a:t>
            </a:r>
            <a:endParaRPr lang="tr-TR" dirty="0"/>
          </a:p>
          <a:p>
            <a:pPr lvl="1"/>
            <a:r>
              <a:rPr lang="tr-TR" dirty="0"/>
              <a:t>Sosyal medya hesapları</a:t>
            </a:r>
          </a:p>
          <a:p>
            <a:pPr lvl="2"/>
            <a:r>
              <a:rPr lang="tr-TR" dirty="0" err="1"/>
              <a:t>instagram</a:t>
            </a:r>
            <a:r>
              <a:rPr lang="tr-TR" dirty="0"/>
              <a:t>, </a:t>
            </a:r>
            <a:r>
              <a:rPr lang="tr-TR" dirty="0" err="1"/>
              <a:t>twitter</a:t>
            </a:r>
            <a:r>
              <a:rPr lang="tr-TR" dirty="0"/>
              <a:t>, vb.</a:t>
            </a:r>
          </a:p>
          <a:p>
            <a:pPr lvl="1"/>
            <a:r>
              <a:rPr lang="tr-TR" dirty="0"/>
              <a:t>Abonelikler</a:t>
            </a:r>
          </a:p>
          <a:p>
            <a:pPr lvl="2"/>
            <a:r>
              <a:rPr lang="tr-TR" dirty="0" err="1"/>
              <a:t>netflix</a:t>
            </a:r>
            <a:r>
              <a:rPr lang="tr-TR" dirty="0"/>
              <a:t>, </a:t>
            </a:r>
          </a:p>
          <a:p>
            <a:pPr lvl="1"/>
            <a:r>
              <a:rPr lang="tr-TR" dirty="0"/>
              <a:t>E-posta adresleri</a:t>
            </a:r>
          </a:p>
          <a:p>
            <a:pPr lvl="2"/>
            <a:r>
              <a:rPr lang="tr-TR" dirty="0" err="1"/>
              <a:t>gmail</a:t>
            </a:r>
            <a:r>
              <a:rPr lang="tr-TR" dirty="0"/>
              <a:t>, </a:t>
            </a:r>
            <a:r>
              <a:rPr lang="tr-TR" dirty="0" err="1"/>
              <a:t>hotmail</a:t>
            </a:r>
            <a:endParaRPr lang="tr-TR" dirty="0"/>
          </a:p>
          <a:p>
            <a:r>
              <a:rPr lang="tr-TR" dirty="0"/>
              <a:t>Sonuç</a:t>
            </a:r>
          </a:p>
          <a:p>
            <a:pPr lvl="1"/>
            <a:r>
              <a:rPr lang="tr-TR" dirty="0"/>
              <a:t>ifşa edilme</a:t>
            </a:r>
          </a:p>
          <a:p>
            <a:pPr lvl="1"/>
            <a:r>
              <a:rPr lang="tr-TR" dirty="0"/>
              <a:t>şantaj</a:t>
            </a:r>
          </a:p>
        </p:txBody>
      </p:sp>
    </p:spTree>
    <p:extLst>
      <p:ext uri="{BB962C8B-B14F-4D97-AF65-F5344CB8AC3E}">
        <p14:creationId xmlns:p14="http://schemas.microsoft.com/office/powerpoint/2010/main" val="1669818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ABD SEÇİMLERİ - I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1141" y="1741179"/>
            <a:ext cx="4161977" cy="4207131"/>
          </a:xfrm>
        </p:spPr>
        <p:txBody>
          <a:bodyPr>
            <a:normAutofit fontScale="92500"/>
          </a:bodyPr>
          <a:lstStyle/>
          <a:p>
            <a:r>
              <a:rPr lang="tr-TR" dirty="0"/>
              <a:t>John </a:t>
            </a:r>
            <a:r>
              <a:rPr lang="tr-TR" dirty="0" err="1"/>
              <a:t>Podesta’ya</a:t>
            </a:r>
            <a:r>
              <a:rPr lang="tr-TR" dirty="0"/>
              <a:t> bir </a:t>
            </a:r>
            <a:r>
              <a:rPr lang="tr-TR" dirty="0" err="1"/>
              <a:t>oltalama</a:t>
            </a:r>
            <a:r>
              <a:rPr lang="tr-TR" dirty="0"/>
              <a:t> e-postası gönderiliyor.</a:t>
            </a:r>
          </a:p>
          <a:p>
            <a:pPr lvl="1"/>
            <a:r>
              <a:rPr lang="tr-TR" dirty="0"/>
              <a:t>Birinin onun </a:t>
            </a:r>
            <a:r>
              <a:rPr lang="tr-TR" dirty="0" err="1"/>
              <a:t>google</a:t>
            </a:r>
            <a:r>
              <a:rPr lang="tr-TR" dirty="0"/>
              <a:t> hesabına girmeye çalıştığına dair</a:t>
            </a:r>
          </a:p>
          <a:p>
            <a:pPr lvl="1"/>
            <a:r>
              <a:rPr lang="tr-TR" dirty="0"/>
              <a:t>Tedbir amaçlı olarak şifresini değiştirmesi isteniyor</a:t>
            </a:r>
          </a:p>
          <a:p>
            <a:endParaRPr lang="tr-TR" dirty="0"/>
          </a:p>
          <a:p>
            <a:r>
              <a:rPr lang="tr-TR" dirty="0"/>
              <a:t>Görünüşte </a:t>
            </a:r>
            <a:r>
              <a:rPr lang="tr-TR" dirty="0" err="1"/>
              <a:t>herşey</a:t>
            </a:r>
            <a:r>
              <a:rPr lang="tr-TR" dirty="0"/>
              <a:t> normal gibi !?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E39D2771-331A-CB45-54A9-3FABD4D76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12" y="1669075"/>
            <a:ext cx="5104921" cy="4351338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DA6007E4-F229-1C6E-A8D0-95F02DBE9478}"/>
              </a:ext>
            </a:extLst>
          </p:cNvPr>
          <p:cNvSpPr/>
          <p:nvPr/>
        </p:nvSpPr>
        <p:spPr>
          <a:xfrm>
            <a:off x="534686" y="6102473"/>
            <a:ext cx="11122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https://www.vice.com/en/article/mg7xjb/how-hackers-broke-into-john-podesta-and-colin-powells-gmail-accounts</a:t>
            </a:r>
          </a:p>
        </p:txBody>
      </p:sp>
    </p:spTree>
    <p:extLst>
      <p:ext uri="{BB962C8B-B14F-4D97-AF65-F5344CB8AC3E}">
        <p14:creationId xmlns:p14="http://schemas.microsoft.com/office/powerpoint/2010/main" val="966485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ABD SEÇİMLERİ - II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7212" y="1741178"/>
            <a:ext cx="4750079" cy="4207131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John </a:t>
            </a:r>
            <a:r>
              <a:rPr lang="tr-TR" dirty="0" err="1"/>
              <a:t>Podesta’nın</a:t>
            </a:r>
            <a:r>
              <a:rPr lang="tr-TR" dirty="0"/>
              <a:t> yardımcısı bu e-postadan şüphelenip Bilgi İşlem ile ilgili birine soruyor</a:t>
            </a:r>
          </a:p>
          <a:p>
            <a:pPr lvl="1"/>
            <a:r>
              <a:rPr lang="tr-TR" b="1" u="sng" dirty="0"/>
              <a:t>doğru hamle !</a:t>
            </a:r>
          </a:p>
          <a:p>
            <a:endParaRPr lang="tr-TR" dirty="0"/>
          </a:p>
          <a:p>
            <a:r>
              <a:rPr lang="tr-TR" dirty="0"/>
              <a:t>İlgili kişiden gelen cevapta hemen şifre değişikliği öneriliyor.</a:t>
            </a:r>
          </a:p>
          <a:p>
            <a:pPr lvl="1"/>
            <a:r>
              <a:rPr lang="tr-TR" dirty="0"/>
              <a:t>hatta bu hesap için iki seviyeli doğrulamanın da aktif edilmesi tavsiye ediliyor.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Ancak bir yazım hatası var </a:t>
            </a:r>
          </a:p>
          <a:p>
            <a:pPr lvl="2"/>
            <a:r>
              <a:rPr lang="tr-TR" dirty="0" err="1"/>
              <a:t>illegitimate</a:t>
            </a:r>
            <a:r>
              <a:rPr lang="tr-TR" dirty="0"/>
              <a:t> yerine </a:t>
            </a:r>
            <a:r>
              <a:rPr lang="tr-TR" dirty="0" err="1"/>
              <a:t>legitimate</a:t>
            </a:r>
            <a:r>
              <a:rPr lang="tr-TR" dirty="0"/>
              <a:t> yazılmış </a:t>
            </a:r>
          </a:p>
          <a:p>
            <a:pPr lvl="1"/>
            <a:endParaRPr lang="tr-TR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AAB255C-7E49-8905-79FD-B64D3AE8E6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2773" y="2379454"/>
            <a:ext cx="5181600" cy="2930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6709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ABD SEÇİMLERİ - III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9B5254A-7E5E-0A1B-2DBB-B27E8E457D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7212" y="1741178"/>
            <a:ext cx="4750079" cy="4207131"/>
          </a:xfrm>
        </p:spPr>
        <p:txBody>
          <a:bodyPr>
            <a:normAutofit/>
          </a:bodyPr>
          <a:lstStyle/>
          <a:p>
            <a:r>
              <a:rPr lang="tr-TR" dirty="0"/>
              <a:t>Sonuç</a:t>
            </a:r>
          </a:p>
          <a:p>
            <a:pPr lvl="1"/>
            <a:r>
              <a:rPr lang="tr-TR" dirty="0"/>
              <a:t>John </a:t>
            </a:r>
            <a:r>
              <a:rPr lang="tr-TR" dirty="0" err="1"/>
              <a:t>Podesta’nın</a:t>
            </a:r>
            <a:r>
              <a:rPr lang="tr-TR" dirty="0"/>
              <a:t> e-posta şifresi gelen maildeki bağlantı üzerinden değiştiriliyor.</a:t>
            </a:r>
          </a:p>
          <a:p>
            <a:pPr lvl="1"/>
            <a:r>
              <a:rPr lang="tr-TR" dirty="0"/>
              <a:t>O bağlantı ise saldırganların kendi sayfasına yönlendirilmiş durumda</a:t>
            </a:r>
          </a:p>
          <a:p>
            <a:pPr lvl="1"/>
            <a:r>
              <a:rPr lang="tr-TR" dirty="0"/>
              <a:t>John </a:t>
            </a:r>
            <a:r>
              <a:rPr lang="tr-TR" dirty="0" err="1"/>
              <a:t>Podesta’nın</a:t>
            </a:r>
            <a:r>
              <a:rPr lang="tr-TR" dirty="0"/>
              <a:t> tüm özel e-postaları çalındı</a:t>
            </a:r>
          </a:p>
          <a:p>
            <a:pPr lvl="2"/>
            <a:r>
              <a:rPr lang="tr-TR" dirty="0"/>
              <a:t>Bir kısmını </a:t>
            </a:r>
            <a:r>
              <a:rPr lang="tr-TR" dirty="0" err="1"/>
              <a:t>wikileaks</a:t>
            </a:r>
            <a:r>
              <a:rPr lang="tr-TR" dirty="0"/>
              <a:t> üzerinden okuduk </a:t>
            </a:r>
          </a:p>
        </p:txBody>
      </p:sp>
      <p:pic>
        <p:nvPicPr>
          <p:cNvPr id="3" name="Picture 2" descr="http://thesmokinggun.com/sites/default/files/assets/hijohn.jpg">
            <a:extLst>
              <a:ext uri="{FF2B5EF4-FFF2-40B4-BE49-F238E27FC236}">
                <a16:creationId xmlns:a16="http://schemas.microsoft.com/office/drawing/2014/main" id="{9063E2D6-EA2B-43F9-0520-59E7E11C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7015"/>
            <a:ext cx="5181600" cy="29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ohn Podesta Phishing, Bitly URL Info">
            <a:extLst>
              <a:ext uri="{FF2B5EF4-FFF2-40B4-BE49-F238E27FC236}">
                <a16:creationId xmlns:a16="http://schemas.microsoft.com/office/drawing/2014/main" id="{0CB5CC24-41B8-0C87-A57F-772045B3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67" y="4782260"/>
            <a:ext cx="4333465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11616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- 1 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2DF050F9-71BF-3206-E290-E8BB7E4238C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931" y="2653506"/>
            <a:ext cx="8505825" cy="2514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366E349-61E1-10B3-1E28-34A4051119B4}"/>
              </a:ext>
            </a:extLst>
          </p:cNvPr>
          <p:cNvSpPr/>
          <p:nvPr/>
        </p:nvSpPr>
        <p:spPr>
          <a:xfrm>
            <a:off x="1529310" y="3902696"/>
            <a:ext cx="2879834" cy="5467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6803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- 1 </a:t>
            </a:r>
          </a:p>
        </p:txBody>
      </p:sp>
      <p:sp>
        <p:nvSpPr>
          <p:cNvPr id="7" name="İçerik Yer Tutucusu 5">
            <a:extLst>
              <a:ext uri="{FF2B5EF4-FFF2-40B4-BE49-F238E27FC236}">
                <a16:creationId xmlns:a16="http://schemas.microsoft.com/office/drawing/2014/main" id="{4522E098-4732-39D3-409D-69F9F057663F}"/>
              </a:ext>
            </a:extLst>
          </p:cNvPr>
          <p:cNvSpPr txBox="1">
            <a:spLocks/>
          </p:cNvSpPr>
          <p:nvPr/>
        </p:nvSpPr>
        <p:spPr>
          <a:xfrm>
            <a:off x="557212" y="1741178"/>
            <a:ext cx="4750079" cy="14827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Gelen e-postanın içine girip gönderen kısmına daha detaylı göz atalım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1DCD8463-AF46-C6AF-E8AD-363A701B85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2361150"/>
            <a:ext cx="5181600" cy="328028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2D37F47-78B0-9AD4-2176-67405ADE11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094" y="4936587"/>
            <a:ext cx="3114675" cy="7048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366E349-61E1-10B3-1E28-34A4051119B4}"/>
              </a:ext>
            </a:extLst>
          </p:cNvPr>
          <p:cNvSpPr/>
          <p:nvPr/>
        </p:nvSpPr>
        <p:spPr>
          <a:xfrm>
            <a:off x="368188" y="4633849"/>
            <a:ext cx="4350930" cy="13103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662D7B-986B-0F0D-1C6E-21BCAF2C7D87}"/>
              </a:ext>
            </a:extLst>
          </p:cNvPr>
          <p:cNvSpPr/>
          <p:nvPr/>
        </p:nvSpPr>
        <p:spPr>
          <a:xfrm>
            <a:off x="5552026" y="2361150"/>
            <a:ext cx="2879834" cy="8092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4" name="Straight Arrow Connector 4">
            <a:extLst>
              <a:ext uri="{FF2B5EF4-FFF2-40B4-BE49-F238E27FC236}">
                <a16:creationId xmlns:a16="http://schemas.microsoft.com/office/drawing/2014/main" id="{B73A0BB4-FDC1-A3E2-6A0B-9963815FDEB9}"/>
              </a:ext>
            </a:extLst>
          </p:cNvPr>
          <p:cNvCxnSpPr/>
          <p:nvPr/>
        </p:nvCxnSpPr>
        <p:spPr>
          <a:xfrm flipH="1">
            <a:off x="1705582" y="3055873"/>
            <a:ext cx="4327367" cy="15779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DİĞER KAVRAMLAR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/>
              <a:t>Hacker / Siber suçlu</a:t>
            </a:r>
          </a:p>
          <a:p>
            <a:pPr lvl="1"/>
            <a:r>
              <a:rPr lang="tr-TR" dirty="0"/>
              <a:t>Siyah, Beyaz ve Gri</a:t>
            </a:r>
          </a:p>
          <a:p>
            <a:r>
              <a:rPr lang="tr-TR" b="1" dirty="0" err="1"/>
              <a:t>Botnet</a:t>
            </a:r>
            <a:endParaRPr lang="tr-TR" b="1" dirty="0"/>
          </a:p>
          <a:p>
            <a:pPr lvl="1"/>
            <a:r>
              <a:rPr lang="tr-TR" dirty="0"/>
              <a:t>Ro</a:t>
            </a:r>
            <a:r>
              <a:rPr lang="tr-TR" b="1" dirty="0"/>
              <a:t>bot, net</a:t>
            </a:r>
            <a:r>
              <a:rPr lang="tr-TR" dirty="0"/>
              <a:t>work </a:t>
            </a:r>
          </a:p>
          <a:p>
            <a:pPr lvl="1"/>
            <a:r>
              <a:rPr lang="tr-TR" dirty="0"/>
              <a:t>Truva atı vb. yazılımlar ile kontrolü ele geçirilmiş bilgisayarlar </a:t>
            </a:r>
          </a:p>
          <a:p>
            <a:r>
              <a:rPr lang="tr-TR" b="1" dirty="0"/>
              <a:t>Truva Atı</a:t>
            </a:r>
          </a:p>
          <a:p>
            <a:pPr lvl="1"/>
            <a:r>
              <a:rPr lang="tr-TR" dirty="0"/>
              <a:t>Arka kapı (</a:t>
            </a:r>
            <a:r>
              <a:rPr lang="tr-TR" dirty="0" err="1"/>
              <a:t>back</a:t>
            </a:r>
            <a:r>
              <a:rPr lang="tr-TR" dirty="0"/>
              <a:t> </a:t>
            </a:r>
            <a:r>
              <a:rPr lang="tr-TR" dirty="0" err="1"/>
              <a:t>door</a:t>
            </a:r>
            <a:r>
              <a:rPr lang="tr-TR" dirty="0"/>
              <a:t>) oluşturma </a:t>
            </a:r>
          </a:p>
          <a:p>
            <a:pPr lvl="1"/>
            <a:r>
              <a:rPr lang="fi-FI" dirty="0"/>
              <a:t>Veri silme</a:t>
            </a:r>
            <a:r>
              <a:rPr lang="tr-TR" dirty="0"/>
              <a:t>, </a:t>
            </a:r>
            <a:r>
              <a:rPr lang="fi-FI" dirty="0"/>
              <a:t>engelleme</a:t>
            </a:r>
            <a:r>
              <a:rPr lang="tr-TR" dirty="0"/>
              <a:t>, </a:t>
            </a:r>
            <a:r>
              <a:rPr lang="fi-FI" dirty="0"/>
              <a:t>değiştirme</a:t>
            </a:r>
            <a:r>
              <a:rPr lang="tr-TR" dirty="0"/>
              <a:t>, </a:t>
            </a:r>
            <a:r>
              <a:rPr lang="fi-FI" dirty="0"/>
              <a:t>kopyalama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6640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- 1 </a:t>
            </a:r>
          </a:p>
        </p:txBody>
      </p:sp>
      <p:sp>
        <p:nvSpPr>
          <p:cNvPr id="7" name="İçerik Yer Tutucusu 5">
            <a:extLst>
              <a:ext uri="{FF2B5EF4-FFF2-40B4-BE49-F238E27FC236}">
                <a16:creationId xmlns:a16="http://schemas.microsoft.com/office/drawing/2014/main" id="{4522E098-4732-39D3-409D-69F9F057663F}"/>
              </a:ext>
            </a:extLst>
          </p:cNvPr>
          <p:cNvSpPr txBox="1">
            <a:spLocks/>
          </p:cNvSpPr>
          <p:nvPr/>
        </p:nvSpPr>
        <p:spPr>
          <a:xfrm>
            <a:off x="557212" y="1741178"/>
            <a:ext cx="4750079" cy="2453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İlk adım korku aşılamak</a:t>
            </a:r>
          </a:p>
          <a:p>
            <a:pPr lvl="1"/>
            <a:r>
              <a:rPr lang="tr-TR" dirty="0"/>
              <a:t>kredi </a:t>
            </a:r>
            <a:r>
              <a:rPr lang="tr-TR" dirty="0" err="1"/>
              <a:t>kartınıdan</a:t>
            </a:r>
            <a:r>
              <a:rPr lang="tr-TR" dirty="0"/>
              <a:t> harcama yapılıyor!</a:t>
            </a:r>
          </a:p>
          <a:p>
            <a:pPr lvl="1"/>
            <a:r>
              <a:rPr lang="tr-TR" dirty="0"/>
              <a:t>hem de dolarla (49.77$)</a:t>
            </a:r>
          </a:p>
          <a:p>
            <a:pPr lvl="1"/>
            <a:r>
              <a:rPr lang="tr-TR" dirty="0"/>
              <a:t>eyvah dolar zaten neredeyse 8 TL</a:t>
            </a:r>
          </a:p>
          <a:p>
            <a:r>
              <a:rPr lang="tr-TR" dirty="0"/>
              <a:t>Durup, sakinleşmek lazım</a:t>
            </a:r>
          </a:p>
          <a:p>
            <a:pPr lvl="1"/>
            <a:r>
              <a:rPr lang="tr-TR" dirty="0"/>
              <a:t>bizi yönlendirdikleri yere bir bakalım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07FBAB8-1C92-DD22-2D55-663DF7E709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5081708"/>
            <a:ext cx="5410200" cy="2571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366E349-61E1-10B3-1E28-34A4051119B4}"/>
              </a:ext>
            </a:extLst>
          </p:cNvPr>
          <p:cNvSpPr/>
          <p:nvPr/>
        </p:nvSpPr>
        <p:spPr>
          <a:xfrm>
            <a:off x="368187" y="4986780"/>
            <a:ext cx="6513379" cy="52284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F980DC-6A10-DE54-6DB8-03D7D666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19" y="1587015"/>
            <a:ext cx="4308326" cy="4351338"/>
          </a:xfrm>
          <a:prstGeom prst="rect">
            <a:avLst/>
          </a:prstGeom>
        </p:spPr>
      </p:pic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0E23987D-1AC4-D44E-1749-B206F192CFDF}"/>
              </a:ext>
            </a:extLst>
          </p:cNvPr>
          <p:cNvCxnSpPr>
            <a:cxnSpLocks/>
          </p:cNvCxnSpPr>
          <p:nvPr/>
        </p:nvCxnSpPr>
        <p:spPr>
          <a:xfrm flipH="1" flipV="1">
            <a:off x="6718413" y="5099686"/>
            <a:ext cx="1765711" cy="2391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744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- 2 </a:t>
            </a:r>
          </a:p>
        </p:txBody>
      </p:sp>
      <p:sp>
        <p:nvSpPr>
          <p:cNvPr id="7" name="İçerik Yer Tutucusu 5">
            <a:extLst>
              <a:ext uri="{FF2B5EF4-FFF2-40B4-BE49-F238E27FC236}">
                <a16:creationId xmlns:a16="http://schemas.microsoft.com/office/drawing/2014/main" id="{4522E098-4732-39D3-409D-69F9F057663F}"/>
              </a:ext>
            </a:extLst>
          </p:cNvPr>
          <p:cNvSpPr txBox="1">
            <a:spLocks/>
          </p:cNvSpPr>
          <p:nvPr/>
        </p:nvSpPr>
        <p:spPr>
          <a:xfrm>
            <a:off x="557213" y="1741178"/>
            <a:ext cx="3100388" cy="8229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Acil cevap vermemiz gereken bir e-posta!</a:t>
            </a:r>
          </a:p>
          <a:p>
            <a:endParaRPr lang="tr-TR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2F1F877-D62A-0621-9651-E30BFEFA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51981"/>
            <a:ext cx="8358419" cy="3152974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65F3BDF-B378-0233-5368-9DDFB8B22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126" y="1690688"/>
            <a:ext cx="6306674" cy="2022896"/>
          </a:xfrm>
          <a:prstGeom prst="rect">
            <a:avLst/>
          </a:prstGeom>
        </p:spPr>
      </p:pic>
      <p:cxnSp>
        <p:nvCxnSpPr>
          <p:cNvPr id="10" name="Straight Arrow Connector 6">
            <a:extLst>
              <a:ext uri="{FF2B5EF4-FFF2-40B4-BE49-F238E27FC236}">
                <a16:creationId xmlns:a16="http://schemas.microsoft.com/office/drawing/2014/main" id="{87B6BBBC-71A0-4876-82D0-A80847ADB576}"/>
              </a:ext>
            </a:extLst>
          </p:cNvPr>
          <p:cNvCxnSpPr/>
          <p:nvPr/>
        </p:nvCxnSpPr>
        <p:spPr>
          <a:xfrm flipV="1">
            <a:off x="2889945" y="2319454"/>
            <a:ext cx="2127464" cy="94921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590E563-E79B-E2EC-C62D-410F424DA841}"/>
              </a:ext>
            </a:extLst>
          </p:cNvPr>
          <p:cNvSpPr/>
          <p:nvPr/>
        </p:nvSpPr>
        <p:spPr>
          <a:xfrm>
            <a:off x="838200" y="3268664"/>
            <a:ext cx="3642004" cy="10811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08A16C-9604-D9C6-6E18-3962123E7AB7}"/>
              </a:ext>
            </a:extLst>
          </p:cNvPr>
          <p:cNvSpPr txBox="1">
            <a:spLocks/>
          </p:cNvSpPr>
          <p:nvPr/>
        </p:nvSpPr>
        <p:spPr>
          <a:xfrm>
            <a:off x="7164372" y="4551459"/>
            <a:ext cx="3844066" cy="1046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Hem de doğru bir adresten geliyor gibi</a:t>
            </a:r>
          </a:p>
          <a:p>
            <a:r>
              <a:rPr lang="tr-TR" b="1" dirty="0">
                <a:solidFill>
                  <a:srgbClr val="FF0000"/>
                </a:solidFill>
              </a:rPr>
              <a:t>Abdullah Qassem ile tanışıklığım var mı !?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2690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- 2 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AD59B4AA-DD04-A82B-4EA4-C71A2948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83" y="1690688"/>
            <a:ext cx="8453434" cy="43513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268582-8DFB-7335-1BFD-C70BFD2FE8B6}"/>
              </a:ext>
            </a:extLst>
          </p:cNvPr>
          <p:cNvSpPr txBox="1">
            <a:spLocks/>
          </p:cNvSpPr>
          <p:nvPr/>
        </p:nvSpPr>
        <p:spPr>
          <a:xfrm>
            <a:off x="4245680" y="5255393"/>
            <a:ext cx="3700640" cy="1209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emiratenbd diye bir alan adı var ve gerçekten bir bankaya ait</a:t>
            </a:r>
          </a:p>
          <a:p>
            <a:r>
              <a:rPr lang="tr-TR" b="1" dirty="0">
                <a:solidFill>
                  <a:srgbClr val="FF0000"/>
                </a:solidFill>
              </a:rPr>
              <a:t>Bu nasıl oluyor peki !?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8567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- 2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2EC253C-CF72-2F29-643C-22F55FA0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690688"/>
            <a:ext cx="4490506" cy="4351338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F96E8675-B4AC-2618-A2CD-CEBB8E3E7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5133" y="1476783"/>
            <a:ext cx="4108667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E79B87-202A-F201-F627-63161E09A1A3}"/>
              </a:ext>
            </a:extLst>
          </p:cNvPr>
          <p:cNvSpPr txBox="1">
            <a:spLocks/>
          </p:cNvSpPr>
          <p:nvPr/>
        </p:nvSpPr>
        <p:spPr>
          <a:xfrm>
            <a:off x="4336866" y="1587015"/>
            <a:ext cx="3518267" cy="874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e-posta nın gelen kısmındaki bilgiler doğru gözüküyor.</a:t>
            </a:r>
          </a:p>
        </p:txBody>
      </p:sp>
    </p:spTree>
    <p:extLst>
      <p:ext uri="{BB962C8B-B14F-4D97-AF65-F5344CB8AC3E}">
        <p14:creationId xmlns:p14="http://schemas.microsoft.com/office/powerpoint/2010/main" val="846501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- 2 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A43823C-09A5-CCD9-44D2-12BDC804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6456" y="1825625"/>
            <a:ext cx="3045088" cy="4351338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06378C9-1758-29DC-1596-FB80848D8C18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Biraz detaylı bakalım</a:t>
            </a:r>
          </a:p>
          <a:p>
            <a:r>
              <a:rPr lang="tr-TR" dirty="0"/>
              <a:t>e-postaya sağ tıklayıp</a:t>
            </a:r>
          </a:p>
          <a:p>
            <a:pPr lvl="1"/>
            <a:r>
              <a:rPr lang="tr-TR" dirty="0"/>
              <a:t>mesajın kaynağı görmek istediğimizi söyleyelim</a:t>
            </a:r>
          </a:p>
          <a:p>
            <a:r>
              <a:rPr lang="tr-TR" dirty="0"/>
              <a:t>böylece mail sunucular arasındaki alış verişi ve bu e-postanın gerçek kaynağını görebileceğiz</a:t>
            </a:r>
          </a:p>
        </p:txBody>
      </p:sp>
    </p:spTree>
    <p:extLst>
      <p:ext uri="{BB962C8B-B14F-4D97-AF65-F5344CB8AC3E}">
        <p14:creationId xmlns:p14="http://schemas.microsoft.com/office/powerpoint/2010/main" val="1159714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- 2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63C3ADE-8DF8-0991-203B-F5CA528D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097920"/>
            <a:ext cx="5181600" cy="3806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4AE017-A35B-BD01-6390-B9480B385AD6}"/>
              </a:ext>
            </a:extLst>
          </p:cNvPr>
          <p:cNvSpPr/>
          <p:nvPr/>
        </p:nvSpPr>
        <p:spPr>
          <a:xfrm>
            <a:off x="838200" y="2219092"/>
            <a:ext cx="2316867" cy="81490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4BC50F-71EC-DB06-D5B3-65282B4495ED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İlk sıkıntı e-postayı gönderen adres ile cevabın yollanması istenen adresler farklı</a:t>
            </a:r>
          </a:p>
          <a:p>
            <a:pPr lvl="1"/>
            <a:r>
              <a:rPr lang="tr-TR"/>
              <a:t>qassem@emiratesnbd.com</a:t>
            </a:r>
          </a:p>
          <a:p>
            <a:pPr lvl="1"/>
            <a:r>
              <a:rPr lang="tr-TR"/>
              <a:t>abdulqassem21@gmail.com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1724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ÖRNEK OLTALAMA </a:t>
            </a:r>
            <a:br>
              <a:rPr lang="tr-TR" dirty="0"/>
            </a:br>
            <a:r>
              <a:rPr lang="tr-TR" dirty="0"/>
              <a:t>SALDIRISI - 2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A9D7138-15A3-BD60-0875-E3AC1B6F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02982"/>
            <a:ext cx="5181600" cy="37966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7707BC-ACFD-2B26-7DD8-D9887661ED27}"/>
              </a:ext>
            </a:extLst>
          </p:cNvPr>
          <p:cNvSpPr/>
          <p:nvPr/>
        </p:nvSpPr>
        <p:spPr>
          <a:xfrm>
            <a:off x="6172200" y="4092497"/>
            <a:ext cx="4075771" cy="81490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İkinci sıkıntı</a:t>
            </a:r>
          </a:p>
          <a:p>
            <a:pPr lvl="1"/>
            <a:r>
              <a:rPr lang="tr-TR"/>
              <a:t>e-posta 31.11.50.158 adresine sahip bir sunucudan alınmış</a:t>
            </a:r>
          </a:p>
          <a:p>
            <a:pPr lvl="1"/>
            <a:r>
              <a:rPr lang="tr-TR"/>
              <a:t>bu sunucu aslında emiratesnbd.com alan adına ait değil, yetkili de değil</a:t>
            </a:r>
          </a:p>
          <a:p>
            <a:pPr lvl="1"/>
            <a:r>
              <a:rPr lang="tr-TR"/>
              <a:t>bu sunucunun gerçek alan adı mail.com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6065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KORUNMA YÖNTEMİ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/>
              <a:t>1. Adım</a:t>
            </a:r>
          </a:p>
          <a:p>
            <a:pPr lvl="1"/>
            <a:r>
              <a:rPr lang="tr-TR" sz="3200" dirty="0">
                <a:solidFill>
                  <a:srgbClr val="FF0000"/>
                </a:solidFill>
              </a:rPr>
              <a:t>Dur !</a:t>
            </a:r>
          </a:p>
          <a:p>
            <a:r>
              <a:rPr lang="tr-TR" sz="3600" dirty="0"/>
              <a:t>2. Adım</a:t>
            </a:r>
          </a:p>
          <a:p>
            <a:pPr lvl="1"/>
            <a:r>
              <a:rPr lang="tr-TR" sz="3200" dirty="0">
                <a:solidFill>
                  <a:srgbClr val="FF0000"/>
                </a:solidFill>
              </a:rPr>
              <a:t>Düşün !</a:t>
            </a:r>
          </a:p>
          <a:p>
            <a:r>
              <a:rPr lang="tr-TR" sz="3600" dirty="0"/>
              <a:t>3. Adım</a:t>
            </a:r>
          </a:p>
          <a:p>
            <a:pPr lvl="1"/>
            <a:r>
              <a:rPr lang="tr-TR" sz="3200" dirty="0">
                <a:solidFill>
                  <a:srgbClr val="FF0000"/>
                </a:solidFill>
              </a:rPr>
              <a:t>Hareket</a:t>
            </a:r>
            <a:r>
              <a:rPr lang="tr-TR" sz="3200" dirty="0"/>
              <a:t> </a:t>
            </a:r>
            <a:r>
              <a:rPr lang="tr-TR" sz="3200" dirty="0">
                <a:solidFill>
                  <a:srgbClr val="FF0000"/>
                </a:solidFill>
              </a:rPr>
              <a:t>et !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7995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DA1C71-6109-6B9D-6D12-F0A83AEA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KORUNMA YÖNTEMİ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046289-FC8A-B240-2DE3-97015055D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 numCol="1" anchor="ctr"/>
          <a:lstStyle/>
          <a:p>
            <a:r>
              <a:rPr lang="tr-TR" dirty="0"/>
              <a:t>Yapılmaması gerekenler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B3C4411-60D4-A13E-FF46-A5F0ABEA53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/>
              <a:t>E-</a:t>
            </a:r>
            <a:r>
              <a:rPr lang="tr-TR" dirty="0" err="1"/>
              <a:t>posta’nın</a:t>
            </a:r>
            <a:r>
              <a:rPr lang="tr-TR" dirty="0"/>
              <a:t> gönderen/</a:t>
            </a:r>
            <a:r>
              <a:rPr lang="tr-TR" dirty="0" err="1"/>
              <a:t>from</a:t>
            </a:r>
            <a:r>
              <a:rPr lang="tr-TR" dirty="0"/>
              <a:t> kısmındaki adresi tanıyorsam mail içindeki linki tıklarım veya ekli dosyayı açarım</a:t>
            </a:r>
          </a:p>
          <a:p>
            <a:r>
              <a:rPr lang="tr-TR" dirty="0"/>
              <a:t>e-posta içindeki bağlantı/adres doğru yazılmış ise tıklarım</a:t>
            </a:r>
          </a:p>
          <a:p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9033458-3CAB-0006-6A1B-966C007A4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tr-TR" dirty="0"/>
              <a:t>Dikkat edilmesi gerekenler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BC2B6A2-F374-C162-6A9B-EEFD2B844AD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/>
              <a:t>Mail içinde imla hatası varsa </a:t>
            </a:r>
            <a:r>
              <a:rPr lang="tr-TR" dirty="0" err="1"/>
              <a:t>oltalama</a:t>
            </a:r>
            <a:r>
              <a:rPr lang="tr-TR" dirty="0"/>
              <a:t> saldırısı olabilir</a:t>
            </a:r>
          </a:p>
          <a:p>
            <a:r>
              <a:rPr lang="tr-TR" dirty="0"/>
              <a:t>Mail ekindeki Ofis dosyası makro uyarısı veriyor. Şüpheli olabilir.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6099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ŞİFRE SALDIRILARI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Şifreyi genellikle kullanıcı adı ve şifre ikilisi şeklinde kullanıyoruz</a:t>
            </a:r>
          </a:p>
          <a:p>
            <a:pPr lvl="1"/>
            <a:r>
              <a:rPr lang="tr-TR" dirty="0"/>
              <a:t>ancak çoğu zaman kullanıcı adımız </a:t>
            </a:r>
            <a:r>
              <a:rPr lang="tr-TR" b="1" u="sng" dirty="0"/>
              <a:t>zaten biliniyor!</a:t>
            </a:r>
          </a:p>
          <a:p>
            <a:r>
              <a:rPr lang="tr-TR" dirty="0"/>
              <a:t>Nerede şifre kullanıyoruz</a:t>
            </a:r>
          </a:p>
          <a:p>
            <a:pPr lvl="1"/>
            <a:r>
              <a:rPr lang="tr-TR" dirty="0"/>
              <a:t>Kişisel bilgisayarlara giriş </a:t>
            </a:r>
          </a:p>
          <a:p>
            <a:pPr lvl="1"/>
            <a:r>
              <a:rPr lang="tr-TR" dirty="0"/>
              <a:t>İş/ev ağına bağlanmak </a:t>
            </a:r>
          </a:p>
          <a:p>
            <a:pPr lvl="1"/>
            <a:r>
              <a:rPr lang="tr-TR" dirty="0"/>
              <a:t>e-postalarımıza ulaşmak </a:t>
            </a:r>
          </a:p>
          <a:p>
            <a:pPr lvl="1"/>
            <a:r>
              <a:rPr lang="tr-TR" dirty="0"/>
              <a:t>Çeşitli web sayfalarında hesaplarınıza ulaşmak, </a:t>
            </a:r>
          </a:p>
          <a:p>
            <a:pPr lvl="1"/>
            <a:r>
              <a:rPr lang="tr-TR" dirty="0"/>
              <a:t>Sosyal medya uygulamalarınıza ulaşmak, </a:t>
            </a:r>
          </a:p>
          <a:p>
            <a:pPr lvl="1"/>
            <a:r>
              <a:rPr lang="tr-TR" dirty="0"/>
              <a:t>...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101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DİĞER KAVRAMLAR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err="1"/>
              <a:t>Surface</a:t>
            </a:r>
            <a:r>
              <a:rPr lang="tr-TR" b="1" dirty="0"/>
              <a:t> web</a:t>
            </a:r>
          </a:p>
          <a:p>
            <a:pPr lvl="1"/>
            <a:r>
              <a:rPr lang="tr-TR" dirty="0"/>
              <a:t>Doğrudan adreslenen veya arama motorları u</a:t>
            </a:r>
            <a:r>
              <a:rPr lang="tr-TR" dirty="0" smtClean="0"/>
              <a:t>laşılabilen </a:t>
            </a:r>
            <a:r>
              <a:rPr lang="tr-TR" dirty="0"/>
              <a:t>web içerikleri</a:t>
            </a:r>
          </a:p>
          <a:p>
            <a:r>
              <a:rPr lang="tr-TR" b="1" dirty="0" err="1"/>
              <a:t>Deep</a:t>
            </a:r>
            <a:r>
              <a:rPr lang="tr-TR" b="1" dirty="0"/>
              <a:t> web</a:t>
            </a:r>
          </a:p>
          <a:p>
            <a:pPr lvl="1"/>
            <a:r>
              <a:rPr lang="tr-TR" dirty="0"/>
              <a:t>Çeşitli teknik nedenlerle geleneksel arama motorları tarafından indekslenmeyen içerikler</a:t>
            </a:r>
          </a:p>
          <a:p>
            <a:r>
              <a:rPr lang="tr-TR" b="1" dirty="0"/>
              <a:t>Dark web</a:t>
            </a:r>
          </a:p>
          <a:p>
            <a:pPr lvl="1"/>
            <a:r>
              <a:rPr lang="tr-TR" dirty="0"/>
              <a:t>Arama motorları tarafından </a:t>
            </a:r>
            <a:r>
              <a:rPr lang="tr-TR" dirty="0" err="1"/>
              <a:t>indeklenmesi</a:t>
            </a:r>
            <a:r>
              <a:rPr lang="tr-TR" dirty="0"/>
              <a:t> engellenmiş içerikler</a:t>
            </a:r>
          </a:p>
          <a:p>
            <a:pPr lvl="1"/>
            <a:r>
              <a:rPr lang="tr-TR" dirty="0"/>
              <a:t>Özel ulaşım yöntemleri; TOR browser, </a:t>
            </a:r>
            <a:r>
              <a:rPr lang="tr-TR" dirty="0" err="1"/>
              <a:t>freenet</a:t>
            </a:r>
            <a:r>
              <a:rPr lang="tr-TR" dirty="0"/>
              <a:t>, I2P vb. </a:t>
            </a:r>
          </a:p>
        </p:txBody>
      </p:sp>
    </p:spTree>
    <p:extLst>
      <p:ext uri="{BB962C8B-B14F-4D97-AF65-F5344CB8AC3E}">
        <p14:creationId xmlns:p14="http://schemas.microsoft.com/office/powerpoint/2010/main" val="1175374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ŞİFRE SALDIRILARI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Bir şifrenin ele geçirilmesi için çeşitli yöntemler mevcut</a:t>
            </a:r>
          </a:p>
          <a:p>
            <a:r>
              <a:rPr lang="tr-TR" dirty="0"/>
              <a:t>Temel iki sınıf</a:t>
            </a:r>
          </a:p>
          <a:p>
            <a:pPr lvl="1"/>
            <a:r>
              <a:rPr lang="tr-TR" dirty="0"/>
              <a:t>Sözlük saldırıları (Dictionary )</a:t>
            </a:r>
          </a:p>
          <a:p>
            <a:pPr lvl="1"/>
            <a:r>
              <a:rPr lang="tr-TR" dirty="0"/>
              <a:t>Kaba kuvvet saldırıları (Brute Force)</a:t>
            </a:r>
          </a:p>
          <a:p>
            <a:r>
              <a:rPr lang="tr-TR" dirty="0"/>
              <a:t>Sözlük saldırıları</a:t>
            </a:r>
          </a:p>
          <a:p>
            <a:pPr lvl="1"/>
            <a:r>
              <a:rPr lang="tr-TR" dirty="0"/>
              <a:t>büyük bir veri seti içerisindeki tüm şifrelerin denenmesi</a:t>
            </a:r>
          </a:p>
          <a:p>
            <a:r>
              <a:rPr lang="tr-TR" dirty="0"/>
              <a:t>Kaba kuvvet saldırıları</a:t>
            </a:r>
          </a:p>
          <a:p>
            <a:pPr lvl="1"/>
            <a:r>
              <a:rPr lang="tr-TR" dirty="0"/>
              <a:t>olası tüm ihtimallerin denenmesi</a:t>
            </a:r>
          </a:p>
          <a:p>
            <a:r>
              <a:rPr lang="tr-TR" b="1" u="sng" dirty="0"/>
              <a:t>Bir ihtimal daha var!</a:t>
            </a:r>
          </a:p>
          <a:p>
            <a:pPr lvl="1"/>
            <a:r>
              <a:rPr lang="tr-TR" dirty="0">
                <a:solidFill>
                  <a:srgbClr val="FF0000"/>
                </a:solidFill>
              </a:rPr>
              <a:t>Tahmin</a:t>
            </a:r>
          </a:p>
        </p:txBody>
      </p:sp>
    </p:spTree>
    <p:extLst>
      <p:ext uri="{BB962C8B-B14F-4D97-AF65-F5344CB8AC3E}">
        <p14:creationId xmlns:p14="http://schemas.microsoft.com/office/powerpoint/2010/main" val="3682568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ŞİFRE SALDIRILARI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Fiziksel güvenlik </a:t>
            </a:r>
          </a:p>
          <a:p>
            <a:pPr lvl="1"/>
            <a:r>
              <a:rPr lang="tr-TR" dirty="0"/>
              <a:t>şifrenizi herhangi bir yere yazmayın</a:t>
            </a:r>
          </a:p>
          <a:p>
            <a:pPr lvl="1"/>
            <a:r>
              <a:rPr lang="tr-TR" dirty="0"/>
              <a:t>eğer, yazdıysanız da açıkta bırakmayın, </a:t>
            </a:r>
            <a:r>
              <a:rPr lang="tr-TR" b="1" u="sng" dirty="0"/>
              <a:t>ona da kıymetli evraklarınıza gösterdiğiniz özeni gösterin!</a:t>
            </a:r>
          </a:p>
          <a:p>
            <a:r>
              <a:rPr lang="tr-TR" dirty="0"/>
              <a:t>Şifrenin zorluğu </a:t>
            </a:r>
          </a:p>
          <a:p>
            <a:pPr lvl="1"/>
            <a:r>
              <a:rPr lang="tr-TR" b="1" u="sng" dirty="0"/>
              <a:t>yeterince uzun olduğundan emin olun</a:t>
            </a:r>
          </a:p>
          <a:p>
            <a:endParaRPr lang="tr-TR" dirty="0"/>
          </a:p>
        </p:txBody>
      </p:sp>
      <p:pic>
        <p:nvPicPr>
          <p:cNvPr id="5" name="Picture 2" descr="https://www.betterbuys.com/estimating-password-cracking-times/assets/images/password_time_and_length.jpg">
            <a:extLst>
              <a:ext uri="{FF2B5EF4-FFF2-40B4-BE49-F238E27FC236}">
                <a16:creationId xmlns:a16="http://schemas.microsoft.com/office/drawing/2014/main" id="{D81540BE-EB1B-C7A3-22A9-76288A1C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28" y="1825625"/>
            <a:ext cx="48415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1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ŞİFRE SALDIRILARI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Şifrenin zorluğu</a:t>
            </a:r>
          </a:p>
          <a:p>
            <a:pPr lvl="1"/>
            <a:r>
              <a:rPr lang="tr-TR" dirty="0"/>
              <a:t>büyük ve küçük harfler </a:t>
            </a:r>
          </a:p>
          <a:p>
            <a:pPr lvl="1"/>
            <a:r>
              <a:rPr lang="tr-TR" dirty="0" err="1"/>
              <a:t>rakkamlar</a:t>
            </a:r>
            <a:endParaRPr lang="tr-TR" dirty="0"/>
          </a:p>
          <a:p>
            <a:pPr lvl="1"/>
            <a:r>
              <a:rPr lang="tr-TR" dirty="0"/>
              <a:t>noktalama işaretleri ve semboller</a:t>
            </a:r>
          </a:p>
          <a:p>
            <a:pPr lvl="1"/>
            <a:r>
              <a:rPr lang="tr-TR" b="1" u="sng" dirty="0"/>
              <a:t>şifrenizin tahmin edilebilir veya denenerek hızlı şekilde bulunmasını engelleyin</a:t>
            </a:r>
          </a:p>
          <a:p>
            <a:pPr lvl="1"/>
            <a:endParaRPr lang="tr-TR" dirty="0"/>
          </a:p>
        </p:txBody>
      </p:sp>
      <p:pic>
        <p:nvPicPr>
          <p:cNvPr id="3" name="Picture 4" descr="https://www.betterbuys.com/estimating-password-cracking-times/assets/images/type_difference_ascii_alpha_numeric.jpg">
            <a:extLst>
              <a:ext uri="{FF2B5EF4-FFF2-40B4-BE49-F238E27FC236}">
                <a16:creationId xmlns:a16="http://schemas.microsoft.com/office/drawing/2014/main" id="{A3D351F9-69FC-62A5-8D2A-8B50311B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38763"/>
            <a:ext cx="5181600" cy="39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22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ŞİFRE SALDIRILARI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BB3C7A9-04CE-F5D3-4CDF-CACAC168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03049"/>
            <a:ext cx="5181600" cy="2396490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3E67DD4-3A67-3DA4-D983-9A8EA02C1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8" y="1825625"/>
            <a:ext cx="3485443" cy="4351338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E5FD5557-690C-47BF-8FD6-B114FF6ED939}"/>
              </a:ext>
            </a:extLst>
          </p:cNvPr>
          <p:cNvSpPr/>
          <p:nvPr/>
        </p:nvSpPr>
        <p:spPr>
          <a:xfrm>
            <a:off x="838200" y="6176963"/>
            <a:ext cx="8651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https://www.betterbuys.com/estimating-password-cracking-times/</a:t>
            </a:r>
          </a:p>
        </p:txBody>
      </p:sp>
    </p:spTree>
    <p:extLst>
      <p:ext uri="{BB962C8B-B14F-4D97-AF65-F5344CB8AC3E}">
        <p14:creationId xmlns:p14="http://schemas.microsoft.com/office/powerpoint/2010/main" val="351938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ŞİFRE SALDIRILARI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Farklı platformlar için aynı şifrenin kullanılması</a:t>
            </a:r>
          </a:p>
          <a:p>
            <a:pPr lvl="1"/>
            <a:r>
              <a:rPr lang="tr-TR" dirty="0"/>
              <a:t>tüm hassas bilginin tek noktada toplanması demek</a:t>
            </a:r>
          </a:p>
          <a:p>
            <a:pPr lvl="1"/>
            <a:r>
              <a:rPr lang="tr-TR" dirty="0"/>
              <a:t>bir şifreniz ele geçirildiğinde tüm diğer bilgileriniz tehdit altında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Çözüm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: birbirinden farklı  ve aralarında bağlantı olmayan (tahmin edilemeyecek) şifrelerin kullanımı</a:t>
            </a:r>
          </a:p>
          <a:p>
            <a:r>
              <a:rPr lang="tr-TR" dirty="0"/>
              <a:t>Eğer sistem imkan sağlıyor ise iki seviyeli doğrulama kullanın</a:t>
            </a:r>
          </a:p>
          <a:p>
            <a:pPr lvl="1"/>
            <a:r>
              <a:rPr lang="tr-TR" dirty="0"/>
              <a:t>Örnek : kullanıcı adı ve şifre bilgisinden sonra cep telefonun gelen sms kodu ile giriş yapma (Bkz. Anadolu Hayat Emeklilik)</a:t>
            </a:r>
          </a:p>
          <a:p>
            <a:pPr lvl="1"/>
            <a:r>
              <a:rPr lang="tr-TR" dirty="0"/>
              <a:t>Örnek : kullanıcı adı şifre bilgisi sonrası önceden paylaştırılmış olan bir anahtar üreteci ile giriş (Bkz. Bankacılık uygulamaları)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6171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Temelde bilgisayar ağındaki trafiğin izlenmesi ve/veya manipüle edilmesi</a:t>
            </a:r>
          </a:p>
          <a:p>
            <a:pPr lvl="1"/>
            <a:r>
              <a:rPr lang="tr-TR" dirty="0"/>
              <a:t>Sonuç olarak değerli bilginin ele geçirilmesi </a:t>
            </a:r>
          </a:p>
          <a:p>
            <a:r>
              <a:rPr lang="tr-TR" dirty="0"/>
              <a:t>İki farklı türe ayırabiliriz</a:t>
            </a:r>
          </a:p>
          <a:p>
            <a:r>
              <a:rPr lang="tr-TR" dirty="0"/>
              <a:t>Pasif</a:t>
            </a:r>
          </a:p>
          <a:p>
            <a:pPr lvl="1"/>
            <a:r>
              <a:rPr lang="tr-TR" dirty="0"/>
              <a:t>Haberleşmenin dinlenerek paketlerin ele geçirilmesi</a:t>
            </a:r>
          </a:p>
          <a:p>
            <a:r>
              <a:rPr lang="tr-TR" dirty="0"/>
              <a:t>Aktif</a:t>
            </a:r>
          </a:p>
          <a:p>
            <a:pPr lvl="1"/>
            <a:r>
              <a:rPr lang="tr-TR" dirty="0"/>
              <a:t>Kılık/kimlik değiştirme </a:t>
            </a:r>
          </a:p>
          <a:p>
            <a:pPr lvl="1"/>
            <a:r>
              <a:rPr lang="tr-TR" dirty="0"/>
              <a:t>Sorgulamalar</a:t>
            </a:r>
          </a:p>
        </p:txBody>
      </p:sp>
    </p:spTree>
    <p:extLst>
      <p:ext uri="{BB962C8B-B14F-4D97-AF65-F5344CB8AC3E}">
        <p14:creationId xmlns:p14="http://schemas.microsoft.com/office/powerpoint/2010/main" val="2404252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Bilgisayar ağlarında haberleşme farklı ortamlar (</a:t>
            </a:r>
            <a:r>
              <a:rPr lang="tr-TR" dirty="0" err="1"/>
              <a:t>medium</a:t>
            </a:r>
            <a:r>
              <a:rPr lang="tr-TR" dirty="0"/>
              <a:t>) üzerinden yapılabilir.</a:t>
            </a:r>
          </a:p>
          <a:p>
            <a:pPr lvl="1"/>
            <a:r>
              <a:rPr lang="tr-TR" dirty="0"/>
              <a:t>Kablolu ağlar</a:t>
            </a:r>
          </a:p>
          <a:p>
            <a:pPr lvl="1"/>
            <a:r>
              <a:rPr lang="tr-TR" dirty="0"/>
              <a:t>Telsiz ağlar</a:t>
            </a:r>
          </a:p>
          <a:p>
            <a:r>
              <a:rPr lang="tr-TR" dirty="0"/>
              <a:t>Kablolu ağlarda kullanılan cihaz ve ağ yapısına göre değişir.</a:t>
            </a:r>
          </a:p>
          <a:p>
            <a:pPr lvl="1"/>
            <a:r>
              <a:rPr lang="tr-TR" dirty="0"/>
              <a:t>Örnek </a:t>
            </a:r>
            <a:r>
              <a:rPr lang="tr-TR" dirty="0" err="1"/>
              <a:t>hub</a:t>
            </a:r>
            <a:r>
              <a:rPr lang="tr-TR" dirty="0"/>
              <a:t> kullanımı</a:t>
            </a:r>
          </a:p>
          <a:p>
            <a:r>
              <a:rPr lang="tr-TR" dirty="0"/>
              <a:t>Telsiz ağlarda ortam herkese açıktır.</a:t>
            </a:r>
          </a:p>
          <a:p>
            <a:pPr lvl="1"/>
            <a:r>
              <a:rPr lang="tr-TR" dirty="0"/>
              <a:t>Temel çözüm şifreleme 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Ancak her zaman yeterli değil!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22008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pic>
        <p:nvPicPr>
          <p:cNvPr id="3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4A0310D7-9180-31D7-7573-06702F270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pic>
        <p:nvPicPr>
          <p:cNvPr id="4" name="videoplayback2.mp4">
            <a:hlinkClick r:id="" action="ppaction://media"/>
            <a:extLst>
              <a:ext uri="{FF2B5EF4-FFF2-40B4-BE49-F238E27FC236}">
                <a16:creationId xmlns:a16="http://schemas.microsoft.com/office/drawing/2014/main" id="{3523882A-22B9-0BDD-F687-4F911D5D4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4613" y="1825625"/>
            <a:ext cx="69627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Telsiz ağlar her yerde </a:t>
            </a:r>
          </a:p>
          <a:p>
            <a:pPr lvl="1"/>
            <a:r>
              <a:rPr lang="tr-TR" dirty="0"/>
              <a:t>Bedava ve açık olan ağlar var.</a:t>
            </a:r>
          </a:p>
          <a:p>
            <a:pPr lvl="1"/>
            <a:r>
              <a:rPr lang="tr-TR" dirty="0"/>
              <a:t>Şifresiz olan ağlar var</a:t>
            </a:r>
          </a:p>
          <a:p>
            <a:r>
              <a:rPr lang="tr-TR" dirty="0"/>
              <a:t>Her ağ etiketinin gerçek olma durumu yok</a:t>
            </a:r>
          </a:p>
          <a:p>
            <a:pPr lvl="1"/>
            <a:r>
              <a:rPr lang="tr-TR" dirty="0"/>
              <a:t>«</a:t>
            </a:r>
            <a:r>
              <a:rPr lang="tr-TR" dirty="0" err="1"/>
              <a:t>Free</a:t>
            </a:r>
            <a:r>
              <a:rPr lang="tr-TR" dirty="0"/>
              <a:t> </a:t>
            </a:r>
            <a:r>
              <a:rPr lang="tr-TR" dirty="0" err="1"/>
              <a:t>Wi</a:t>
            </a:r>
            <a:r>
              <a:rPr lang="tr-TR" dirty="0"/>
              <a:t>-Fi» isimli tuzak ağlar da mevcut </a:t>
            </a:r>
          </a:p>
          <a:p>
            <a:r>
              <a:rPr lang="tr-TR" dirty="0"/>
              <a:t>Özellikle güvenlik önlemi (şifreleme) alınmamış ağlarda herkes trafiğinizi izleyebilir.</a:t>
            </a:r>
          </a:p>
          <a:p>
            <a:pPr lvl="1"/>
            <a:r>
              <a:rPr lang="tr-TR" dirty="0"/>
              <a:t>Birinci tercih bu ağları kullanmamak</a:t>
            </a:r>
          </a:p>
          <a:p>
            <a:pPr lvl="1"/>
            <a:r>
              <a:rPr lang="tr-TR" dirty="0"/>
              <a:t>İkinci tercih zorunlu hallerde kullandığınızda hassas bilginizi bu ağ üzerinden gönderip almamanız.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28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Deep</a:t>
            </a:r>
            <a:r>
              <a:rPr lang="tr-TR" dirty="0"/>
              <a:t> Web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Veri sızıntısı sonucu ele geçirilen kişisel e-posta bilgileri</a:t>
            </a:r>
          </a:p>
          <a:p>
            <a:r>
              <a:rPr lang="tr-TR" dirty="0"/>
              <a:t>Sosyal medya paylaşımları içerikleri</a:t>
            </a:r>
          </a:p>
          <a:p>
            <a:r>
              <a:rPr lang="tr-TR" dirty="0"/>
              <a:t>Kredi kartı bilgileri</a:t>
            </a:r>
          </a:p>
          <a:p>
            <a:r>
              <a:rPr lang="tr-TR" dirty="0"/>
              <a:t>Şirket </a:t>
            </a:r>
            <a:r>
              <a:rPr lang="tr-TR" dirty="0" err="1"/>
              <a:t>veritabanlarından</a:t>
            </a:r>
            <a:r>
              <a:rPr lang="tr-TR" dirty="0"/>
              <a:t> sızdırılan veriler</a:t>
            </a:r>
          </a:p>
          <a:p>
            <a:r>
              <a:rPr lang="tr-TR" dirty="0"/>
              <a:t>Bilimsel ve akademik makaleler</a:t>
            </a:r>
          </a:p>
          <a:p>
            <a:r>
              <a:rPr lang="tr-TR" dirty="0"/>
              <a:t>Tıbbi kayıtlar</a:t>
            </a:r>
          </a:p>
          <a:p>
            <a:r>
              <a:rPr lang="tr-TR" dirty="0"/>
              <a:t>Yasal belgeler veya illegal olarak elde edilen bilgiler</a:t>
            </a:r>
          </a:p>
        </p:txBody>
      </p:sp>
    </p:spTree>
    <p:extLst>
      <p:ext uri="{BB962C8B-B14F-4D97-AF65-F5344CB8AC3E}">
        <p14:creationId xmlns:p14="http://schemas.microsoft.com/office/powerpoint/2010/main" val="1248949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84388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Telsiz ağlar her yerde </a:t>
            </a:r>
          </a:p>
          <a:p>
            <a:pPr lvl="1"/>
            <a:r>
              <a:rPr lang="tr-TR" dirty="0"/>
              <a:t>Her telsiz ağın bir  Service Set </a:t>
            </a:r>
            <a:r>
              <a:rPr lang="tr-TR" dirty="0" err="1"/>
              <a:t>Identifier</a:t>
            </a:r>
            <a:r>
              <a:rPr lang="tr-TR" dirty="0"/>
              <a:t> ( SSID) bilgisi var.</a:t>
            </a:r>
          </a:p>
          <a:p>
            <a:pPr lvl="1"/>
            <a:r>
              <a:rPr lang="tr-TR" dirty="0"/>
              <a:t>Her Bağlantı Noktası (Access Point) SSID bilgisini yayınlar</a:t>
            </a:r>
          </a:p>
          <a:p>
            <a:r>
              <a:rPr lang="tr-TR" dirty="0"/>
              <a:t>Varsayılan şifreleri kullanmayın</a:t>
            </a:r>
          </a:p>
          <a:p>
            <a:pPr lvl="1"/>
            <a:r>
              <a:rPr lang="tr-TR" dirty="0"/>
              <a:t>Mutlaka şifrenizi değiştirin</a:t>
            </a:r>
          </a:p>
          <a:p>
            <a:pPr lvl="1"/>
            <a:r>
              <a:rPr lang="tr-TR" dirty="0"/>
              <a:t>Hem modem ara yüzünün hem de ağ bağlanma şifresini </a:t>
            </a:r>
          </a:p>
          <a:p>
            <a:r>
              <a:rPr lang="tr-TR" dirty="0"/>
              <a:t>Kapsama alanınızı daraltın</a:t>
            </a:r>
          </a:p>
          <a:p>
            <a:pPr lvl="1"/>
            <a:r>
              <a:rPr lang="tr-TR" dirty="0"/>
              <a:t>Sinyal seviyenizi azaltmak</a:t>
            </a:r>
          </a:p>
          <a:p>
            <a:pPr lvl="1"/>
            <a:r>
              <a:rPr lang="tr-TR" dirty="0"/>
              <a:t>2.4 GHz yerine 5GHz bandını kullanmak</a:t>
            </a:r>
          </a:p>
          <a:p>
            <a:pPr lvl="2"/>
            <a:r>
              <a:rPr lang="tr-TR" dirty="0"/>
              <a:t>Cihazlarınız destekliyor ise 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0E1A4D1-4D4B-50E0-6FB3-244139EA0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59" y="1825625"/>
            <a:ext cx="21470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67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GİZLİCE DİNLEME (</a:t>
            </a:r>
            <a:r>
              <a:rPr lang="en-US" dirty="0"/>
              <a:t>EAVESDROPPING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Sizin gördüğünüz ağlara bağlanan kişiler de sizin ağınızı görebilir.</a:t>
            </a:r>
          </a:p>
          <a:p>
            <a:pPr lvl="1"/>
            <a:r>
              <a:rPr lang="tr-TR" b="1" u="sng" dirty="0"/>
              <a:t>SSID bilgisini yayınlamak şart değil!</a:t>
            </a:r>
          </a:p>
          <a:p>
            <a:pPr lvl="1"/>
            <a:r>
              <a:rPr lang="tr-TR" dirty="0"/>
              <a:t>Bu bilgisi ağınıza bağlanacak tüm istemcilerde kendiniz girebilirsiniz.</a:t>
            </a:r>
          </a:p>
          <a:p>
            <a:pPr lvl="1"/>
            <a:endParaRPr lang="tr-TR" dirty="0"/>
          </a:p>
          <a:p>
            <a:r>
              <a:rPr lang="tr-TR" dirty="0"/>
              <a:t>Ağınızı güvenli hale getirin</a:t>
            </a:r>
          </a:p>
          <a:p>
            <a:pPr lvl="1"/>
            <a:r>
              <a:rPr lang="tr-TR" dirty="0"/>
              <a:t>Şifreleme kullanın</a:t>
            </a:r>
          </a:p>
          <a:p>
            <a:pPr lvl="1"/>
            <a:r>
              <a:rPr lang="tr-TR" dirty="0"/>
              <a:t>WEP, WPA TKIP, WPA2 TKIP yöntemlerini kullanmayın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WPA2 AES kullanın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5311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ZARARLI YAZILIMLAR (</a:t>
            </a:r>
            <a:r>
              <a:rPr lang="en-US" dirty="0"/>
              <a:t>MALWARE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Farklı kaynak ve şekillerde ortaya çıkabilir.</a:t>
            </a:r>
          </a:p>
          <a:p>
            <a:pPr lvl="1"/>
            <a:r>
              <a:rPr lang="tr-TR" dirty="0" err="1"/>
              <a:t>Adware</a:t>
            </a:r>
            <a:endParaRPr lang="tr-TR" dirty="0"/>
          </a:p>
          <a:p>
            <a:pPr lvl="1"/>
            <a:r>
              <a:rPr lang="tr-TR" dirty="0" err="1"/>
              <a:t>Spyware</a:t>
            </a:r>
            <a:endParaRPr lang="tr-TR" dirty="0"/>
          </a:p>
          <a:p>
            <a:pPr lvl="1"/>
            <a:r>
              <a:rPr lang="tr-TR" dirty="0"/>
              <a:t>Trojan</a:t>
            </a:r>
          </a:p>
          <a:p>
            <a:pPr lvl="1"/>
            <a:r>
              <a:rPr lang="tr-TR" dirty="0" err="1"/>
              <a:t>Ransomware</a:t>
            </a:r>
            <a:endParaRPr lang="tr-TR" dirty="0"/>
          </a:p>
          <a:p>
            <a:pPr lvl="1"/>
            <a:r>
              <a:rPr lang="tr-TR" dirty="0"/>
              <a:t>…</a:t>
            </a:r>
          </a:p>
          <a:p>
            <a:r>
              <a:rPr lang="tr-TR" dirty="0"/>
              <a:t>En yaygın bulaşma şekilleri </a:t>
            </a:r>
          </a:p>
          <a:p>
            <a:pPr lvl="1"/>
            <a:r>
              <a:rPr lang="tr-TR" dirty="0"/>
              <a:t>Word ve Excel dosyaları</a:t>
            </a:r>
          </a:p>
          <a:p>
            <a:pPr lvl="1"/>
            <a:r>
              <a:rPr lang="tr-TR" dirty="0" err="1"/>
              <a:t>Oltalama</a:t>
            </a:r>
            <a:r>
              <a:rPr lang="tr-TR" dirty="0"/>
              <a:t> e-postaları</a:t>
            </a:r>
          </a:p>
          <a:p>
            <a:pPr lvl="1"/>
            <a:r>
              <a:rPr lang="tr-TR" dirty="0"/>
              <a:t>Zafiyete sahip web sayfaları</a:t>
            </a:r>
          </a:p>
        </p:txBody>
      </p:sp>
    </p:spTree>
    <p:extLst>
      <p:ext uri="{BB962C8B-B14F-4D97-AF65-F5344CB8AC3E}">
        <p14:creationId xmlns:p14="http://schemas.microsoft.com/office/powerpoint/2010/main" val="3314079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ZARARLI YAZILIMLAR (</a:t>
            </a:r>
            <a:r>
              <a:rPr lang="en-US" dirty="0"/>
              <a:t>MALWARE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Bilgisayarıma yüklenmiş bir zararlı yazılım olup olmadığını nasıl anlarım?</a:t>
            </a:r>
          </a:p>
          <a:p>
            <a:pPr lvl="1"/>
            <a:r>
              <a:rPr lang="tr-TR" dirty="0"/>
              <a:t>Bilgisayarda dikkate değer bir yavaşlama</a:t>
            </a:r>
          </a:p>
          <a:p>
            <a:pPr lvl="1"/>
            <a:r>
              <a:rPr lang="tr-TR" dirty="0"/>
              <a:t>Normalde olmayan eklenti ve değişiklikler</a:t>
            </a:r>
          </a:p>
          <a:p>
            <a:pPr lvl="1"/>
            <a:r>
              <a:rPr lang="tr-TR" dirty="0"/>
              <a:t>Depolama alanının azalması</a:t>
            </a:r>
          </a:p>
          <a:p>
            <a:pPr lvl="1"/>
            <a:r>
              <a:rPr lang="tr-TR" dirty="0"/>
              <a:t>Sinir bozucu derecede fazla reklam </a:t>
            </a:r>
          </a:p>
          <a:p>
            <a:pPr lvl="1"/>
            <a:r>
              <a:rPr lang="tr-TR" dirty="0"/>
              <a:t>Internet tarayıcı ayarlarının değişmesi</a:t>
            </a:r>
          </a:p>
          <a:p>
            <a:pPr lvl="1"/>
            <a:r>
              <a:rPr lang="tr-TR" dirty="0"/>
              <a:t>Sistemin stabil olmaması </a:t>
            </a:r>
          </a:p>
          <a:p>
            <a:pPr lvl="1"/>
            <a:r>
              <a:rPr lang="tr-TR" dirty="0"/>
              <a:t>…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93147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ZARARLI YAZILIMLAR (</a:t>
            </a:r>
            <a:r>
              <a:rPr lang="en-US" dirty="0"/>
              <a:t>MALWARE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/>
              <a:t>1. Adım</a:t>
            </a:r>
          </a:p>
          <a:p>
            <a:pPr lvl="1"/>
            <a:r>
              <a:rPr lang="tr-TR" sz="3200" dirty="0">
                <a:solidFill>
                  <a:srgbClr val="FF0000"/>
                </a:solidFill>
              </a:rPr>
              <a:t>Dur !</a:t>
            </a:r>
          </a:p>
          <a:p>
            <a:r>
              <a:rPr lang="tr-TR" sz="3600" dirty="0"/>
              <a:t>2. Adım</a:t>
            </a:r>
          </a:p>
          <a:p>
            <a:pPr lvl="1"/>
            <a:r>
              <a:rPr lang="tr-TR" sz="3200" dirty="0">
                <a:solidFill>
                  <a:srgbClr val="FF0000"/>
                </a:solidFill>
              </a:rPr>
              <a:t>Düşün !</a:t>
            </a:r>
          </a:p>
          <a:p>
            <a:r>
              <a:rPr lang="tr-TR" sz="3600" dirty="0"/>
              <a:t>3. Adım</a:t>
            </a:r>
          </a:p>
          <a:p>
            <a:pPr lvl="1"/>
            <a:r>
              <a:rPr lang="tr-TR" sz="3200" dirty="0">
                <a:solidFill>
                  <a:srgbClr val="FF0000"/>
                </a:solidFill>
              </a:rPr>
              <a:t>Hareket</a:t>
            </a:r>
            <a:r>
              <a:rPr lang="tr-TR" sz="3200" dirty="0"/>
              <a:t> </a:t>
            </a:r>
            <a:r>
              <a:rPr lang="tr-TR" sz="3200" dirty="0">
                <a:solidFill>
                  <a:srgbClr val="FF0000"/>
                </a:solidFill>
              </a:rPr>
              <a:t>et !</a:t>
            </a:r>
          </a:p>
        </p:txBody>
      </p:sp>
    </p:spTree>
    <p:extLst>
      <p:ext uri="{BB962C8B-B14F-4D97-AF65-F5344CB8AC3E}">
        <p14:creationId xmlns:p14="http://schemas.microsoft.com/office/powerpoint/2010/main" val="3133173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ZARARLI YAZILIMLAR (</a:t>
            </a:r>
            <a:r>
              <a:rPr lang="en-US" dirty="0"/>
              <a:t>MALWARE</a:t>
            </a:r>
            <a:r>
              <a:rPr lang="tr-TR" dirty="0"/>
              <a:t>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 err="1"/>
              <a:t>Oltalama</a:t>
            </a:r>
            <a:r>
              <a:rPr lang="tr-TR" sz="3200" dirty="0"/>
              <a:t> e-postalarına dikkat edin</a:t>
            </a:r>
          </a:p>
          <a:p>
            <a:r>
              <a:rPr lang="tr-TR" sz="3200" dirty="0"/>
              <a:t>Bilgisayarınızı yönetici (</a:t>
            </a:r>
            <a:r>
              <a:rPr lang="tr-TR" sz="3200" dirty="0" err="1"/>
              <a:t>administrator</a:t>
            </a:r>
            <a:r>
              <a:rPr lang="tr-TR" sz="3200" dirty="0"/>
              <a:t>) yetkisi ile kullanmayın</a:t>
            </a:r>
          </a:p>
          <a:p>
            <a:r>
              <a:rPr lang="tr-TR" sz="3200" dirty="0"/>
              <a:t>Anti-virüs vb. korunma yazılımlarınızı güncel tutun</a:t>
            </a:r>
          </a:p>
          <a:p>
            <a:r>
              <a:rPr lang="tr-TR" sz="3200" dirty="0"/>
              <a:t>İşletim sisteminizi güncel tutun</a:t>
            </a:r>
          </a:p>
          <a:p>
            <a:r>
              <a:rPr lang="tr-TR" sz="3200" dirty="0"/>
              <a:t>Bilgisayar ağınızı güvenli tutun</a:t>
            </a:r>
          </a:p>
          <a:p>
            <a:pPr lvl="1"/>
            <a:r>
              <a:rPr lang="tr-TR" sz="2800" dirty="0"/>
              <a:t>Tanımadığınız cihazları ağınıza sokmayın</a:t>
            </a:r>
          </a:p>
          <a:p>
            <a:pPr lvl="1"/>
            <a:r>
              <a:rPr lang="tr-TR" sz="2800" dirty="0"/>
              <a:t>Ziyaretçiler için ayrı bir ağ oluşturun</a:t>
            </a:r>
          </a:p>
          <a:p>
            <a:r>
              <a:rPr lang="tr-TR" sz="3200" dirty="0" err="1"/>
              <a:t>Smb</a:t>
            </a:r>
            <a:r>
              <a:rPr lang="tr-TR" sz="3200" dirty="0"/>
              <a:t> vb. zafiyete sahip ve kullanmadığınız protokol özelliklerini devre dışı bırakın </a:t>
            </a:r>
          </a:p>
        </p:txBody>
      </p:sp>
    </p:spTree>
    <p:extLst>
      <p:ext uri="{BB962C8B-B14F-4D97-AF65-F5344CB8AC3E}">
        <p14:creationId xmlns:p14="http://schemas.microsoft.com/office/powerpoint/2010/main" val="36236617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İŞLETİM SİSTEMİ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8381FC5-14FB-DB3A-C3A3-C9A4C1831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54" y="1825625"/>
            <a:ext cx="6300291" cy="4351338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F6CBA05-C6B1-6868-8431-0AC94AD0362A}"/>
              </a:ext>
            </a:extLst>
          </p:cNvPr>
          <p:cNvSpPr/>
          <p:nvPr/>
        </p:nvSpPr>
        <p:spPr>
          <a:xfrm>
            <a:off x="838200" y="6176963"/>
            <a:ext cx="10911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/>
              <a:t>https</a:t>
            </a:r>
            <a:r>
              <a:rPr lang="tr-TR" sz="1400" dirty="0"/>
              <a:t>://</a:t>
            </a:r>
            <a:r>
              <a:rPr lang="tr-TR" sz="1400" dirty="0" err="1"/>
              <a:t>www.statista.com</a:t>
            </a:r>
            <a:r>
              <a:rPr lang="tr-TR" sz="1400" dirty="0"/>
              <a:t>/</a:t>
            </a:r>
            <a:r>
              <a:rPr lang="tr-TR" sz="1400" dirty="0" err="1"/>
              <a:t>statistics</a:t>
            </a:r>
            <a:r>
              <a:rPr lang="tr-TR" sz="1400" dirty="0"/>
              <a:t>/701020/</a:t>
            </a:r>
            <a:r>
              <a:rPr lang="tr-TR" sz="1400" dirty="0" err="1"/>
              <a:t>major-operating-systems-targeted-by-ransomware</a:t>
            </a:r>
            <a:r>
              <a:rPr lang="tr-TR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70815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İŞLETİM SİSTEMİ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907E1CC-BD44-6CCC-4F8F-83C45CA8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99901"/>
            <a:ext cx="10515600" cy="260278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74A8AA6-FB2A-7061-7C05-FEDCC7240825}"/>
              </a:ext>
            </a:extLst>
          </p:cNvPr>
          <p:cNvSpPr/>
          <p:nvPr/>
        </p:nvSpPr>
        <p:spPr>
          <a:xfrm>
            <a:off x="838200" y="6036961"/>
            <a:ext cx="2669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https://gs.statcounter.com</a:t>
            </a:r>
          </a:p>
        </p:txBody>
      </p:sp>
    </p:spTree>
    <p:extLst>
      <p:ext uri="{BB962C8B-B14F-4D97-AF65-F5344CB8AC3E}">
        <p14:creationId xmlns:p14="http://schemas.microsoft.com/office/powerpoint/2010/main" val="23294034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İŞLETİM SİSTEMİ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A4FE07E-A4E2-598A-3CDE-FB20EB47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04312"/>
            <a:ext cx="10515600" cy="2593964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FEE959D-327E-D093-EA2E-1912C46D47B3}"/>
              </a:ext>
            </a:extLst>
          </p:cNvPr>
          <p:cNvSpPr/>
          <p:nvPr/>
        </p:nvSpPr>
        <p:spPr>
          <a:xfrm>
            <a:off x="838200" y="6020142"/>
            <a:ext cx="2669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https://gs.statcounter.com</a:t>
            </a:r>
          </a:p>
        </p:txBody>
      </p:sp>
    </p:spTree>
    <p:extLst>
      <p:ext uri="{BB962C8B-B14F-4D97-AF65-F5344CB8AC3E}">
        <p14:creationId xmlns:p14="http://schemas.microsoft.com/office/powerpoint/2010/main" val="29625702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İŞLETİM SİSTEMİ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76C0F1-CD91-2421-ED68-0A3992A10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90585"/>
            <a:ext cx="10515600" cy="2604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2C6AF-A410-B108-A41E-9563DD1448D1}"/>
              </a:ext>
            </a:extLst>
          </p:cNvPr>
          <p:cNvSpPr/>
          <p:nvPr/>
        </p:nvSpPr>
        <p:spPr>
          <a:xfrm>
            <a:off x="838200" y="6045199"/>
            <a:ext cx="2669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https://gs.statcounter.com</a:t>
            </a:r>
          </a:p>
        </p:txBody>
      </p:sp>
    </p:spTree>
    <p:extLst>
      <p:ext uri="{BB962C8B-B14F-4D97-AF65-F5344CB8AC3E}">
        <p14:creationId xmlns:p14="http://schemas.microsoft.com/office/powerpoint/2010/main" val="413507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Dark Web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tr-TR" dirty="0"/>
              <a:t>Veri sızıntısı sonucu ele geçirilen kimlik bilgileri</a:t>
            </a:r>
          </a:p>
          <a:p>
            <a:r>
              <a:rPr lang="tr-TR" dirty="0"/>
              <a:t>Ücretli platformlara ait kullanıcı adı ve parola bilgileri</a:t>
            </a:r>
          </a:p>
          <a:p>
            <a:r>
              <a:rPr lang="tr-TR" dirty="0"/>
              <a:t>Yasa dışı maddelerin satışı</a:t>
            </a:r>
          </a:p>
          <a:p>
            <a:r>
              <a:rPr lang="tr-TR" dirty="0"/>
              <a:t>Rahatsız edici hizmetler</a:t>
            </a:r>
          </a:p>
          <a:p>
            <a:r>
              <a:rPr lang="tr-TR" dirty="0"/>
              <a:t>Sahte teknolojik ürün satışı</a:t>
            </a:r>
          </a:p>
          <a:p>
            <a:r>
              <a:rPr lang="tr-TR" dirty="0"/>
              <a:t>Kiralık katiller ve benzeri </a:t>
            </a:r>
          </a:p>
        </p:txBody>
      </p:sp>
    </p:spTree>
    <p:extLst>
      <p:ext uri="{BB962C8B-B14F-4D97-AF65-F5344CB8AC3E}">
        <p14:creationId xmlns:p14="http://schemas.microsoft.com/office/powerpoint/2010/main" val="19546975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İŞLETİM SİSTEMİ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271128" cy="38116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İşletim sisteminizi her zaman güncelleyin</a:t>
            </a:r>
          </a:p>
          <a:p>
            <a:pPr lvl="1"/>
            <a:r>
              <a:rPr lang="tr-TR" dirty="0"/>
              <a:t>güncellemeler açık olsun</a:t>
            </a:r>
          </a:p>
          <a:p>
            <a:pPr lvl="1"/>
            <a:r>
              <a:rPr lang="tr-TR" dirty="0"/>
              <a:t>indirilen güncellemelerin yüklenmesini ertelemeyin</a:t>
            </a:r>
          </a:p>
          <a:p>
            <a:r>
              <a:rPr lang="tr-TR" dirty="0"/>
              <a:t>Hata ve problemlere karşı geri dönüş noktaları oluşturun </a:t>
            </a:r>
          </a:p>
          <a:p>
            <a:pPr lvl="1"/>
            <a:r>
              <a:rPr lang="tr-TR" dirty="0"/>
              <a:t>restore </a:t>
            </a:r>
            <a:r>
              <a:rPr lang="tr-TR" dirty="0" err="1"/>
              <a:t>point</a:t>
            </a:r>
            <a:endParaRPr lang="tr-TR" dirty="0"/>
          </a:p>
          <a:p>
            <a:r>
              <a:rPr lang="tr-TR" dirty="0"/>
              <a:t>Sisteminizin yedeğini alın</a:t>
            </a:r>
          </a:p>
          <a:p>
            <a:pPr lvl="1"/>
            <a:r>
              <a:rPr lang="tr-TR" dirty="0"/>
              <a:t>yedeklerinizi sisteme bağlı tutmayın!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C495C5C4-0118-F475-14A3-8714F0DD8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136" y="1825625"/>
            <a:ext cx="48477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918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61452"/>
            <a:ext cx="7191621" cy="1325563"/>
          </a:xfrm>
        </p:spPr>
        <p:txBody>
          <a:bodyPr/>
          <a:lstStyle/>
          <a:p>
            <a:r>
              <a:rPr lang="tr-TR" dirty="0"/>
              <a:t>İŞLETİM SİSTEMİ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847727" cy="423581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Sınırlı yetkiye sahip bir kullanıcı kullanın</a:t>
            </a:r>
          </a:p>
          <a:p>
            <a:pPr lvl="1"/>
            <a:r>
              <a:rPr lang="tr-TR" dirty="0"/>
              <a:t>Sistem genelini etkileyecek değişiklikler için yönetici şifresi sorulacaktır</a:t>
            </a:r>
          </a:p>
          <a:p>
            <a:r>
              <a:rPr lang="tr-TR" dirty="0"/>
              <a:t>Zararlı yazılımlar genellikle e-posta eklentileri ve zafiyet sahibi sitelerden geliyor </a:t>
            </a:r>
          </a:p>
          <a:p>
            <a:r>
              <a:rPr lang="tr-TR" dirty="0"/>
              <a:t>Internet tarayıcınızı güncel tutun</a:t>
            </a:r>
          </a:p>
          <a:p>
            <a:r>
              <a:rPr lang="tr-TR" b="1" dirty="0">
                <a:solidFill>
                  <a:srgbClr val="FF0000"/>
                </a:solidFill>
              </a:rPr>
              <a:t>e-postalarınızı dikkatli okuyun!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234E07-67F8-5162-7523-9482A4F24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755" y="1825625"/>
            <a:ext cx="38481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08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 fontScale="90000"/>
          </a:bodyPr>
          <a:lstStyle/>
          <a:p>
            <a:r>
              <a:rPr lang="tr-TR" dirty="0"/>
              <a:t>KURUMSAL BİLGİ GÜVENLİĞİ POLİTİKALARI VE UYGULAMALARI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ISO/IEC 27001 </a:t>
            </a:r>
          </a:p>
          <a:p>
            <a:pPr lvl="1"/>
            <a:r>
              <a:rPr lang="tr-TR" dirty="0"/>
              <a:t>A.5: Information </a:t>
            </a:r>
            <a:r>
              <a:rPr lang="tr-TR" dirty="0" err="1"/>
              <a:t>security</a:t>
            </a:r>
            <a:r>
              <a:rPr lang="tr-TR" dirty="0"/>
              <a:t> </a:t>
            </a:r>
            <a:r>
              <a:rPr lang="tr-TR" dirty="0" err="1"/>
              <a:t>policies</a:t>
            </a:r>
            <a:r>
              <a:rPr lang="tr-TR" dirty="0"/>
              <a:t> (2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A.6: </a:t>
            </a:r>
            <a:r>
              <a:rPr lang="tr-TR" dirty="0" err="1"/>
              <a:t>Organization</a:t>
            </a:r>
            <a:r>
              <a:rPr lang="tr-TR" dirty="0"/>
              <a:t> of </a:t>
            </a:r>
            <a:r>
              <a:rPr lang="tr-TR" dirty="0" err="1"/>
              <a:t>information</a:t>
            </a:r>
            <a:r>
              <a:rPr lang="tr-TR" dirty="0"/>
              <a:t> </a:t>
            </a:r>
            <a:r>
              <a:rPr lang="tr-TR" dirty="0" err="1"/>
              <a:t>security</a:t>
            </a:r>
            <a:r>
              <a:rPr lang="tr-TR" dirty="0"/>
              <a:t> (7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A.7: Human </a:t>
            </a:r>
            <a:r>
              <a:rPr lang="tr-TR" dirty="0" err="1"/>
              <a:t>resource</a:t>
            </a:r>
            <a:r>
              <a:rPr lang="tr-TR" dirty="0"/>
              <a:t> </a:t>
            </a:r>
            <a:r>
              <a:rPr lang="tr-TR" dirty="0" err="1"/>
              <a:t>security</a:t>
            </a:r>
            <a:r>
              <a:rPr lang="tr-TR" dirty="0"/>
              <a:t> - 6 </a:t>
            </a:r>
            <a:r>
              <a:rPr lang="tr-TR" dirty="0" err="1"/>
              <a:t>controls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applied</a:t>
            </a:r>
            <a:r>
              <a:rPr lang="tr-TR" dirty="0"/>
              <a:t> </a:t>
            </a:r>
            <a:r>
              <a:rPr lang="tr-TR" dirty="0" err="1"/>
              <a:t>before</a:t>
            </a:r>
            <a:r>
              <a:rPr lang="tr-TR" dirty="0"/>
              <a:t>, </a:t>
            </a:r>
            <a:r>
              <a:rPr lang="tr-TR" dirty="0" err="1"/>
              <a:t>during</a:t>
            </a:r>
            <a:r>
              <a:rPr lang="tr-TR" dirty="0"/>
              <a:t>,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employment</a:t>
            </a:r>
            <a:endParaRPr lang="tr-TR" dirty="0"/>
          </a:p>
          <a:p>
            <a:pPr lvl="1"/>
            <a:r>
              <a:rPr lang="tr-TR" dirty="0"/>
              <a:t>A.8: </a:t>
            </a:r>
            <a:r>
              <a:rPr lang="tr-TR" dirty="0" err="1"/>
              <a:t>Asset</a:t>
            </a:r>
            <a:r>
              <a:rPr lang="tr-TR" dirty="0"/>
              <a:t> </a:t>
            </a:r>
            <a:r>
              <a:rPr lang="tr-TR" dirty="0" err="1"/>
              <a:t>management</a:t>
            </a:r>
            <a:r>
              <a:rPr lang="tr-TR" dirty="0"/>
              <a:t> (10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A.9: Access </a:t>
            </a:r>
            <a:r>
              <a:rPr lang="tr-TR" dirty="0" err="1"/>
              <a:t>control</a:t>
            </a:r>
            <a:r>
              <a:rPr lang="tr-TR" dirty="0"/>
              <a:t> (14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A.10: </a:t>
            </a:r>
            <a:r>
              <a:rPr lang="tr-TR" dirty="0" err="1"/>
              <a:t>Cryptography</a:t>
            </a:r>
            <a:r>
              <a:rPr lang="tr-TR" dirty="0"/>
              <a:t> (2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A.11: </a:t>
            </a:r>
            <a:r>
              <a:rPr lang="tr-TR" dirty="0" err="1"/>
              <a:t>Physical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r>
              <a:rPr lang="tr-TR" dirty="0" err="1"/>
              <a:t>security</a:t>
            </a:r>
            <a:r>
              <a:rPr lang="tr-TR" dirty="0"/>
              <a:t> (15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75234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 fontScale="90000"/>
          </a:bodyPr>
          <a:lstStyle/>
          <a:p>
            <a:r>
              <a:rPr lang="tr-TR" dirty="0"/>
              <a:t>KURUMSAL BİLGİ GÜVENLİĞİ POLİTİKALARI VE UYGULAMALARI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ISO/IEC 27001 </a:t>
            </a:r>
          </a:p>
          <a:p>
            <a:pPr lvl="1"/>
            <a:r>
              <a:rPr lang="tr-TR" dirty="0"/>
              <a:t>A.12: Operations </a:t>
            </a:r>
            <a:r>
              <a:rPr lang="tr-TR" dirty="0" err="1"/>
              <a:t>security</a:t>
            </a:r>
            <a:r>
              <a:rPr lang="tr-TR" dirty="0"/>
              <a:t> (14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A.13: Communications </a:t>
            </a:r>
            <a:r>
              <a:rPr lang="tr-TR" dirty="0" err="1"/>
              <a:t>security</a:t>
            </a:r>
            <a:r>
              <a:rPr lang="tr-TR" dirty="0"/>
              <a:t> (7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A.14: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acquisition</a:t>
            </a:r>
            <a:r>
              <a:rPr lang="tr-TR" dirty="0"/>
              <a:t>, </a:t>
            </a:r>
            <a:r>
              <a:rPr lang="tr-TR" dirty="0" err="1"/>
              <a:t>development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maintenance</a:t>
            </a:r>
            <a:r>
              <a:rPr lang="tr-TR" dirty="0"/>
              <a:t> (13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A.15: </a:t>
            </a:r>
            <a:r>
              <a:rPr lang="tr-TR" dirty="0" err="1"/>
              <a:t>Supplier</a:t>
            </a:r>
            <a:r>
              <a:rPr lang="tr-TR" dirty="0"/>
              <a:t> </a:t>
            </a:r>
            <a:r>
              <a:rPr lang="tr-TR" dirty="0" err="1"/>
              <a:t>relationships</a:t>
            </a:r>
            <a:r>
              <a:rPr lang="tr-TR" dirty="0"/>
              <a:t> (5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A.16: Information </a:t>
            </a:r>
            <a:r>
              <a:rPr lang="tr-TR" dirty="0" err="1"/>
              <a:t>security</a:t>
            </a:r>
            <a:r>
              <a:rPr lang="tr-TR" dirty="0"/>
              <a:t> </a:t>
            </a:r>
            <a:r>
              <a:rPr lang="tr-TR" dirty="0" err="1"/>
              <a:t>incident</a:t>
            </a:r>
            <a:r>
              <a:rPr lang="tr-TR" dirty="0"/>
              <a:t> </a:t>
            </a:r>
            <a:r>
              <a:rPr lang="tr-TR" dirty="0" err="1"/>
              <a:t>management</a:t>
            </a:r>
            <a:r>
              <a:rPr lang="tr-TR" dirty="0"/>
              <a:t> (7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A.17: Information </a:t>
            </a:r>
            <a:r>
              <a:rPr lang="tr-TR" dirty="0" err="1"/>
              <a:t>security</a:t>
            </a:r>
            <a:r>
              <a:rPr lang="tr-TR" dirty="0"/>
              <a:t> </a:t>
            </a:r>
            <a:r>
              <a:rPr lang="tr-TR" dirty="0" err="1"/>
              <a:t>aspects</a:t>
            </a:r>
            <a:r>
              <a:rPr lang="tr-TR" dirty="0"/>
              <a:t> of </a:t>
            </a:r>
            <a:r>
              <a:rPr lang="tr-TR" dirty="0" err="1"/>
              <a:t>business</a:t>
            </a:r>
            <a:r>
              <a:rPr lang="tr-TR" dirty="0"/>
              <a:t> </a:t>
            </a:r>
            <a:r>
              <a:rPr lang="tr-TR" dirty="0" err="1"/>
              <a:t>continuity</a:t>
            </a:r>
            <a:r>
              <a:rPr lang="tr-TR" dirty="0"/>
              <a:t> </a:t>
            </a:r>
            <a:r>
              <a:rPr lang="tr-TR" dirty="0" err="1"/>
              <a:t>management</a:t>
            </a:r>
            <a:r>
              <a:rPr lang="tr-TR" dirty="0"/>
              <a:t> (4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A.18: </a:t>
            </a:r>
            <a:r>
              <a:rPr lang="tr-TR" dirty="0" err="1"/>
              <a:t>Compliance</a:t>
            </a:r>
            <a:r>
              <a:rPr lang="tr-TR" dirty="0"/>
              <a:t>;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internal</a:t>
            </a:r>
            <a:r>
              <a:rPr lang="tr-TR" dirty="0"/>
              <a:t> </a:t>
            </a:r>
            <a:r>
              <a:rPr lang="tr-TR" dirty="0" err="1"/>
              <a:t>requirements</a:t>
            </a:r>
            <a:r>
              <a:rPr lang="tr-TR" dirty="0"/>
              <a:t>,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policies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external</a:t>
            </a:r>
            <a:r>
              <a:rPr lang="tr-TR" dirty="0"/>
              <a:t> </a:t>
            </a:r>
            <a:r>
              <a:rPr lang="tr-TR" dirty="0" err="1"/>
              <a:t>requirements</a:t>
            </a:r>
            <a:r>
              <a:rPr lang="tr-TR" dirty="0"/>
              <a:t>,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laws</a:t>
            </a:r>
            <a:r>
              <a:rPr lang="tr-TR" dirty="0"/>
              <a:t> (8 </a:t>
            </a:r>
            <a:r>
              <a:rPr lang="tr-TR" dirty="0" err="1"/>
              <a:t>controls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16924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Sosyal Mühendislik</a:t>
            </a:r>
          </a:p>
          <a:p>
            <a:pPr lvl="1"/>
            <a:r>
              <a:rPr lang="tr-TR" dirty="0"/>
              <a:t>Bilgi toplama</a:t>
            </a:r>
          </a:p>
          <a:p>
            <a:pPr lvl="1"/>
            <a:r>
              <a:rPr lang="tr-TR" dirty="0"/>
              <a:t>İlişki oluşturma</a:t>
            </a:r>
          </a:p>
          <a:p>
            <a:pPr lvl="1"/>
            <a:r>
              <a:rPr lang="tr-TR" dirty="0"/>
              <a:t>İstismar</a:t>
            </a:r>
          </a:p>
          <a:p>
            <a:pPr lvl="1"/>
            <a:r>
              <a:rPr lang="tr-TR" dirty="0"/>
              <a:t>Uygulama</a:t>
            </a:r>
          </a:p>
          <a:p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74873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5763568F-6A7E-6665-F250-455603C3E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28" y="1949193"/>
            <a:ext cx="1226934" cy="4351338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9D639891-087A-D07F-50AB-913E2D1FB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9193"/>
            <a:ext cx="2010551" cy="435133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A9380884-ADE3-2B88-9C41-2A662AF856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14" y="1458841"/>
            <a:ext cx="2109186" cy="4805362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899B7CC4-86B1-414D-5537-FDC8247D2903}"/>
              </a:ext>
            </a:extLst>
          </p:cNvPr>
          <p:cNvSpPr txBox="1"/>
          <p:nvPr/>
        </p:nvSpPr>
        <p:spPr>
          <a:xfrm>
            <a:off x="3503890" y="2261287"/>
            <a:ext cx="11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Instagram</a:t>
            </a:r>
            <a:endParaRPr lang="tr-TR" dirty="0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9FA38E3B-A852-F183-5715-B847D586D4DB}"/>
              </a:ext>
            </a:extLst>
          </p:cNvPr>
          <p:cNvSpPr txBox="1"/>
          <p:nvPr/>
        </p:nvSpPr>
        <p:spPr>
          <a:xfrm>
            <a:off x="7156602" y="2261287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Sözcü Gazetesi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BE2900AF-9980-7DD5-1C15-82C69BF6CFB8}"/>
              </a:ext>
            </a:extLst>
          </p:cNvPr>
          <p:cNvSpPr txBox="1"/>
          <p:nvPr/>
        </p:nvSpPr>
        <p:spPr>
          <a:xfrm>
            <a:off x="7156602" y="5468519"/>
            <a:ext cx="17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Hürriyet Gazetesi</a:t>
            </a:r>
          </a:p>
        </p:txBody>
      </p:sp>
      <p:cxnSp>
        <p:nvCxnSpPr>
          <p:cNvPr id="11" name="Straight Arrow Connector 18">
            <a:extLst>
              <a:ext uri="{FF2B5EF4-FFF2-40B4-BE49-F238E27FC236}">
                <a16:creationId xmlns:a16="http://schemas.microsoft.com/office/drawing/2014/main" id="{5132FCEC-0562-74C0-6401-A93173AD31E6}"/>
              </a:ext>
            </a:extLst>
          </p:cNvPr>
          <p:cNvCxnSpPr/>
          <p:nvPr/>
        </p:nvCxnSpPr>
        <p:spPr>
          <a:xfrm flipH="1">
            <a:off x="2865286" y="2612119"/>
            <a:ext cx="1212889" cy="12494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9">
            <a:extLst>
              <a:ext uri="{FF2B5EF4-FFF2-40B4-BE49-F238E27FC236}">
                <a16:creationId xmlns:a16="http://schemas.microsoft.com/office/drawing/2014/main" id="{B1F4984D-A9C3-650B-5480-0E9B22621AE4}"/>
              </a:ext>
            </a:extLst>
          </p:cNvPr>
          <p:cNvCxnSpPr/>
          <p:nvPr/>
        </p:nvCxnSpPr>
        <p:spPr>
          <a:xfrm flipH="1">
            <a:off x="6660148" y="2630619"/>
            <a:ext cx="1212889" cy="12494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0">
            <a:extLst>
              <a:ext uri="{FF2B5EF4-FFF2-40B4-BE49-F238E27FC236}">
                <a16:creationId xmlns:a16="http://schemas.microsoft.com/office/drawing/2014/main" id="{C75310BB-B497-01D0-A955-1646D7CBDB97}"/>
              </a:ext>
            </a:extLst>
          </p:cNvPr>
          <p:cNvCxnSpPr>
            <a:cxnSpLocks/>
            <a:stCxn id="10" idx="0"/>
            <a:endCxn id="6" idx="1"/>
          </p:cNvCxnSpPr>
          <p:nvPr/>
        </p:nvCxnSpPr>
        <p:spPr>
          <a:xfrm flipV="1">
            <a:off x="8055983" y="3861522"/>
            <a:ext cx="1188631" cy="16069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0634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3856349" cy="42358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Texas’ta bir grup devlet ve güvenlik </a:t>
            </a:r>
            <a:r>
              <a:rPr lang="tr-TR" dirty="0" err="1"/>
              <a:t>websitesine</a:t>
            </a:r>
            <a:r>
              <a:rPr lang="tr-TR" dirty="0"/>
              <a:t> saldırılar düzenlendi. </a:t>
            </a:r>
          </a:p>
          <a:p>
            <a:endParaRPr lang="tr-TR" dirty="0"/>
          </a:p>
          <a:p>
            <a:r>
              <a:rPr lang="tr-TR" dirty="0"/>
              <a:t>FBI </a:t>
            </a:r>
            <a:r>
              <a:rPr lang="tr-TR" dirty="0" err="1"/>
              <a:t>Higinio</a:t>
            </a:r>
            <a:r>
              <a:rPr lang="tr-TR" dirty="0"/>
              <a:t> O. </a:t>
            </a:r>
            <a:r>
              <a:rPr lang="tr-TR" dirty="0" err="1"/>
              <a:t>Ochoa</a:t>
            </a:r>
            <a:r>
              <a:rPr lang="tr-TR" dirty="0"/>
              <a:t> III isimli 30 yaşında bir Linux sistem yöneticisini tutukladı. </a:t>
            </a:r>
          </a:p>
          <a:p>
            <a:pPr lvl="1"/>
            <a:endParaRPr lang="tr-TR" dirty="0"/>
          </a:p>
          <a:p>
            <a:r>
              <a:rPr lang="tr-TR" dirty="0"/>
              <a:t>Peki Nasıl !?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6AFE0E73-47B8-6162-7ECA-5A407122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937544"/>
            <a:ext cx="3429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94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Yapılan saldırılar </a:t>
            </a:r>
            <a:r>
              <a:rPr lang="tr-TR" b="1" dirty="0">
                <a:solidFill>
                  <a:srgbClr val="FF0000"/>
                </a:solidFill>
              </a:rPr>
              <a:t>Twitter’da</a:t>
            </a:r>
            <a:r>
              <a:rPr lang="tr-TR" dirty="0"/>
              <a:t> Anonw0rmer isimli bir hesaptan yapılmış</a:t>
            </a:r>
          </a:p>
          <a:p>
            <a:r>
              <a:rPr lang="tr-TR" dirty="0"/>
              <a:t>w0rmer ile yapılan arama sonucunda yandaki resme ulaşılmış</a:t>
            </a:r>
          </a:p>
          <a:p>
            <a:r>
              <a:rPr lang="tr-TR" dirty="0"/>
              <a:t>Dikkat "</a:t>
            </a:r>
            <a:r>
              <a:rPr lang="tr-TR" dirty="0" err="1"/>
              <a:t>Higino</a:t>
            </a:r>
            <a:r>
              <a:rPr lang="tr-TR" dirty="0"/>
              <a:t> </a:t>
            </a:r>
            <a:r>
              <a:rPr lang="tr-TR" dirty="0" err="1"/>
              <a:t>Ochoa</a:t>
            </a:r>
            <a:r>
              <a:rPr lang="tr-TR" dirty="0"/>
              <a:t> </a:t>
            </a:r>
            <a:r>
              <a:rPr lang="tr-TR" dirty="0" err="1"/>
              <a:t>AkA</a:t>
            </a:r>
            <a:r>
              <a:rPr lang="tr-TR" dirty="0"/>
              <a:t> w0rmer" [</a:t>
            </a:r>
            <a:r>
              <a:rPr lang="tr-TR" dirty="0" err="1"/>
              <a:t>sic</a:t>
            </a:r>
            <a:r>
              <a:rPr lang="tr-TR" dirty="0"/>
              <a:t>]. </a:t>
            </a:r>
          </a:p>
          <a:p>
            <a:r>
              <a:rPr lang="tr-TR" dirty="0"/>
              <a:t>Saldırıların yapıldığı IP adresi </a:t>
            </a:r>
            <a:r>
              <a:rPr lang="tr-TR" dirty="0" err="1"/>
              <a:t>Ochoa</a:t>
            </a:r>
            <a:r>
              <a:rPr lang="tr-TR" dirty="0"/>
              <a:t> ile aynı binada oturan birine ait</a:t>
            </a:r>
          </a:p>
          <a:p>
            <a:r>
              <a:rPr lang="tr-TR" dirty="0"/>
              <a:t>EXIF dosya eklentisinde resmin nerede çekildiğini gösteren GPS bilgisi de var!</a:t>
            </a:r>
          </a:p>
          <a:p>
            <a:pPr lvl="1"/>
            <a:r>
              <a:rPr lang="tr-TR" dirty="0"/>
              <a:t>GPS data : iPhone 4 at a </a:t>
            </a:r>
            <a:r>
              <a:rPr lang="tr-TR" dirty="0" err="1"/>
              <a:t>location</a:t>
            </a:r>
            <a:r>
              <a:rPr lang="tr-TR" dirty="0"/>
              <a:t> in South VIC, </a:t>
            </a:r>
            <a:r>
              <a:rPr lang="tr-TR" dirty="0" err="1"/>
              <a:t>Australia</a:t>
            </a:r>
            <a:r>
              <a:rPr lang="tr-TR" dirty="0"/>
              <a:t>. 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Facebook’ta</a:t>
            </a:r>
            <a:r>
              <a:rPr lang="tr-TR" dirty="0"/>
              <a:t> yapılan araştırma kız arkadaşının mezun olduğu lisenin orada olduğunu göstermiş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40104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A7B0A96-5DB6-7B6D-9FD1-3AD0A768D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7979"/>
            <a:ext cx="5181600" cy="3506630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5564E03-9FD4-0DC4-6CF4-2660B7571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47979"/>
            <a:ext cx="5181600" cy="27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6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3856349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Press</a:t>
            </a:r>
            <a:endParaRPr lang="tr-TR" dirty="0"/>
          </a:p>
          <a:p>
            <a:pPr lvl="1"/>
            <a:r>
              <a:rPr lang="tr-TR" dirty="0" err="1"/>
              <a:t>twitter</a:t>
            </a:r>
            <a:r>
              <a:rPr lang="tr-TR" dirty="0"/>
              <a:t> hesabı ele geçirildi</a:t>
            </a:r>
          </a:p>
          <a:p>
            <a:pPr lvl="1"/>
            <a:r>
              <a:rPr lang="tr-TR" dirty="0"/>
              <a:t>atılan sahte bir tweet</a:t>
            </a:r>
          </a:p>
          <a:p>
            <a:pPr lvl="1"/>
            <a:r>
              <a:rPr lang="tr-TR" dirty="0"/>
              <a:t>Dow Jones 143 puan düştü!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913167BC-7213-8221-AD60-4FD69CBC7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32672"/>
            <a:ext cx="5181600" cy="25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38473-304D-9890-D294-BCE56C0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Saldırı ve Tehditlerin Kaynağı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0DE3F0-70F5-C38E-DAEB-D12817C5A2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4230" y="2123943"/>
            <a:ext cx="10509506" cy="3956345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Mali motivasyonlar: </a:t>
            </a:r>
          </a:p>
          <a:p>
            <a:pPr lvl="1"/>
            <a:r>
              <a:rPr lang="tr-TR" dirty="0"/>
              <a:t>Doğrudan ve dolaylı olarak maddi kazanç sağlamak</a:t>
            </a:r>
          </a:p>
          <a:p>
            <a:pPr lvl="1"/>
            <a:r>
              <a:rPr lang="tr-TR" dirty="0"/>
              <a:t>Sektörel rakiplerin kurumunuza zarar verme isteği</a:t>
            </a:r>
          </a:p>
          <a:p>
            <a:r>
              <a:rPr lang="tr-TR" dirty="0"/>
              <a:t>İdeolojik Motivasyonlar</a:t>
            </a:r>
          </a:p>
          <a:p>
            <a:pPr lvl="1"/>
            <a:r>
              <a:rPr lang="tr-TR" dirty="0"/>
              <a:t>itibar kaybı, hizmet kalitesinin düşmesi </a:t>
            </a:r>
          </a:p>
          <a:p>
            <a:pPr lvl="1"/>
            <a:r>
              <a:rPr lang="tr-TR" dirty="0"/>
              <a:t>kurum içerisinde mutsuz bir çalışan veya kurumla sıkıntı yaşamış eski bir çalışan</a:t>
            </a:r>
          </a:p>
          <a:p>
            <a:r>
              <a:rPr lang="tr-TR" dirty="0"/>
              <a:t>Siyasi Motivasyonlar </a:t>
            </a:r>
          </a:p>
          <a:p>
            <a:pPr lvl="1"/>
            <a:r>
              <a:rPr lang="tr-TR" dirty="0"/>
              <a:t>Devlet destekli saldırıların </a:t>
            </a:r>
          </a:p>
          <a:p>
            <a:r>
              <a:rPr lang="tr-TR" dirty="0"/>
              <a:t>Prestij ve Merak Motivasyonu</a:t>
            </a:r>
          </a:p>
          <a:p>
            <a:pPr lvl="1"/>
            <a:r>
              <a:rPr lang="tr-TR" dirty="0"/>
              <a:t>Kendini kanıtlama, isim duyurma ve prestij kazanma</a:t>
            </a:r>
          </a:p>
          <a:p>
            <a:pPr lvl="1"/>
            <a:r>
              <a:rPr lang="tr-TR" dirty="0"/>
              <a:t>Her zaman kötü amaçlı olmayabilir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74234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6B9ADAC4-70D2-E13D-4D61-E33D764C7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05902"/>
            <a:ext cx="5181600" cy="279078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68A8E4D-3512-92D2-DF62-7F59285D9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4110"/>
            <a:ext cx="5181600" cy="2914367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DD8D505-C084-9883-6290-7C97F59F8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62" y="1951445"/>
            <a:ext cx="74422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35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78E66ED-560A-B303-D2E6-D4E55DE6A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22" y="1825625"/>
            <a:ext cx="4833955" cy="435133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829AEAD-B8A3-6519-A8A5-BE914DF07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181600" cy="26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22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7727E94E-6A72-CD13-ED32-32EB23D87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30" y="1825625"/>
            <a:ext cx="6957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511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SOSYAL MEDYA BİLGİ GÜVENLİĞİ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Hangi bilgiyi </a:t>
            </a:r>
          </a:p>
          <a:p>
            <a:pPr lvl="1"/>
            <a:r>
              <a:rPr lang="tr-TR" dirty="0"/>
              <a:t>Bu bilgi fazla kişisel mi?</a:t>
            </a:r>
          </a:p>
          <a:p>
            <a:pPr lvl="1"/>
            <a:r>
              <a:rPr lang="tr-TR" dirty="0"/>
              <a:t>Paylaşmak istediklerimiz dışında da bilgi paylaşıyor musunuz ?  </a:t>
            </a:r>
          </a:p>
          <a:p>
            <a:r>
              <a:rPr lang="tr-TR" dirty="0"/>
              <a:t>Kiminle paylaşıyorsunuz ? </a:t>
            </a:r>
          </a:p>
          <a:p>
            <a:pPr lvl="1"/>
            <a:r>
              <a:rPr lang="tr-TR" dirty="0"/>
              <a:t>Arkadaşlarınızla </a:t>
            </a:r>
          </a:p>
          <a:p>
            <a:pPr lvl="1"/>
            <a:r>
              <a:rPr lang="tr-TR" b="1" u="sng" dirty="0"/>
              <a:t>Tüm Internet </a:t>
            </a:r>
            <a:r>
              <a:rPr lang="tr-TR" b="1" u="sng" dirty="0" err="1"/>
              <a:t>camiayasıyla</a:t>
            </a:r>
            <a:r>
              <a:rPr lang="tr-TR" b="1" u="sng" dirty="0"/>
              <a:t>!</a:t>
            </a:r>
          </a:p>
          <a:p>
            <a:r>
              <a:rPr lang="tr-TR" dirty="0"/>
              <a:t>Tüm hareketleriniz bir iz bırakıyor.</a:t>
            </a:r>
          </a:p>
          <a:p>
            <a:pPr lvl="1"/>
            <a:r>
              <a:rPr lang="tr-TR" dirty="0"/>
              <a:t>Gezdiğiniz her sayfa en az bir «</a:t>
            </a:r>
            <a:r>
              <a:rPr lang="tr-TR" dirty="0" err="1"/>
              <a:t>cookie</a:t>
            </a:r>
            <a:r>
              <a:rPr lang="tr-TR" dirty="0"/>
              <a:t>» demek</a:t>
            </a:r>
          </a:p>
          <a:p>
            <a:pPr lvl="1"/>
            <a:r>
              <a:rPr lang="tr-TR" b="1" dirty="0"/>
              <a:t>Çözüm </a:t>
            </a:r>
            <a:r>
              <a:rPr lang="tr-TR" b="1" dirty="0" err="1"/>
              <a:t>ingocnito</a:t>
            </a:r>
            <a:r>
              <a:rPr lang="tr-TR" b="1" dirty="0"/>
              <a:t> ?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60932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MOBİL SİSTEMLER VE GÜVENLİK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Hangi bilgiyi </a:t>
            </a:r>
          </a:p>
          <a:p>
            <a:pPr lvl="1"/>
            <a:r>
              <a:rPr lang="tr-TR" dirty="0"/>
              <a:t>Bu bilgi fazla kişisel mi?</a:t>
            </a:r>
          </a:p>
          <a:p>
            <a:pPr lvl="1"/>
            <a:r>
              <a:rPr lang="tr-TR" dirty="0"/>
              <a:t>Paylaşmak istediklerimiz dışında da bilgi paylaşıyor musunuz ?  </a:t>
            </a:r>
          </a:p>
          <a:p>
            <a:r>
              <a:rPr lang="tr-TR" dirty="0"/>
              <a:t>Kiminle paylaşıyorsunuz ? </a:t>
            </a:r>
          </a:p>
          <a:p>
            <a:pPr lvl="1"/>
            <a:r>
              <a:rPr lang="tr-TR" dirty="0"/>
              <a:t>Arkadaşlarınızla </a:t>
            </a:r>
          </a:p>
          <a:p>
            <a:pPr lvl="1"/>
            <a:r>
              <a:rPr lang="tr-TR" b="1" u="sng" dirty="0"/>
              <a:t>Tüm Internet </a:t>
            </a:r>
            <a:r>
              <a:rPr lang="tr-TR" b="1" u="sng" dirty="0" err="1"/>
              <a:t>camiayasıyla</a:t>
            </a:r>
            <a:r>
              <a:rPr lang="tr-TR" b="1" u="sng" dirty="0"/>
              <a:t>!</a:t>
            </a:r>
          </a:p>
          <a:p>
            <a:r>
              <a:rPr lang="tr-TR" dirty="0"/>
              <a:t>Tüm hareketleriniz bir iz bırakıyor.</a:t>
            </a:r>
          </a:p>
          <a:p>
            <a:pPr lvl="1"/>
            <a:r>
              <a:rPr lang="tr-TR" dirty="0"/>
              <a:t>Gezdiğiniz her sayfa en az bir «</a:t>
            </a:r>
            <a:r>
              <a:rPr lang="tr-TR" dirty="0" err="1"/>
              <a:t>cookie</a:t>
            </a:r>
            <a:r>
              <a:rPr lang="tr-TR" dirty="0"/>
              <a:t>» demek</a:t>
            </a:r>
          </a:p>
          <a:p>
            <a:pPr lvl="1"/>
            <a:r>
              <a:rPr lang="tr-TR" b="1" dirty="0"/>
              <a:t>Çözüm </a:t>
            </a:r>
            <a:r>
              <a:rPr lang="tr-TR" b="1" dirty="0" err="1"/>
              <a:t>ingocnito</a:t>
            </a:r>
            <a:r>
              <a:rPr lang="tr-TR" b="1" dirty="0"/>
              <a:t> ?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5088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MOBİL SİSTEMLER VE GÜVENLİK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536C8DA-81CD-2A08-4FA5-3FB6C65B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525" y="1825625"/>
            <a:ext cx="2900892" cy="43513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7832BE-8A0D-A5E3-A2B9-98F5AC78C9F7}"/>
              </a:ext>
            </a:extLst>
          </p:cNvPr>
          <p:cNvSpPr txBox="1">
            <a:spLocks/>
          </p:cNvSpPr>
          <p:nvPr/>
        </p:nvSpPr>
        <p:spPr>
          <a:xfrm>
            <a:off x="5828171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Hangi uygulama hangi kaynağa erişmek istiyor ?</a:t>
            </a:r>
          </a:p>
          <a:p>
            <a:r>
              <a:rPr lang="tr-TR"/>
              <a:t>Google maps</a:t>
            </a:r>
          </a:p>
          <a:p>
            <a:pPr lvl="1"/>
            <a:r>
              <a:rPr lang="tr-TR"/>
              <a:t>harita uygulaması</a:t>
            </a:r>
          </a:p>
          <a:p>
            <a:pPr lvl="1"/>
            <a:r>
              <a:rPr lang="tr-TR"/>
              <a:t>yol tarifi veriyor</a:t>
            </a:r>
          </a:p>
          <a:p>
            <a:pPr lvl="1"/>
            <a:r>
              <a:rPr lang="tr-TR"/>
              <a:t>bunu sesli yapıyor </a:t>
            </a:r>
          </a:p>
          <a:p>
            <a:r>
              <a:rPr lang="tr-TR"/>
              <a:t>Peki neden mikrofonuma erişmek istiyor !?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90997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MOBİL SİSTEMLER VE GÜVENLİK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3E5ABB5-49FA-7830-37E0-90D4C4079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87" y="1825625"/>
            <a:ext cx="5135426" cy="435133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7C3650-B4D3-7AC7-043D-9A6B6925405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Telefonunuzun flaşını el feneri olarak kullanmak için çeşitli uygulamalar mevcut.</a:t>
            </a:r>
          </a:p>
          <a:p>
            <a:pPr lvl="1"/>
            <a:r>
              <a:rPr lang="tr-TR"/>
              <a:t>Temel ihtiyaç kameranın yanındakı ışık kaynağına erişim</a:t>
            </a:r>
          </a:p>
          <a:p>
            <a:pPr lvl="1"/>
            <a:r>
              <a:rPr lang="tr-TR"/>
              <a:t>Bir de belki kameraya !</a:t>
            </a:r>
          </a:p>
          <a:p>
            <a:pPr lvl="1"/>
            <a:endParaRPr lang="tr-TR"/>
          </a:p>
          <a:p>
            <a:r>
              <a:rPr lang="tr-TR" b="1" u="sng"/>
              <a:t>Dip not : aslında bu uygulamalara ihtiyacınız yok </a:t>
            </a:r>
            <a:endParaRPr lang="tr-TR" b="1" u="sng" dirty="0"/>
          </a:p>
        </p:txBody>
      </p:sp>
    </p:spTree>
    <p:extLst>
      <p:ext uri="{BB962C8B-B14F-4D97-AF65-F5344CB8AC3E}">
        <p14:creationId xmlns:p14="http://schemas.microsoft.com/office/powerpoint/2010/main" val="14457540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MOBİL SİSTEMLER VE GÜVENLİK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2" descr="https://www.bgasecurity.com/wp-content/uploads/2017/03/antivirus_kullaniyormusunuz.png">
            <a:extLst>
              <a:ext uri="{FF2B5EF4-FFF2-40B4-BE49-F238E27FC236}">
                <a16:creationId xmlns:a16="http://schemas.microsoft.com/office/drawing/2014/main" id="{6505CE28-D494-E031-575B-C080FEDA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829594"/>
            <a:ext cx="73723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66D61F0-21DA-88A7-3283-337D415EEDF6}"/>
              </a:ext>
            </a:extLst>
          </p:cNvPr>
          <p:cNvSpPr/>
          <p:nvPr/>
        </p:nvSpPr>
        <p:spPr>
          <a:xfrm>
            <a:off x="838199" y="6078854"/>
            <a:ext cx="76410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rgbClr val="212529"/>
                </a:solidFill>
                <a:latin typeface="poppins"/>
              </a:rPr>
              <a:t>https://mobile.twitter.com/bgasecurity/status/843742348332974080</a:t>
            </a:r>
          </a:p>
        </p:txBody>
      </p:sp>
    </p:spTree>
    <p:extLst>
      <p:ext uri="{BB962C8B-B14F-4D97-AF65-F5344CB8AC3E}">
        <p14:creationId xmlns:p14="http://schemas.microsoft.com/office/powerpoint/2010/main" val="18702784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A8C312-67CF-E36C-97CC-0E68534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62" y="299159"/>
            <a:ext cx="7191621" cy="1325563"/>
          </a:xfrm>
        </p:spPr>
        <p:txBody>
          <a:bodyPr>
            <a:normAutofit/>
          </a:bodyPr>
          <a:lstStyle/>
          <a:p>
            <a:r>
              <a:rPr lang="tr-TR" dirty="0"/>
              <a:t>MOBİL SİSTEMLER VE GÜVENLİK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F6B615-9334-8FAF-CE5D-3A8FE349F19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37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2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A0E944C-73ED-81AB-2ABC-491CB7C067C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09636" cy="4235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Uygulama izinlerine dikkat!</a:t>
            </a:r>
          </a:p>
          <a:p>
            <a:r>
              <a:rPr lang="tr-TR" dirty="0"/>
              <a:t>Kullandığınız uygulamaları yüklediğiniz kaynaklara dikkat!</a:t>
            </a:r>
          </a:p>
          <a:p>
            <a:r>
              <a:rPr lang="tr-TR" dirty="0"/>
              <a:t>Uygulamalarınızı güncel tutmaya dikkat!</a:t>
            </a:r>
          </a:p>
          <a:p>
            <a:r>
              <a:rPr lang="tr-TR" dirty="0"/>
              <a:t>Akıllı telefonunuz aynı zamanda bir bilgisayar, </a:t>
            </a:r>
          </a:p>
          <a:p>
            <a:pPr lvl="1"/>
            <a:r>
              <a:rPr lang="tr-TR" dirty="0"/>
              <a:t>Kişisel bilgisayarlar ile ilgili konuştuğumuz her konuya dikkat!</a:t>
            </a:r>
          </a:p>
          <a:p>
            <a:r>
              <a:rPr lang="tr-TR" dirty="0"/>
              <a:t>SMS ile gelen kısaltılmış linklere tıklarken dikkat!</a:t>
            </a:r>
          </a:p>
        </p:txBody>
      </p:sp>
    </p:spTree>
    <p:extLst>
      <p:ext uri="{BB962C8B-B14F-4D97-AF65-F5344CB8AC3E}">
        <p14:creationId xmlns:p14="http://schemas.microsoft.com/office/powerpoint/2010/main" val="30414550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79C5B3-8548-BE4D-BCDC-362BCA302491}"/>
              </a:ext>
            </a:extLst>
          </p:cNvPr>
          <p:cNvSpPr/>
          <p:nvPr/>
        </p:nvSpPr>
        <p:spPr>
          <a:xfrm>
            <a:off x="4624856" y="305068"/>
            <a:ext cx="2942288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2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0097B2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3100</Words>
  <Application>Microsoft Office PowerPoint</Application>
  <PresentationFormat>Geniş ekran</PresentationFormat>
  <Paragraphs>688</Paragraphs>
  <Slides>100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Calibri Light</vt:lpstr>
      <vt:lpstr>Corporative</vt:lpstr>
      <vt:lpstr>Corporative Sans Black</vt:lpstr>
      <vt:lpstr>Corporative Sans Cnd Black It</vt:lpstr>
      <vt:lpstr>Georgia</vt:lpstr>
      <vt:lpstr>poppins</vt:lpstr>
      <vt:lpstr>Office Teması</vt:lpstr>
      <vt:lpstr>SİBER GÜVENLİK</vt:lpstr>
      <vt:lpstr>SUNUM AKIŞI</vt:lpstr>
      <vt:lpstr>TEHDİT KAVRAMI</vt:lpstr>
      <vt:lpstr>SALDIRI KAVRAMI</vt:lpstr>
      <vt:lpstr>DİĞER KAVRAMLAR</vt:lpstr>
      <vt:lpstr>DİĞER KAVRAMLAR</vt:lpstr>
      <vt:lpstr>Deep Web</vt:lpstr>
      <vt:lpstr>Dark Web</vt:lpstr>
      <vt:lpstr>Saldırı ve Tehditlerin Kaynağı</vt:lpstr>
      <vt:lpstr>Saldırı ve Tehditlerin Kaynağı</vt:lpstr>
      <vt:lpstr>Saldırı ve Tehditlerin Kaynağı</vt:lpstr>
      <vt:lpstr>Zafiyet Piyasası</vt:lpstr>
      <vt:lpstr>Saldırı ve Tehditlerin Hedefi</vt:lpstr>
      <vt:lpstr>BANA BİRŞEY OLMAZ DEMEYİN!!!</vt:lpstr>
      <vt:lpstr>SALDIRI TİP VE ÇEŞİTLERİ</vt:lpstr>
      <vt:lpstr>SERVİSİN ENGELLENMESİ (DOS) </vt:lpstr>
      <vt:lpstr>SERVİSİN ENGELLENMESİ (DOS) </vt:lpstr>
      <vt:lpstr>DAĞITIK SERVİSİN ENGELLENMESİ (DDOS) </vt:lpstr>
      <vt:lpstr>DRIVE-BY SALDIRISI</vt:lpstr>
      <vt:lpstr>ÖRNEKLER</vt:lpstr>
      <vt:lpstr>ÖRNEKLER</vt:lpstr>
      <vt:lpstr>ÖRNEKLER</vt:lpstr>
      <vt:lpstr>KORUNMA YÖNTEMİ</vt:lpstr>
      <vt:lpstr>SQL ENJEKSİYONU</vt:lpstr>
      <vt:lpstr>SQL ENJEKSİYONU</vt:lpstr>
      <vt:lpstr>SQL ENJEKSİYONU</vt:lpstr>
      <vt:lpstr>CROSS-SITE SCRIPTING (XSS)</vt:lpstr>
      <vt:lpstr>CROSS-SITE SCRIPTING (XSS)</vt:lpstr>
      <vt:lpstr>CROSS-SITE SCRIPTING (XSS)</vt:lpstr>
      <vt:lpstr>CROSS-SITE SCRIPTING (XSS)</vt:lpstr>
      <vt:lpstr>CROSS-SITE SCRIPTING (XSS)</vt:lpstr>
      <vt:lpstr>ORTADAKİ ADAM</vt:lpstr>
      <vt:lpstr>ORTADAKİ ADAM</vt:lpstr>
      <vt:lpstr>ORTADAKİ ADAM</vt:lpstr>
      <vt:lpstr>ORTADAKİ ADAM</vt:lpstr>
      <vt:lpstr>ORTADAKİ ADAM</vt:lpstr>
      <vt:lpstr>OLTALAMA (PHİSHİNG )  SALDIRILARI - I</vt:lpstr>
      <vt:lpstr>OLTALAMA SALDIRI KİTLERİ</vt:lpstr>
      <vt:lpstr>OLTALAMA SALDIRILARI - II</vt:lpstr>
      <vt:lpstr>OLTALAMA SALDIRI KİTLERİ</vt:lpstr>
      <vt:lpstr>OLTALAMA SALDIRI KİTLERİ</vt:lpstr>
      <vt:lpstr>OLTALAMA SALDIRILARI - III</vt:lpstr>
      <vt:lpstr>ŞİRKETLER</vt:lpstr>
      <vt:lpstr>ÜNLÜLER</vt:lpstr>
      <vt:lpstr>ABD SEÇİMLERİ - I</vt:lpstr>
      <vt:lpstr>ABD SEÇİMLERİ - II</vt:lpstr>
      <vt:lpstr>ABD SEÇİMLERİ - III</vt:lpstr>
      <vt:lpstr>ÖRNEK OLTALAMA  SALDIRISI - 1 </vt:lpstr>
      <vt:lpstr>ÖRNEK OLTALAMA  SALDIRISI - 1 </vt:lpstr>
      <vt:lpstr>ÖRNEK OLTALAMA  SALDIRISI - 1 </vt:lpstr>
      <vt:lpstr>ÖRNEK OLTALAMA  SALDIRISI - 2 </vt:lpstr>
      <vt:lpstr>ÖRNEK OLTALAMA  SALDIRISI - 2 </vt:lpstr>
      <vt:lpstr>ÖRNEK OLTALAMA  SALDIRISI - 2 </vt:lpstr>
      <vt:lpstr>ÖRNEK OLTALAMA  SALDIRISI - 2 </vt:lpstr>
      <vt:lpstr>ÖRNEK OLTALAMA  SALDIRISI - 2 </vt:lpstr>
      <vt:lpstr>ÖRNEK OLTALAMA  SALDIRISI - 2 </vt:lpstr>
      <vt:lpstr>KORUNMA YÖNTEMİ</vt:lpstr>
      <vt:lpstr>KORUNMA YÖNTEMİ</vt:lpstr>
      <vt:lpstr>ŞİFRE SALDIRILARI</vt:lpstr>
      <vt:lpstr>ŞİFRE SALDIRILARI</vt:lpstr>
      <vt:lpstr>ŞİFRE SALDIRILARI</vt:lpstr>
      <vt:lpstr>ŞİFRE SALDIRILARI</vt:lpstr>
      <vt:lpstr>ŞİFRE SALDIRILARI</vt:lpstr>
      <vt:lpstr>ŞİFRE SALDIRILARI</vt:lpstr>
      <vt:lpstr>GİZLİCE DİNLEME (EAVESDROPPING)</vt:lpstr>
      <vt:lpstr>GİZLİCE DİNLEME (EAVESDROPPING)</vt:lpstr>
      <vt:lpstr>GİZLİCE DİNLEME (EAVESDROPPING)</vt:lpstr>
      <vt:lpstr>GİZLİCE DİNLEME (EAVESDROPPING)</vt:lpstr>
      <vt:lpstr>GİZLİCE DİNLEME (EAVESDROPPING)</vt:lpstr>
      <vt:lpstr>GİZLİCE DİNLEME (EAVESDROPPING)</vt:lpstr>
      <vt:lpstr>GİZLİCE DİNLEME (EAVESDROPPING)</vt:lpstr>
      <vt:lpstr>ZARARLI YAZILIMLAR (MALWARE)</vt:lpstr>
      <vt:lpstr>ZARARLI YAZILIMLAR (MALWARE)</vt:lpstr>
      <vt:lpstr>ZARARLI YAZILIMLAR (MALWARE)</vt:lpstr>
      <vt:lpstr>ZARARLI YAZILIMLAR (MALWARE)</vt:lpstr>
      <vt:lpstr>İŞLETİM SİSTEMİ GÜVENLİĞİ</vt:lpstr>
      <vt:lpstr>İŞLETİM SİSTEMİ GÜVENLİĞİ</vt:lpstr>
      <vt:lpstr>İŞLETİM SİSTEMİ GÜVENLİĞİ</vt:lpstr>
      <vt:lpstr>İŞLETİM SİSTEMİ GÜVENLİĞİ</vt:lpstr>
      <vt:lpstr>İŞLETİM SİSTEMİ GÜVENLİĞİ</vt:lpstr>
      <vt:lpstr>İŞLETİM SİSTEMİ GÜVENLİĞİ</vt:lpstr>
      <vt:lpstr>KURUMSAL BİLGİ GÜVENLİĞİ POLİTİKALARI VE UYGULAMALARI</vt:lpstr>
      <vt:lpstr>KURUMSAL BİLGİ GÜVENLİĞİ POLİTİKALARI VE UYGULAMALARI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SOSYAL MEDYA BİLGİ GÜVENLİĞİ</vt:lpstr>
      <vt:lpstr>MOBİL SİSTEMLER VE GÜVENLİK</vt:lpstr>
      <vt:lpstr>MOBİL SİSTEMLER VE GÜVENLİK</vt:lpstr>
      <vt:lpstr>MOBİL SİSTEMLER VE GÜVENLİK</vt:lpstr>
      <vt:lpstr>MOBİL SİSTEMLER VE GÜVENLİK</vt:lpstr>
      <vt:lpstr>MOBİL SİSTEMLER VE GÜVENLİK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Neslihan YAKUPÇEBİOĞLU</dc:creator>
  <cp:lastModifiedBy>Songur</cp:lastModifiedBy>
  <cp:revision>27</cp:revision>
  <dcterms:created xsi:type="dcterms:W3CDTF">2023-07-28T05:17:04Z</dcterms:created>
  <dcterms:modified xsi:type="dcterms:W3CDTF">2026-05-18T12:59:02Z</dcterms:modified>
</cp:coreProperties>
</file>