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Noto Sans Symbols"/>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7" roundtripDataSignature="AMtx7mjnZzfQf8zv5CcEpFBVPRVFgedp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29BF94-BCB8-4291-BB73-521E1B9B54DC}">
  <a:tblStyle styleId="{2829BF94-BCB8-4291-BB73-521E1B9B54D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57CF96F2-BF0A-4046-BA36-C3181D0AA87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NotoSansSymbols-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NotoSansSymbol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5" name="Shape 15"/>
        <p:cNvGrpSpPr/>
        <p:nvPr/>
      </p:nvGrpSpPr>
      <p:grpSpPr>
        <a:xfrm>
          <a:off x="0" y="0"/>
          <a:ext cx="0" cy="0"/>
          <a:chOff x="0" y="0"/>
          <a:chExt cx="0" cy="0"/>
        </a:xfrm>
      </p:grpSpPr>
      <p:sp>
        <p:nvSpPr>
          <p:cNvPr id="16" name="Google Shape;1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Dikey Metin" type="vertTx">
  <p:cSld name="VERTICAL_TEXT">
    <p:spTree>
      <p:nvGrpSpPr>
        <p:cNvPr id="72" name="Shape 72"/>
        <p:cNvGrpSpPr/>
        <p:nvPr/>
      </p:nvGrpSpPr>
      <p:grpSpPr>
        <a:xfrm>
          <a:off x="0" y="0"/>
          <a:ext cx="0" cy="0"/>
          <a:chOff x="0" y="0"/>
          <a:chExt cx="0" cy="0"/>
        </a:xfrm>
      </p:grpSpPr>
      <p:sp>
        <p:nvSpPr>
          <p:cNvPr id="73" name="Google Shape;7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21" name="Shape 21"/>
        <p:cNvGrpSpPr/>
        <p:nvPr/>
      </p:nvGrpSpPr>
      <p:grpSpPr>
        <a:xfrm>
          <a:off x="0" y="0"/>
          <a:ext cx="0" cy="0"/>
          <a:chOff x="0" y="0"/>
          <a:chExt cx="0" cy="0"/>
        </a:xfrm>
      </p:grpSpPr>
      <p:sp>
        <p:nvSpPr>
          <p:cNvPr id="22" name="Google Shape;22;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27" name="Shape 27"/>
        <p:cNvGrpSpPr/>
        <p:nvPr/>
      </p:nvGrpSpPr>
      <p:grpSpPr>
        <a:xfrm>
          <a:off x="0" y="0"/>
          <a:ext cx="0" cy="0"/>
          <a:chOff x="0" y="0"/>
          <a:chExt cx="0" cy="0"/>
        </a:xfrm>
      </p:grpSpPr>
      <p:sp>
        <p:nvSpPr>
          <p:cNvPr id="28" name="Google Shape;28;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3" name="Shape 33"/>
        <p:cNvGrpSpPr/>
        <p:nvPr/>
      </p:nvGrpSpPr>
      <p:grpSpPr>
        <a:xfrm>
          <a:off x="0" y="0"/>
          <a:ext cx="0" cy="0"/>
          <a:chOff x="0" y="0"/>
          <a:chExt cx="0" cy="0"/>
        </a:xfrm>
      </p:grpSpPr>
      <p:sp>
        <p:nvSpPr>
          <p:cNvPr id="34" name="Google Shape;3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0" name="Shape 40"/>
        <p:cNvGrpSpPr/>
        <p:nvPr/>
      </p:nvGrpSpPr>
      <p:grpSpPr>
        <a:xfrm>
          <a:off x="0" y="0"/>
          <a:ext cx="0" cy="0"/>
          <a:chOff x="0" y="0"/>
          <a:chExt cx="0" cy="0"/>
        </a:xfrm>
      </p:grpSpPr>
      <p:sp>
        <p:nvSpPr>
          <p:cNvPr id="41" name="Google Shape;41;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4" name="Shape 54"/>
        <p:cNvGrpSpPr/>
        <p:nvPr/>
      </p:nvGrpSpPr>
      <p:grpSpPr>
        <a:xfrm>
          <a:off x="0" y="0"/>
          <a:ext cx="0" cy="0"/>
          <a:chOff x="0" y="0"/>
          <a:chExt cx="0" cy="0"/>
        </a:xfrm>
      </p:grpSpPr>
      <p:sp>
        <p:nvSpPr>
          <p:cNvPr id="55" name="Google Shape;5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9"/>
          <p:cNvSpPr/>
          <p:nvPr>
            <p:ph idx="2" type="pic"/>
          </p:nvPr>
        </p:nvSpPr>
        <p:spPr>
          <a:xfrm>
            <a:off x="5183188" y="987425"/>
            <a:ext cx="6172200" cy="4873625"/>
          </a:xfrm>
          <a:prstGeom prst="rect">
            <a:avLst/>
          </a:prstGeom>
          <a:noFill/>
          <a:ln>
            <a:noFill/>
          </a:ln>
        </p:spPr>
      </p:sp>
      <p:sp>
        <p:nvSpPr>
          <p:cNvPr id="68" name="Google Shape;68;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6.png"/><Relationship Id="rId10" Type="http://schemas.openxmlformats.org/officeDocument/2006/relationships/image" Target="../media/image10.jpg"/><Relationship Id="rId9" Type="http://schemas.openxmlformats.org/officeDocument/2006/relationships/image" Target="../media/image13.jpg"/><Relationship Id="rId5" Type="http://schemas.openxmlformats.org/officeDocument/2006/relationships/image" Target="../media/image1.png"/><Relationship Id="rId6" Type="http://schemas.openxmlformats.org/officeDocument/2006/relationships/image" Target="../media/image12.jpg"/><Relationship Id="rId7" Type="http://schemas.openxmlformats.org/officeDocument/2006/relationships/image" Target="../media/image11.jpg"/><Relationship Id="rId8"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8.jpg"/><Relationship Id="rId5" Type="http://schemas.openxmlformats.org/officeDocument/2006/relationships/image" Target="../media/image1.png"/><Relationship Id="rId6" Type="http://schemas.openxmlformats.org/officeDocument/2006/relationships/image" Target="../media/image27.jpg"/><Relationship Id="rId7" Type="http://schemas.openxmlformats.org/officeDocument/2006/relationships/image" Target="../media/image32.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33.jpg"/><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1" Type="http://schemas.openxmlformats.org/officeDocument/2006/relationships/hyperlink" Target="https://www.instagram.com/tauphdbusiness/" TargetMode="External"/><Relationship Id="rId10" Type="http://schemas.openxmlformats.org/officeDocument/2006/relationships/image" Target="../media/image34.png"/><Relationship Id="rId13" Type="http://schemas.openxmlformats.org/officeDocument/2006/relationships/hyperlink" Target="https://www.facebook.com/tauphdbusiness" TargetMode="External"/><Relationship Id="rId12" Type="http://schemas.openxmlformats.org/officeDocument/2006/relationships/hyperlink" Target="https://x.com/tauphdbusiness"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6.png"/><Relationship Id="rId15" Type="http://schemas.openxmlformats.org/officeDocument/2006/relationships/hyperlink" Target="http://www.linkedin.com/in/tauphdbusiness" TargetMode="External"/><Relationship Id="rId14" Type="http://schemas.openxmlformats.org/officeDocument/2006/relationships/hyperlink" Target="http://isldr.tau.edu.tr" TargetMode="External"/><Relationship Id="rId5" Type="http://schemas.openxmlformats.org/officeDocument/2006/relationships/image" Target="../media/image30.png"/><Relationship Id="rId6" Type="http://schemas.openxmlformats.org/officeDocument/2006/relationships/image" Target="../media/image1.png"/><Relationship Id="rId7" Type="http://schemas.openxmlformats.org/officeDocument/2006/relationships/image" Target="../media/image29.png"/><Relationship Id="rId8"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89" name="Google Shape;89;p1"/>
          <p:cNvPicPr preferRelativeResize="0"/>
          <p:nvPr/>
        </p:nvPicPr>
        <p:blipFill rotWithShape="1">
          <a:blip r:embed="rId3">
            <a:alphaModFix/>
          </a:blip>
          <a:srcRect b="0" l="0" r="0" t="0"/>
          <a:stretch/>
        </p:blipFill>
        <p:spPr>
          <a:xfrm>
            <a:off x="-21743" y="-99586"/>
            <a:ext cx="12237914" cy="6957586"/>
          </a:xfrm>
          <a:prstGeom prst="rect">
            <a:avLst/>
          </a:prstGeom>
          <a:noFill/>
          <a:ln>
            <a:noFill/>
          </a:ln>
        </p:spPr>
      </p:pic>
      <p:sp>
        <p:nvSpPr>
          <p:cNvPr id="90" name="Google Shape;90;p1"/>
          <p:cNvSpPr/>
          <p:nvPr/>
        </p:nvSpPr>
        <p:spPr>
          <a:xfrm>
            <a:off x="1660635" y="4110818"/>
            <a:ext cx="7710307" cy="1096223"/>
          </a:xfrm>
          <a:prstGeom prst="roundRect">
            <a:avLst>
              <a:gd fmla="val 16667" name="adj"/>
            </a:avLst>
          </a:prstGeom>
          <a:solidFill>
            <a:srgbClr val="5E1229"/>
          </a:solidFill>
          <a:ln cap="flat" cmpd="sng" w="12700">
            <a:solidFill>
              <a:srgbClr val="5E122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tr-TR" sz="3200" u="none" cap="none" strike="noStrike">
                <a:solidFill>
                  <a:schemeClr val="lt1"/>
                </a:solidFill>
                <a:latin typeface="Calibri"/>
                <a:ea typeface="Calibri"/>
                <a:cs typeface="Calibri"/>
                <a:sym typeface="Calibri"/>
              </a:rPr>
              <a:t>İŞLETME DOKTORA PROGRAMI (İNGİLİZCE)</a:t>
            </a:r>
            <a:endParaRPr/>
          </a:p>
        </p:txBody>
      </p:sp>
      <p:sp>
        <p:nvSpPr>
          <p:cNvPr id="91" name="Google Shape;91;p1"/>
          <p:cNvSpPr txBox="1"/>
          <p:nvPr/>
        </p:nvSpPr>
        <p:spPr>
          <a:xfrm>
            <a:off x="2669628" y="5546831"/>
            <a:ext cx="2070537" cy="307777"/>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1400" u="none" cap="none" strike="noStrike">
                <a:solidFill>
                  <a:schemeClr val="lt1"/>
                </a:solidFill>
                <a:latin typeface="Calibri"/>
                <a:ea typeface="Calibri"/>
                <a:cs typeface="Calibri"/>
                <a:sym typeface="Calibri"/>
              </a:rPr>
              <a:t>Başvuru Tarihleri:</a:t>
            </a:r>
            <a:endParaRPr/>
          </a:p>
        </p:txBody>
      </p:sp>
      <p:sp>
        <p:nvSpPr>
          <p:cNvPr id="92" name="Google Shape;92;p1"/>
          <p:cNvSpPr txBox="1"/>
          <p:nvPr/>
        </p:nvSpPr>
        <p:spPr>
          <a:xfrm>
            <a:off x="2669628" y="5878632"/>
            <a:ext cx="5087006"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400">
                <a:solidFill>
                  <a:schemeClr val="dk1"/>
                </a:solidFill>
                <a:latin typeface="Calibri"/>
                <a:ea typeface="Calibri"/>
                <a:cs typeface="Calibri"/>
                <a:sym typeface="Calibri"/>
              </a:rPr>
              <a:t>10 Haziran – 9 Ağustos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77" name="Google Shape;277;p10"/>
          <p:cNvPicPr preferRelativeResize="0"/>
          <p:nvPr/>
        </p:nvPicPr>
        <p:blipFill rotWithShape="1">
          <a:blip r:embed="rId3">
            <a:alphaModFix/>
          </a:blip>
          <a:srcRect b="0" l="0" r="0" t="0"/>
          <a:stretch/>
        </p:blipFill>
        <p:spPr>
          <a:xfrm>
            <a:off x="-24171" y="-11880"/>
            <a:ext cx="12216171" cy="6869880"/>
          </a:xfrm>
          <a:prstGeom prst="rect">
            <a:avLst/>
          </a:prstGeom>
          <a:noFill/>
          <a:ln>
            <a:noFill/>
          </a:ln>
        </p:spPr>
      </p:pic>
      <p:pic>
        <p:nvPicPr>
          <p:cNvPr id="278" name="Google Shape;278;p10"/>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pic>
        <p:nvPicPr>
          <p:cNvPr id="279" name="Google Shape;279;p10"/>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280" name="Google Shape;280;p10"/>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BAŞVURU ŞARTLARI ve KONTENJANI</a:t>
            </a:r>
            <a:endParaRPr sz="2400">
              <a:solidFill>
                <a:srgbClr val="0099B3"/>
              </a:solidFill>
              <a:latin typeface="Arial"/>
              <a:ea typeface="Arial"/>
              <a:cs typeface="Arial"/>
              <a:sym typeface="Arial"/>
            </a:endParaRPr>
          </a:p>
        </p:txBody>
      </p:sp>
      <p:sp>
        <p:nvSpPr>
          <p:cNvPr id="281" name="Google Shape;281;p10"/>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282" name="Google Shape;282;p10"/>
          <p:cNvGraphicFramePr/>
          <p:nvPr/>
        </p:nvGraphicFramePr>
        <p:xfrm>
          <a:off x="1051381" y="1690688"/>
          <a:ext cx="3000000" cy="3000000"/>
        </p:xfrm>
        <a:graphic>
          <a:graphicData uri="http://schemas.openxmlformats.org/drawingml/2006/table">
            <a:tbl>
              <a:tblPr bandRow="1" firstRow="1">
                <a:noFill/>
                <a:tableStyleId>{2829BF94-BCB8-4291-BB73-521E1B9B54DC}</a:tableStyleId>
              </a:tblPr>
              <a:tblGrid>
                <a:gridCol w="3386400"/>
                <a:gridCol w="3386400"/>
                <a:gridCol w="3386400"/>
              </a:tblGrid>
              <a:tr h="720475">
                <a:tc>
                  <a:txBody>
                    <a:bodyPr/>
                    <a:lstStyle/>
                    <a:p>
                      <a:pPr indent="0" lvl="0" marL="0" marR="0" rtl="0" algn="l">
                        <a:spcBef>
                          <a:spcPts val="0"/>
                        </a:spcBef>
                        <a:spcAft>
                          <a:spcPts val="0"/>
                        </a:spcAft>
                        <a:buNone/>
                      </a:pPr>
                      <a:r>
                        <a:rPr b="0" i="0" lang="tr-TR" sz="1800" u="none" cap="none" strike="noStrike">
                          <a:solidFill>
                            <a:srgbClr val="000000"/>
                          </a:solidFill>
                          <a:latin typeface="Times New Roman"/>
                          <a:ea typeface="Times New Roman"/>
                          <a:cs typeface="Times New Roman"/>
                          <a:sym typeface="Times New Roman"/>
                        </a:rPr>
                        <a:t> </a:t>
                      </a:r>
                      <a:endParaRPr/>
                    </a:p>
                  </a:txBody>
                  <a:tcPr marT="9525" marB="0" marR="9525" marL="9525"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Yurt içi Kontenjandan Başvuran Adaylar İçin</a:t>
                      </a:r>
                      <a:endParaRPr/>
                    </a:p>
                  </a:txBody>
                  <a:tcPr marT="9525" marB="0" marR="9525" marL="9525"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Yurt dışı Kontenjandan Başvuran Adaylar İçin</a:t>
                      </a:r>
                      <a:endParaRPr/>
                    </a:p>
                  </a:txBody>
                  <a:tcPr marT="9525" marB="0" marR="9525" marL="9525" anchor="ctr">
                    <a:solidFill>
                      <a:srgbClr val="851B3C"/>
                    </a:solidFill>
                  </a:tcPr>
                </a:tc>
              </a:tr>
              <a:tr h="711950">
                <a:tc>
                  <a:txBody>
                    <a:bodyPr/>
                    <a:lstStyle/>
                    <a:p>
                      <a:pPr indent="0" lvl="0" marL="0" marR="0" rtl="0" algn="l">
                        <a:spcBef>
                          <a:spcPts val="0"/>
                        </a:spcBef>
                        <a:spcAft>
                          <a:spcPts val="0"/>
                        </a:spcAft>
                        <a:buNone/>
                      </a:pPr>
                      <a:r>
                        <a:rPr b="0" i="0" lang="tr-TR" sz="1600" u="none" cap="none" strike="noStrike">
                          <a:solidFill>
                            <a:srgbClr val="000000"/>
                          </a:solidFill>
                          <a:latin typeface="Calibri"/>
                          <a:ea typeface="Calibri"/>
                          <a:cs typeface="Calibri"/>
                          <a:sym typeface="Calibri"/>
                        </a:rPr>
                        <a:t>ALES sınav notu</a:t>
                      </a:r>
                      <a:r>
                        <a:rPr b="0" baseline="30000" i="0" lang="tr-TR"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50%</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r>
              <a:tr h="711950">
                <a:tc>
                  <a:txBody>
                    <a:bodyPr/>
                    <a:lstStyle/>
                    <a:p>
                      <a:pPr indent="0" lvl="0" marL="0" marR="0" rtl="0" algn="l">
                        <a:spcBef>
                          <a:spcPts val="0"/>
                        </a:spcBef>
                        <a:spcAft>
                          <a:spcPts val="0"/>
                        </a:spcAft>
                        <a:buNone/>
                      </a:pPr>
                      <a:r>
                        <a:rPr b="0" i="0" lang="tr-TR" sz="1600" u="none" cap="none" strike="noStrike">
                          <a:solidFill>
                            <a:srgbClr val="000000"/>
                          </a:solidFill>
                          <a:latin typeface="Calibri"/>
                          <a:ea typeface="Calibri"/>
                          <a:cs typeface="Calibri"/>
                          <a:sym typeface="Calibri"/>
                        </a:rPr>
                        <a:t>Yüksek Lisans ortalaması</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20%</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50%</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12941"/>
                      </a:srgbClr>
                    </a:solidFill>
                  </a:tcPr>
                </a:tc>
              </a:tr>
              <a:tr h="711950">
                <a:tc>
                  <a:txBody>
                    <a:bodyPr/>
                    <a:lstStyle/>
                    <a:p>
                      <a:pPr indent="0" lvl="0" marL="0" marR="0" rtl="0" algn="l">
                        <a:spcBef>
                          <a:spcPts val="0"/>
                        </a:spcBef>
                        <a:spcAft>
                          <a:spcPts val="0"/>
                        </a:spcAft>
                        <a:buNone/>
                      </a:pPr>
                      <a:r>
                        <a:rPr b="0" i="0" lang="tr-TR" sz="1600" u="none" cap="none" strike="noStrike">
                          <a:solidFill>
                            <a:srgbClr val="000000"/>
                          </a:solidFill>
                          <a:latin typeface="Calibri"/>
                          <a:ea typeface="Calibri"/>
                          <a:cs typeface="Calibri"/>
                          <a:sym typeface="Calibri"/>
                        </a:rPr>
                        <a:t>Sözlü sınavı notu</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30%</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rgbClr val="000000"/>
                          </a:solidFill>
                          <a:latin typeface="Calibri"/>
                          <a:ea typeface="Calibri"/>
                          <a:cs typeface="Calibri"/>
                          <a:sym typeface="Calibri"/>
                        </a:rPr>
                        <a:t>50%</a:t>
                      </a:r>
                      <a:endParaRPr b="0" i="0" sz="1600" u="none" cap="none" strike="noStrike">
                        <a:solidFill>
                          <a:srgbClr val="000000"/>
                        </a:solidFill>
                        <a:latin typeface="Calibri"/>
                        <a:ea typeface="Calibri"/>
                        <a:cs typeface="Calibri"/>
                        <a:sym typeface="Calibri"/>
                      </a:endParaRPr>
                    </a:p>
                  </a:txBody>
                  <a:tcPr marT="9525" marB="0" marR="9525" marL="9525" anchor="ctr">
                    <a:solidFill>
                      <a:srgbClr val="0096B4">
                        <a:alpha val="42745"/>
                      </a:srgbClr>
                    </a:solidFill>
                  </a:tcPr>
                </a:tc>
              </a:tr>
            </a:tbl>
          </a:graphicData>
        </a:graphic>
      </p:graphicFrame>
      <p:sp>
        <p:nvSpPr>
          <p:cNvPr id="283" name="Google Shape;283;p10"/>
          <p:cNvSpPr txBox="1"/>
          <p:nvPr/>
        </p:nvSpPr>
        <p:spPr>
          <a:xfrm>
            <a:off x="1016403" y="4843623"/>
            <a:ext cx="10159194" cy="110799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tr-TR" sz="1600">
                <a:solidFill>
                  <a:schemeClr val="dk1"/>
                </a:solidFill>
                <a:latin typeface="Calibri"/>
                <a:ea typeface="Calibri"/>
                <a:cs typeface="Calibri"/>
                <a:sym typeface="Calibri"/>
              </a:rPr>
              <a:t>*</a:t>
            </a:r>
            <a:r>
              <a:rPr lang="tr-TR" sz="1600">
                <a:solidFill>
                  <a:schemeClr val="dk1"/>
                </a:solidFill>
                <a:latin typeface="Calibri"/>
                <a:ea typeface="Calibri"/>
                <a:cs typeface="Calibri"/>
                <a:sym typeface="Calibri"/>
              </a:rPr>
              <a:t>ALES sınavı yerine GRE veya GMAT sınav sonucu ile başvuru yapan adaylar için GRE ve GMAT sınavları eşdeğerlilikleri için Türk-Alman Üniversitesi Senatosu’nun 09.05.2018 tarihli, 24 sayılı kararı (Karar No: 2018/24) ile kabul edilen ALES-GRE ve GMAT eşdeğerlik tablolarındaki ALES karşılığı olan puan kullanılacaktır.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0"/>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90" name="Google Shape;290;p11"/>
          <p:cNvPicPr preferRelativeResize="0"/>
          <p:nvPr/>
        </p:nvPicPr>
        <p:blipFill rotWithShape="1">
          <a:blip r:embed="rId3">
            <a:alphaModFix/>
          </a:blip>
          <a:srcRect b="0" l="0" r="0" t="0"/>
          <a:stretch/>
        </p:blipFill>
        <p:spPr>
          <a:xfrm>
            <a:off x="-14393" y="-11880"/>
            <a:ext cx="12216171" cy="6869880"/>
          </a:xfrm>
          <a:prstGeom prst="rect">
            <a:avLst/>
          </a:prstGeom>
          <a:noFill/>
          <a:ln>
            <a:noFill/>
          </a:ln>
        </p:spPr>
      </p:pic>
      <p:sp>
        <p:nvSpPr>
          <p:cNvPr id="291" name="Google Shape;291;p11"/>
          <p:cNvSpPr txBox="1"/>
          <p:nvPr/>
        </p:nvSpPr>
        <p:spPr>
          <a:xfrm>
            <a:off x="346959" y="1531143"/>
            <a:ext cx="11301046" cy="207749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tr-TR" sz="2400" u="none" cap="none" strike="noStrike">
                <a:solidFill>
                  <a:schemeClr val="dk1"/>
                </a:solidFill>
                <a:latin typeface="Calibri"/>
                <a:ea typeface="Calibri"/>
                <a:cs typeface="Calibri"/>
                <a:sym typeface="Calibri"/>
              </a:rPr>
              <a:t>PARTNER ÜNİVERSİTE: </a:t>
            </a:r>
            <a:r>
              <a:rPr b="1" i="0" lang="tr-TR" sz="2400" u="none" cap="none" strike="noStrike">
                <a:solidFill>
                  <a:srgbClr val="FF0000"/>
                </a:solidFill>
                <a:latin typeface="Calibri"/>
                <a:ea typeface="Calibri"/>
                <a:cs typeface="Calibri"/>
                <a:sym typeface="Calibri"/>
              </a:rPr>
              <a:t>Bielefeld Uygulamalı Bilimler ve Sanatlar Üniversitesi </a:t>
            </a:r>
            <a:br>
              <a:rPr b="1" i="0" lang="tr-TR" sz="2400" u="none" cap="none" strike="noStrike">
                <a:solidFill>
                  <a:srgbClr val="FF0000"/>
                </a:solidFill>
                <a:latin typeface="Calibri"/>
                <a:ea typeface="Calibri"/>
                <a:cs typeface="Calibri"/>
                <a:sym typeface="Calibri"/>
              </a:rPr>
            </a:br>
            <a:r>
              <a:rPr b="1" i="0" lang="tr-TR" sz="2400" u="none" cap="none" strike="noStrike">
                <a:solidFill>
                  <a:srgbClr val="FF0000"/>
                </a:solidFill>
                <a:latin typeface="Calibri"/>
                <a:ea typeface="Calibri"/>
                <a:cs typeface="Calibri"/>
                <a:sym typeface="Calibri"/>
              </a:rPr>
              <a:t>(Hochschule Bielefeld)</a:t>
            </a:r>
            <a:endParaRPr b="1" i="0" sz="2000" u="none" cap="none" strike="noStrike">
              <a:solidFill>
                <a:srgbClr val="2E75B5"/>
              </a:solidFill>
              <a:latin typeface="Calibri"/>
              <a:ea typeface="Calibri"/>
              <a:cs typeface="Calibri"/>
              <a:sym typeface="Calibri"/>
            </a:endParaRPr>
          </a:p>
          <a:p>
            <a:pPr indent="0" lvl="1" marL="45720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292" name="Google Shape;292;p11"/>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293" name="Google Shape;293;p11"/>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294" name="Google Shape;294;p11"/>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295" name="Google Shape;295;p11"/>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ALMANYA BAĞLANTISI </a:t>
            </a:r>
            <a:endParaRPr b="1" sz="2400">
              <a:solidFill>
                <a:srgbClr val="FF0000"/>
              </a:solidFill>
              <a:latin typeface="Arial"/>
              <a:ea typeface="Arial"/>
              <a:cs typeface="Arial"/>
              <a:sym typeface="Arial"/>
            </a:endParaRPr>
          </a:p>
        </p:txBody>
      </p:sp>
      <p:sp>
        <p:nvSpPr>
          <p:cNvPr id="296" name="Google Shape;296;p11"/>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7" name="Google Shape;297;p11"/>
          <p:cNvPicPr preferRelativeResize="0"/>
          <p:nvPr/>
        </p:nvPicPr>
        <p:blipFill rotWithShape="1">
          <a:blip r:embed="rId6">
            <a:alphaModFix/>
          </a:blip>
          <a:srcRect b="0" l="0" r="0" t="0"/>
          <a:stretch/>
        </p:blipFill>
        <p:spPr>
          <a:xfrm>
            <a:off x="7973964" y="4427920"/>
            <a:ext cx="3332030" cy="2061703"/>
          </a:xfrm>
          <a:prstGeom prst="rect">
            <a:avLst/>
          </a:prstGeom>
          <a:noFill/>
          <a:ln>
            <a:noFill/>
          </a:ln>
          <a:effectLst>
            <a:outerShdw blurRad="292100" rotWithShape="0" algn="tl" dir="2700000" dist="139700">
              <a:srgbClr val="333333">
                <a:alpha val="64705"/>
              </a:srgbClr>
            </a:outerShdw>
          </a:effectLst>
        </p:spPr>
      </p:pic>
      <p:pic>
        <p:nvPicPr>
          <p:cNvPr id="298" name="Google Shape;298;p11"/>
          <p:cNvPicPr preferRelativeResize="0"/>
          <p:nvPr/>
        </p:nvPicPr>
        <p:blipFill rotWithShape="1">
          <a:blip r:embed="rId7">
            <a:alphaModFix/>
          </a:blip>
          <a:srcRect b="0" l="0" r="0" t="0"/>
          <a:stretch/>
        </p:blipFill>
        <p:spPr>
          <a:xfrm>
            <a:off x="2985954" y="4416049"/>
            <a:ext cx="3181764" cy="2073574"/>
          </a:xfrm>
          <a:prstGeom prst="rect">
            <a:avLst/>
          </a:prstGeom>
          <a:noFill/>
          <a:ln>
            <a:noFill/>
          </a:ln>
          <a:effectLst>
            <a:outerShdw blurRad="292100" rotWithShape="0" algn="tl" dir="2700000" dist="139700">
              <a:srgbClr val="333333">
                <a:alpha val="64705"/>
              </a:srgbClr>
            </a:outerShdw>
          </a:effectLst>
        </p:spPr>
      </p:pic>
      <p:pic>
        <p:nvPicPr>
          <p:cNvPr id="299" name="Google Shape;299;p11"/>
          <p:cNvPicPr preferRelativeResize="0"/>
          <p:nvPr/>
        </p:nvPicPr>
        <p:blipFill rotWithShape="1">
          <a:blip r:embed="rId8">
            <a:alphaModFix/>
          </a:blip>
          <a:srcRect b="0" l="0" r="0" t="0"/>
          <a:stretch/>
        </p:blipFill>
        <p:spPr>
          <a:xfrm>
            <a:off x="5753412" y="2402965"/>
            <a:ext cx="3133891" cy="1917947"/>
          </a:xfrm>
          <a:prstGeom prst="rect">
            <a:avLst/>
          </a:prstGeom>
          <a:noFill/>
          <a:ln>
            <a:noFill/>
          </a:ln>
          <a:effectLst>
            <a:outerShdw blurRad="292100" rotWithShape="0" algn="tl" dir="2700000" dist="139700">
              <a:srgbClr val="333333">
                <a:alpha val="64705"/>
              </a:srgbClr>
            </a:outerShdw>
          </a:effectLst>
        </p:spPr>
      </p:pic>
      <p:pic>
        <p:nvPicPr>
          <p:cNvPr id="300" name="Google Shape;300;p11"/>
          <p:cNvPicPr preferRelativeResize="0"/>
          <p:nvPr/>
        </p:nvPicPr>
        <p:blipFill rotWithShape="1">
          <a:blip r:embed="rId9">
            <a:alphaModFix/>
          </a:blip>
          <a:srcRect b="32157" l="0" r="0" t="18431"/>
          <a:stretch/>
        </p:blipFill>
        <p:spPr>
          <a:xfrm>
            <a:off x="838200" y="2402965"/>
            <a:ext cx="2911171" cy="1917947"/>
          </a:xfrm>
          <a:prstGeom prst="rect">
            <a:avLst/>
          </a:prstGeom>
          <a:noFill/>
          <a:ln>
            <a:noFill/>
          </a:ln>
        </p:spPr>
      </p:pic>
      <p:pic>
        <p:nvPicPr>
          <p:cNvPr id="301" name="Google Shape;301;p11"/>
          <p:cNvPicPr preferRelativeResize="0"/>
          <p:nvPr/>
        </p:nvPicPr>
        <p:blipFill rotWithShape="1">
          <a:blip r:embed="rId10">
            <a:alphaModFix/>
          </a:blip>
          <a:srcRect b="0" l="0" r="0" t="0"/>
          <a:stretch/>
        </p:blipFill>
        <p:spPr>
          <a:xfrm>
            <a:off x="8330826" y="368749"/>
            <a:ext cx="2211668" cy="453195"/>
          </a:xfrm>
          <a:prstGeom prst="rect">
            <a:avLst/>
          </a:prstGeom>
          <a:noFill/>
          <a:ln>
            <a:noFill/>
          </a:ln>
        </p:spPr>
      </p:pic>
      <p:sp>
        <p:nvSpPr>
          <p:cNvPr id="302" name="Google Shape;302;p11"/>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09" name="Google Shape;309;p12"/>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10" name="Google Shape;310;p12"/>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311" name="Google Shape;311;p12"/>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12" name="Google Shape;312;p12"/>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13" name="Google Shape;313;p12"/>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14" name="Google Shape;314;p12"/>
          <p:cNvSpPr txBox="1"/>
          <p:nvPr/>
        </p:nvSpPr>
        <p:spPr>
          <a:xfrm>
            <a:off x="4830820" y="1684623"/>
            <a:ext cx="7109048" cy="467820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İşletme Lisans ve Üretim Yönetimi-Sayısal Yöntemler Yüksek Lisans eğitimlerimi tamamladıktan sonra, doktora eğitimim için Türk-Alman Üniversitesi İşletme ve Ekonomi Doktora Programını tercih ettim. Bilimsel araştırmalarda farklı disiplinlerden ve farklı ülkelerden araştırmacıların bir arada çalışmasının, kaliteli akademik çalışmalar meydana getireceği düşüncesi ve programın özellikle Almanya ile olan bağlantıları akademik hayatının başında olan bir araştırma görevlisi olarak bu programı tercih etmemde önemli rol oynadı.</a:t>
            </a:r>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Doktora ders dönemi boyunca alanına hâkim Türk ve Alman öğretim üyelerinden ders alma, ilgi duyulan alana ilişkin teorik bilgi altyapısını güçlendirme imkanları, Türk-Alman Üniversitesi İşletme ve Ekonomi Doktora Programını öne çıkaran unsurlardan bazıları. Henüz yeni bir doktora programı olmasına rağmen, programın sunduğu fırsatlar programın işletme alanındaki mevcut doktora programlarından ayrışarak yakın gelecekte daha da farkındalık uyandıracak bir doktora programına dönüşmesine temel oluşturacaktır.</a:t>
            </a:r>
            <a:endParaRPr/>
          </a:p>
          <a:p>
            <a:pPr indent="0" lvl="0" marL="0" marR="0" rtl="0" algn="just">
              <a:spcBef>
                <a:spcPts val="0"/>
              </a:spcBef>
              <a:spcAft>
                <a:spcPts val="0"/>
              </a:spcAft>
              <a:buNone/>
            </a:pPr>
            <a:r>
              <a:t/>
            </a:r>
            <a:endParaRPr b="1" sz="1400">
              <a:solidFill>
                <a:srgbClr val="0099B3"/>
              </a:solidFill>
              <a:latin typeface="Calibri"/>
              <a:ea typeface="Calibri"/>
              <a:cs typeface="Calibri"/>
              <a:sym typeface="Calibri"/>
            </a:endParaRPr>
          </a:p>
          <a:p>
            <a:pPr indent="0" lvl="0" marL="0" marR="0" rtl="0" algn="just">
              <a:spcBef>
                <a:spcPts val="0"/>
              </a:spcBef>
              <a:spcAft>
                <a:spcPts val="0"/>
              </a:spcAft>
              <a:buNone/>
            </a:pPr>
            <a:r>
              <a:t/>
            </a:r>
            <a:endParaRPr b="1" sz="1400">
              <a:solidFill>
                <a:srgbClr val="0099B3"/>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Erencan YAVRUCU</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 </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2"/>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2022- 2023 EĞİTİM-ÖĞRETİM YILI İŞLETME-EKONOMİ DOKTORA PROGRAMI ÖĞRENCİSİ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16" name="Google Shape;316;p12"/>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17" name="Google Shape;317;p12"/>
          <p:cNvPicPr preferRelativeResize="0"/>
          <p:nvPr/>
        </p:nvPicPr>
        <p:blipFill rotWithShape="1">
          <a:blip r:embed="rId6">
            <a:alphaModFix/>
          </a:blip>
          <a:srcRect b="0" l="0" r="0" t="0"/>
          <a:stretch/>
        </p:blipFill>
        <p:spPr>
          <a:xfrm>
            <a:off x="151896" y="2205936"/>
            <a:ext cx="4632937" cy="3087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24" name="Google Shape;324;p13"/>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25" name="Google Shape;325;p13"/>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326" name="Google Shape;326;p13"/>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27" name="Google Shape;327;p13"/>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28" name="Google Shape;328;p13"/>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29" name="Google Shape;329;p13"/>
          <p:cNvSpPr txBox="1"/>
          <p:nvPr/>
        </p:nvSpPr>
        <p:spPr>
          <a:xfrm>
            <a:off x="4830820" y="1684623"/>
            <a:ext cx="7109048" cy="424731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Türk Alman Üniversitesi İşletme ve Ekonomi Doktora Programının bir öğrencisi olarak, akademik mükemmelliğe ve yenilikçi düşünceye büyük önem verildiğini gözlemliyorum. Program, uluslararası iş dünyası ve ekonomi alanında derinlemesine bilgi ve uzmanlık kazandırmak için oldukça donanımlı. Çok kültürlü bir ortamda eğitim almak, farklı bakış açılarından öğrenme şansı sunuyor. Araştırma olanakları geniş; öğretim üyeleri, kendi alanlarında uzman ve her zaman destek olmaya hazır. Dersler, teorik bilgilerin yanı sıra pratik uygulamaları da içeriyor; bu da öğrendiklerimi gerçek dünya problemlerine uygulama fırsatı sunuyor. Eğitim süreci boyunca eleştirel düşünme, problem çözme ve analitik yeteneklerimde önemli gelişmeler kaydettim. Program ayrıca iş dünyası ve akademik ağlar kurma konusunda da çok yardımcı oluyor. Türk ve Alman iş dünyalarını birleştiren bu program, global bir kariyer için sağlam bir zemin hazırlıyor. Burada edindiğim bilgi ve deneyimler, gelecekteki kariyer hedeflerime ulaşmada bana büyük avantajlar sağlıyor.</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Ferhat SAYIN</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a:p>
          <a:p>
            <a:pPr indent="0" lvl="0" marL="0" marR="0" rtl="0" algn="just">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3"/>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31" name="Google Shape;331;p13"/>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32" name="Google Shape;332;p13"/>
          <p:cNvPicPr preferRelativeResize="0"/>
          <p:nvPr/>
        </p:nvPicPr>
        <p:blipFill rotWithShape="1">
          <a:blip r:embed="rId6">
            <a:alphaModFix/>
          </a:blip>
          <a:srcRect b="0" l="0" r="0" t="0"/>
          <a:stretch/>
        </p:blipFill>
        <p:spPr>
          <a:xfrm>
            <a:off x="350608" y="2249361"/>
            <a:ext cx="4381737" cy="29211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39" name="Google Shape;339;p14"/>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40" name="Google Shape;340;p14"/>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341" name="Google Shape;341;p14"/>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42" name="Google Shape;342;p14"/>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43" name="Google Shape;343;p14"/>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44" name="Google Shape;344;p14"/>
          <p:cNvSpPr txBox="1"/>
          <p:nvPr/>
        </p:nvSpPr>
        <p:spPr>
          <a:xfrm>
            <a:off x="4830820" y="1684623"/>
            <a:ext cx="7109048"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Mühendislik lisans eğitimi sonrası İşletme Yönetimi Yüksek Lisans Programını tamamlayarak çalışma hayatıma başladım. Uluslararası satış ve pazarlama yönetimi alanları ağırlıklı olmak üzere 16 yıllık iş tecrübesinden sonra, pazarlama alanında akademik anlamda derinlemesine bilgi edinerek uzmanlaşmak istedim. İş hayatındaki gözlemlerimden hareketle ve disiplinler arası bir bakış açısıyla araştırma yapmak, yeni bilgiler üreterek literatüre katkıda bulunmak isteğim vardı. Bu sebeple gerçekleştirdiğim doktora programları araştırması sırasında dikkatimi çeken Türk-Alman Üniversitesi doktora programı, Türk ve yabancı akademisyenlerden oluşan güçlü eğitim kadrosu ile tercih sebebim oldu. Aynı zamanda Türk- Alman Üniversitesi’nin sağladığı uluslararası akademik bağlantılar, uluslararası konferanslara, workshoplara katılım desteği gibi imkanlar, Türk-Alman Üniversitesi doktora programını tercih etmem de önemli faktörler oldu. Doktora derslerinde elde ettiğim derinlemesine bilgi, uzmanlık, araştırma becerileri ve yeni bilgi üretme yeteneği, profesyonel gelişimime önemli katkı sağladı.</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Didem Nur SAYDAMOĞLU TOP</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b="1" sz="1400">
              <a:solidFill>
                <a:srgbClr val="0099B3"/>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4"/>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46" name="Google Shape;346;p14"/>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47" name="Google Shape;347;p14"/>
          <p:cNvPicPr preferRelativeResize="0"/>
          <p:nvPr/>
        </p:nvPicPr>
        <p:blipFill rotWithShape="1">
          <a:blip r:embed="rId6">
            <a:alphaModFix/>
          </a:blip>
          <a:srcRect b="0" l="0" r="0" t="0"/>
          <a:stretch/>
        </p:blipFill>
        <p:spPr>
          <a:xfrm>
            <a:off x="333368" y="2352827"/>
            <a:ext cx="4416217" cy="29441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54" name="Google Shape;354;p15"/>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55" name="Google Shape;355;p15"/>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356" name="Google Shape;356;p15"/>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57" name="Google Shape;357;p15"/>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58" name="Google Shape;358;p15"/>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59" name="Google Shape;359;p15"/>
          <p:cNvSpPr txBox="1"/>
          <p:nvPr/>
        </p:nvSpPr>
        <p:spPr>
          <a:xfrm>
            <a:off x="4830820" y="1684623"/>
            <a:ext cx="7109048" cy="510909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Türk-Alman Üniversitesi’nde Kültürlerarası Yönetim Yüksek Lisans Programını başarıyla tamamladıktan sonra aynı üniversitede İşletme alanında doktora eğitimime başladım. Araştırma görevlisi olarak çalışıyor olmam ve bu alandaki bilgi birikimimi derinleştirme isteğim doktora eğitimini tercih etmemde büyük bir etken oldu.</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Üniversitemizin yüksek akademik standartlarına sahip Türk ve Alman akademisyenlerden oluşan nitelikli kadrosu ve güçlü uluslararası işbirlikleri, özellikle bu doktora programına başvurmamda önemli rol oynadı. Araştırma odaklı programın ilk iki döneminde seçtiğim dersler, alanımda uzmanlaşma ve araştırma becerilerimi geliştirme fırsatı sundu. Derslerime giren öğretim üyelerinin destekleriyle teorik bilgiyi pratiğe dönüştürme ve araştırma alanımda derinleşme imkanı buldum.</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Üniversitemizin ve programın güçlü uluslararası niteliği ve işbirliği olanakları, ders döneminde bile Almanya’dan birçok akademisyen ve doktora öğrencisiyle tanışma ve workshop gerçekleştirme fırsatı verdi. Bu sayede farklı perspektiflerden faydalanma ve akademik ağımı uluslararası olarak geliştirme imkanı elde ettim.</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Melih PEHLİVAN</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a:p>
          <a:p>
            <a:pPr indent="0" lvl="0" marL="0" marR="0" rtl="0" algn="just">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5"/>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61" name="Google Shape;361;p15"/>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62" name="Google Shape;362;p15"/>
          <p:cNvPicPr preferRelativeResize="0"/>
          <p:nvPr/>
        </p:nvPicPr>
        <p:blipFill rotWithShape="1">
          <a:blip r:embed="rId6">
            <a:alphaModFix/>
          </a:blip>
          <a:srcRect b="0" l="0" r="0" t="0"/>
          <a:stretch/>
        </p:blipFill>
        <p:spPr>
          <a:xfrm>
            <a:off x="252132" y="2436689"/>
            <a:ext cx="4367049" cy="29113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69" name="Google Shape;369;p16"/>
          <p:cNvPicPr preferRelativeResize="0"/>
          <p:nvPr/>
        </p:nvPicPr>
        <p:blipFill rotWithShape="1">
          <a:blip r:embed="rId3">
            <a:alphaModFix/>
          </a:blip>
          <a:srcRect b="0" l="0" r="0" t="0"/>
          <a:stretch/>
        </p:blipFill>
        <p:spPr>
          <a:xfrm>
            <a:off x="0" y="0"/>
            <a:ext cx="12216171" cy="6869880"/>
          </a:xfrm>
          <a:prstGeom prst="rect">
            <a:avLst/>
          </a:prstGeom>
          <a:noFill/>
          <a:ln>
            <a:noFill/>
          </a:ln>
        </p:spPr>
      </p:pic>
      <p:pic>
        <p:nvPicPr>
          <p:cNvPr id="370" name="Google Shape;370;p16"/>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71" name="Google Shape;371;p16"/>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72" name="Google Shape;372;p16"/>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73" name="Google Shape;373;p16"/>
          <p:cNvSpPr txBox="1"/>
          <p:nvPr/>
        </p:nvSpPr>
        <p:spPr>
          <a:xfrm>
            <a:off x="4830820" y="1579523"/>
            <a:ext cx="7109048" cy="553997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tr-TR" sz="1400">
                <a:solidFill>
                  <a:schemeClr val="dk1"/>
                </a:solidFill>
                <a:latin typeface="Calibri"/>
                <a:ea typeface="Calibri"/>
                <a:cs typeface="Calibri"/>
                <a:sym typeface="Calibri"/>
              </a:rPr>
              <a:t>Uluslararası alanda tanınmış bir eğitim kurumu olan Türk-Alman Üniversitesindeki İşletme ve Ekonomi Doktora Programının disiplinler arası bir yaklaşımla donanmış, uluslararası standartlarda akademik mükemmeliyeti hedefleyen bir program olduğunu düşünüyorum. Programın sunduğu geniş araştırma olanakları, bizlere kendi ilgi alanlarımızda derinlemesine çalışma fırsatı veriyor. Programın bize sunduğu ileri düzey araştırma imkanlarıyla kariyerlerimizde önemli kazanımlar elde edeceğimizi düşünüyorum.</a:t>
            </a:r>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Türk-Alman Üniversitesi, uluslararası akademisyenlerle zenginleşmiş bir akademik ortama sahip. Bu çeşitlilik, bizlere farklı kültürlerden gelen bakış açılarıyla zenginleşen bir öğrenme deneyimi sunuyor. Bu çok kültürlü ortamın, kişisel ve akademik gelişimime katkıda bulunduğunu düşünüyorum. Ayrıca, uluslararası iş birliği ve network aracılığıyla geniş bir profesyonel ağa erişim imkânı sunması, programın benim açımdan cazibesini artırmakta. </a:t>
            </a:r>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Programın alanında uzmanlaşmış bir akademik kadroya sahip olduğunu düşünüyorum. Bu nitelikli akademik kadronun bizleri başarıya taşıyacak güçlü bir destek sistemi olduğuna inanıyorum.</a:t>
            </a:r>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Programın diğer bir özelliği, teorik bilgiyi pratik uygulamalarla birleştiren bir yaklaşıma sahip olmasıdır. Bu sayede, teorik bilgiyi gerçek dünya problemlerine uygulama şansımız olmakta ve iş dünyasındaki değişen trendlere uyum sağlama yeteneklerimiz gelişmekte.</a:t>
            </a:r>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Özetle, Türk-Alman Üniversitesi İşletme ve Ekonomi Doktora Programı, akademik mükemmelliği, uluslararası ortamı, uzman akademik kadrosu ve yenilikçi yaklaşımlarıyla beni etkilemiştir ve programı tercih etmemi sağlamıştır.</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Ebru Vehibe BEKAR</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b="1" sz="1400">
              <a:solidFill>
                <a:srgbClr val="0099B3"/>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6"/>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75" name="Google Shape;375;p16"/>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76" name="Google Shape;376;p16"/>
          <p:cNvPicPr preferRelativeResize="0"/>
          <p:nvPr/>
        </p:nvPicPr>
        <p:blipFill rotWithShape="1">
          <a:blip r:embed="rId6">
            <a:alphaModFix/>
          </a:blip>
          <a:srcRect b="0" l="0" r="0" t="0"/>
          <a:stretch/>
        </p:blipFill>
        <p:spPr>
          <a:xfrm>
            <a:off x="243112" y="2352827"/>
            <a:ext cx="4461642" cy="29744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83" name="Google Shape;383;p17"/>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84" name="Google Shape;384;p17"/>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385" name="Google Shape;385;p17"/>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386" name="Google Shape;386;p17"/>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387" name="Google Shape;387;p17"/>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388" name="Google Shape;388;p17"/>
          <p:cNvSpPr txBox="1"/>
          <p:nvPr/>
        </p:nvSpPr>
        <p:spPr>
          <a:xfrm>
            <a:off x="4830820" y="1684623"/>
            <a:ext cx="7109048" cy="38164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Profesyonel iş hayatıma devam ederken tamamladığım İşletme ve Hukuk alanlarındaki Yüksek Lisans eğitimlerimden sonra, yine iş yaşantıma devam ederken doktora eğitimi alarak akademik bilgilerimi ve yeteneklerimi arttırmak istediğim süreçte Türk – Alman Üniversitesi İşletme ve Ekonomi Doktora programını keşfettim. Bu programı tercih etmemin altındaki temel motivasyonlar; ilgi alanımda uzman akademisyenlerin varlığı, programın yönetim kademesinde gördüğüm yakın ilgi ve destek, program işleyiş sisteminin farklılığı oldu.</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Araştırma yapmak istediğim “aile işletmeleri” alanında destek bulabileceğim, birlikte çalışabileceğim değerli akademisyenlerin öncülüğünde, şimdiye kadar edindiğim farklı disiplinlerdeki eğitimlerimi ve iş yaşamımdaki bilgi ve tecrübelerimi bir değere dönüştürerek başarılı çalışmalar sunabileceğim bir kurumda eğitim gördüğüm için çok mutluyum.</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Alper ENGİN</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b="1" sz="1400">
              <a:solidFill>
                <a:srgbClr val="0099B3"/>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7"/>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390" name="Google Shape;390;p17"/>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391" name="Google Shape;391;p17"/>
          <p:cNvPicPr preferRelativeResize="0"/>
          <p:nvPr/>
        </p:nvPicPr>
        <p:blipFill rotWithShape="1">
          <a:blip r:embed="rId6">
            <a:alphaModFix/>
          </a:blip>
          <a:srcRect b="0" l="0" r="0" t="0"/>
          <a:stretch/>
        </p:blipFill>
        <p:spPr>
          <a:xfrm rot="-5400000">
            <a:off x="139555" y="2453225"/>
            <a:ext cx="4803843" cy="32025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98" name="Google Shape;398;p18"/>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399" name="Google Shape;399;p18"/>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400" name="Google Shape;400;p18"/>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401" name="Google Shape;401;p18"/>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402" name="Google Shape;402;p18"/>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03" name="Google Shape;403;p18"/>
          <p:cNvSpPr txBox="1"/>
          <p:nvPr/>
        </p:nvSpPr>
        <p:spPr>
          <a:xfrm>
            <a:off x="4830820" y="1684623"/>
            <a:ext cx="7109048" cy="510909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Yüksek Lisans mezuniyetimin ardından akademik ve mesleki bilgi birikimimi derinleştirmek adına doktora seviyesinde eğitimime devam etme kararı aldım. Alanında uzman ve çok uluslu akademisyen kadrosu, ulusal ve uluslararası bağlantıları nedeniyle Türk-Alman Üniversite İşletme ve Ekonomi Doktora Programını tercih ettim.</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Programın uzman akademik kadrosu gelişimim ve çalışmalarım hususunda ihtiyaç duyduğum her an içtenlikle beni destekledi ve teşvik etti. Kurumumuzun uluslararası tecrübeye sahip akademisyenlerinden dersler aldığım, değerli görüşlerinden ve tecrübelerinden istifade edebildiğimden ötürü oldukça mutluyum. Akademik kadromuz, tüm destek ve teşviklerinin yanında, ulusal ve uluslararası bağlantılarını bizimle paylaşma konusunda da oldukça cömert davranıyor. Program gerek sektörel bağlantılarla akademik çalışmalarımız için gerekli bilgi ve verilere ulaşmamıza vesile oluyor gerekse uluslararası öğrenci ve akademisyenlerle etkinlikler düzenleyerek kişisel bağlantılarımızı oluşturma konusunda bize eşsiz bir fırsat sağlıyorlar.</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İşletme ve Ekonomi Doktora Programı oldukça yeni bir program olmasına karşın sunduğu imkanlar ve müfredatıyla hem kültürel hem akademik açıdan oldukça tatmin edici bir içeriğe sahip. Bu programın bir öğrencisi olduğum için kendimi oldukça mutlu hissediyorum.</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Hilmi Berkay ABBASOĞLU</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b="1" sz="1400">
              <a:solidFill>
                <a:srgbClr val="0099B3"/>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8"/>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405" name="Google Shape;405;p18"/>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406" name="Google Shape;406;p18"/>
          <p:cNvPicPr preferRelativeResize="0"/>
          <p:nvPr/>
        </p:nvPicPr>
        <p:blipFill rotWithShape="1">
          <a:blip r:embed="rId6">
            <a:alphaModFix/>
          </a:blip>
          <a:srcRect b="0" l="0" r="0" t="0"/>
          <a:stretch/>
        </p:blipFill>
        <p:spPr>
          <a:xfrm>
            <a:off x="293243" y="2609166"/>
            <a:ext cx="4496466" cy="29976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13" name="Google Shape;413;p19"/>
          <p:cNvPicPr preferRelativeResize="0"/>
          <p:nvPr/>
        </p:nvPicPr>
        <p:blipFill rotWithShape="1">
          <a:blip r:embed="rId3">
            <a:alphaModFix/>
          </a:blip>
          <a:srcRect b="0" l="0" r="0" t="0"/>
          <a:stretch/>
        </p:blipFill>
        <p:spPr>
          <a:xfrm>
            <a:off x="0" y="0"/>
            <a:ext cx="12216171" cy="6869880"/>
          </a:xfrm>
          <a:prstGeom prst="rect">
            <a:avLst/>
          </a:prstGeom>
          <a:noFill/>
          <a:ln>
            <a:noFill/>
          </a:ln>
        </p:spPr>
      </p:pic>
      <p:sp>
        <p:nvSpPr>
          <p:cNvPr id="414" name="Google Shape;414;p19"/>
          <p:cNvSpPr txBox="1"/>
          <p:nvPr/>
        </p:nvSpPr>
        <p:spPr>
          <a:xfrm>
            <a:off x="252132" y="1564867"/>
            <a:ext cx="11218609" cy="3431709"/>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rPr b="1" i="0" lang="tr-TR" sz="2000" u="none" cap="none" strike="noStrike">
                <a:solidFill>
                  <a:schemeClr val="dk1"/>
                </a:solidFill>
                <a:latin typeface="Calibri"/>
                <a:ea typeface="Calibri"/>
                <a:cs typeface="Calibri"/>
                <a:sym typeface="Calibri"/>
              </a:rPr>
              <a:t>                                                                                               </a:t>
            </a:r>
            <a:endParaRPr/>
          </a:p>
          <a:p>
            <a:pPr indent="0" lvl="1" marL="457200" marR="0" rtl="0" algn="just">
              <a:spcBef>
                <a:spcPts val="0"/>
              </a:spcBef>
              <a:spcAft>
                <a:spcPts val="0"/>
              </a:spcAft>
              <a:buNone/>
            </a:pPr>
            <a:r>
              <a:t/>
            </a:r>
            <a:endParaRPr b="1" i="0" sz="2000" u="none" cap="none" strike="noStrike">
              <a:solidFill>
                <a:schemeClr val="dk1"/>
              </a:solidFill>
              <a:latin typeface="Calibri"/>
              <a:ea typeface="Calibri"/>
              <a:cs typeface="Calibri"/>
              <a:sym typeface="Calibri"/>
            </a:endParaRPr>
          </a:p>
          <a:p>
            <a:pPr indent="0" lvl="2" marL="9144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190500" lvl="1" marL="800100" marR="0" rtl="0" algn="just">
              <a:spcBef>
                <a:spcPts val="0"/>
              </a:spcBef>
              <a:spcAft>
                <a:spcPts val="0"/>
              </a:spcAft>
              <a:buClr>
                <a:schemeClr val="dk1"/>
              </a:buClr>
              <a:buSzPts val="2400"/>
              <a:buFont typeface="Noto Sans Symbols"/>
              <a:buNone/>
            </a:pPr>
            <a:r>
              <a:t/>
            </a:r>
            <a:endParaRPr b="0" i="0" sz="2400" u="none" cap="none" strike="noStrike">
              <a:solidFill>
                <a:schemeClr val="dk1"/>
              </a:solidFill>
              <a:latin typeface="Calibri"/>
              <a:ea typeface="Calibri"/>
              <a:cs typeface="Calibri"/>
              <a:sym typeface="Calibri"/>
            </a:endParaRPr>
          </a:p>
          <a:p>
            <a:pPr indent="-285750" lvl="1" marL="74295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tr-TR" sz="900" u="none" cap="none" strike="noStrike">
                <a:solidFill>
                  <a:schemeClr val="dk1"/>
                </a:solidFill>
                <a:latin typeface="Calibri"/>
                <a:ea typeface="Calibri"/>
                <a:cs typeface="Calibri"/>
                <a:sym typeface="Calibri"/>
              </a:rPr>
              <a:t> </a:t>
            </a:r>
            <a:endParaRPr/>
          </a:p>
        </p:txBody>
      </p:sp>
      <p:pic>
        <p:nvPicPr>
          <p:cNvPr id="415" name="Google Shape;415;p19"/>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416" name="Google Shape;416;p19"/>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417" name="Google Shape;417;p19"/>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18" name="Google Shape;418;p19"/>
          <p:cNvSpPr txBox="1"/>
          <p:nvPr/>
        </p:nvSpPr>
        <p:spPr>
          <a:xfrm>
            <a:off x="4830820" y="1684623"/>
            <a:ext cx="7109048" cy="424731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lang="tr-TR" sz="1400">
                <a:solidFill>
                  <a:schemeClr val="dk1"/>
                </a:solidFill>
                <a:latin typeface="Calibri"/>
                <a:ea typeface="Calibri"/>
                <a:cs typeface="Calibri"/>
                <a:sym typeface="Calibri"/>
              </a:rPr>
              <a:t>2019 yılında Türk-Alman Üniversitesi’nin İşletme Bölümünden mezun oldum. Aldığım lisans eğitimi sonrası Türk-Alman Üniversitesi ve Passau Üniversitesi tarafından birlikte yürütülen ve Türk-Alman Üniversitesi çift diploma programlarından birisi olan Kültürlerarası Yönetim Yüksek Lisans Programını 2023 yılında başarı ile tamamladım. 2024 yılı Eylül ayında yine Türk-Alman Üniversitesi İşletme ve Ekonomi Doktora Programında eğitimime başladım. Türk Alman Üniversitesi’nin yüksek akademik standartlara sahip akademisyenlerden oluşan nitelikli kadrosu ve güçlü uluslararası işbirlikleri, akademik hayatının henüz başında olan bir araştırma görevlisi olarak bu doktora programına başvurmamda önemli rol oynadı. Türk-Alman Üniversitesi ve İşletme ve Ekonomi Doktora Programının partneri olarak Bielefeld Uygulamalı Bilimler ve Sanatlar Üniversitesi, doktora öğrencilerine hem ulusal hem de uluslararası arenada alanlarında başarılı akademisyenlerle tanışma, güçlü iş birliği olanakları ve farklı bakış açıları kazanıp kendilerini geliştirmeleri için imkanlar sunmaktadır.</a:t>
            </a:r>
            <a:endParaRPr/>
          </a:p>
          <a:p>
            <a:pPr indent="0" lvl="0" marL="0" marR="0" rtl="0" algn="just">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Merve Ahter DEDE</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İşletme ve Ekonomi Doktora Programı Öğrencisi</a:t>
            </a:r>
            <a:endParaRPr/>
          </a:p>
          <a:p>
            <a:pPr indent="0" lvl="0" marL="0" marR="0" rtl="0" algn="just">
              <a:spcBef>
                <a:spcPts val="0"/>
              </a:spcBef>
              <a:spcAft>
                <a:spcPts val="0"/>
              </a:spcAft>
              <a:buNone/>
            </a:pPr>
            <a:r>
              <a:rPr b="1" lang="tr-TR" sz="1400">
                <a:solidFill>
                  <a:srgbClr val="0099B3"/>
                </a:solidFill>
                <a:latin typeface="Calibri"/>
                <a:ea typeface="Calibri"/>
                <a:cs typeface="Calibri"/>
                <a:sym typeface="Calibri"/>
              </a:rPr>
              <a:t>(Program, İşletme Doktora Programı olarak devam edecektir.)</a:t>
            </a:r>
            <a:endParaRPr b="1" sz="1400">
              <a:solidFill>
                <a:srgbClr val="0099B3"/>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19"/>
          <p:cNvSpPr txBox="1"/>
          <p:nvPr/>
        </p:nvSpPr>
        <p:spPr>
          <a:xfrm>
            <a:off x="2346442" y="646389"/>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000"/>
              <a:buFont typeface="Arial"/>
              <a:buNone/>
            </a:pPr>
            <a:r>
              <a:rPr b="1" lang="tr-TR" sz="2000">
                <a:solidFill>
                  <a:srgbClr val="0099B3"/>
                </a:solidFill>
                <a:latin typeface="Arial"/>
                <a:ea typeface="Arial"/>
                <a:cs typeface="Arial"/>
                <a:sym typeface="Arial"/>
              </a:rPr>
              <a:t>ÖĞRENCİLERİMİZ GÖZÜNDEN İŞLETME-EKONOMİ DOKTORA PROGRAMI</a:t>
            </a:r>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rgbClr val="FF0000"/>
              </a:buClr>
              <a:buSzPts val="2000"/>
              <a:buFont typeface="Arial"/>
              <a:buNone/>
            </a:pPr>
            <a:r>
              <a:rPr b="1" lang="tr-TR" sz="2000">
                <a:solidFill>
                  <a:srgbClr val="FF0000"/>
                </a:solidFill>
                <a:latin typeface="Arial"/>
                <a:ea typeface="Arial"/>
                <a:cs typeface="Arial"/>
                <a:sym typeface="Arial"/>
              </a:rPr>
              <a:t>2023- 2024 EĞİTİM-ÖĞRETİM YILI İŞLETME-EKONOMİ DOKTORA PROGRAMI ÖĞRENCİLERİ</a:t>
            </a:r>
            <a:endParaRPr b="1" sz="2000">
              <a:solidFill>
                <a:srgbClr val="FF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000"/>
              <a:buFont typeface="Calibri"/>
              <a:buNone/>
            </a:pPr>
            <a:r>
              <a:t/>
            </a:r>
            <a:endParaRPr b="1" sz="2000">
              <a:solidFill>
                <a:srgbClr val="0099B3"/>
              </a:solidFill>
              <a:latin typeface="Arial"/>
              <a:ea typeface="Arial"/>
              <a:cs typeface="Arial"/>
              <a:sym typeface="Arial"/>
            </a:endParaRPr>
          </a:p>
        </p:txBody>
      </p:sp>
      <p:sp>
        <p:nvSpPr>
          <p:cNvPr id="420" name="Google Shape;420;p19"/>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421" name="Google Shape;421;p19"/>
          <p:cNvPicPr preferRelativeResize="0"/>
          <p:nvPr/>
        </p:nvPicPr>
        <p:blipFill rotWithShape="1">
          <a:blip r:embed="rId6">
            <a:alphaModFix/>
          </a:blip>
          <a:srcRect b="0" l="0" r="0" t="0"/>
          <a:stretch/>
        </p:blipFill>
        <p:spPr>
          <a:xfrm>
            <a:off x="144913" y="2249361"/>
            <a:ext cx="4536937" cy="3024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98" name="Google Shape;98;p2"/>
          <p:cNvPicPr preferRelativeResize="0"/>
          <p:nvPr/>
        </p:nvPicPr>
        <p:blipFill rotWithShape="1">
          <a:blip r:embed="rId3">
            <a:alphaModFix/>
          </a:blip>
          <a:srcRect b="0" l="0" r="0" t="0"/>
          <a:stretch/>
        </p:blipFill>
        <p:spPr>
          <a:xfrm>
            <a:off x="-12086" y="0"/>
            <a:ext cx="12216171" cy="6869880"/>
          </a:xfrm>
          <a:prstGeom prst="rect">
            <a:avLst/>
          </a:prstGeom>
          <a:noFill/>
          <a:ln>
            <a:noFill/>
          </a:ln>
        </p:spPr>
      </p:pic>
      <p:pic>
        <p:nvPicPr>
          <p:cNvPr id="99" name="Google Shape;99;p2"/>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100" name="Google Shape;100;p2"/>
          <p:cNvSpPr/>
          <p:nvPr/>
        </p:nvSpPr>
        <p:spPr>
          <a:xfrm>
            <a:off x="617684" y="1664463"/>
            <a:ext cx="7836071" cy="2814617"/>
          </a:xfrm>
          <a:prstGeom prst="rect">
            <a:avLst/>
          </a:prstGeom>
          <a:noFill/>
          <a:ln>
            <a:noFill/>
          </a:ln>
        </p:spPr>
        <p:txBody>
          <a:bodyPr anchorCtr="0" anchor="t" bIns="45700" lIns="91425" spcFirstLastPara="1" rIns="91425" wrap="square" tIns="45700">
            <a:spAutoFit/>
          </a:bodyPr>
          <a:lstStyle/>
          <a:p>
            <a:pPr indent="-457200" lvl="1" marL="914400" marR="0" rtl="0" algn="just">
              <a:lnSpc>
                <a:spcPct val="10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Türk-Alman Üniversitesi (TAÜ) </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Başvuru Şartları ve Kontenjan Bilgileri</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Öğretim Planı</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Akademik Kadro</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Programda Eğitim</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Öğrenciler Gözünden İşletme Doktora Programı</a:t>
            </a:r>
            <a:endParaRPr/>
          </a:p>
          <a:p>
            <a:pPr indent="-457200" lvl="1" marL="914400" marR="0" rtl="0" algn="just">
              <a:lnSpc>
                <a:spcPct val="100000"/>
              </a:lnSpc>
              <a:spcBef>
                <a:spcPts val="120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Önemli Tarihler  </a:t>
            </a:r>
            <a:endParaRPr/>
          </a:p>
        </p:txBody>
      </p:sp>
      <p:sp>
        <p:nvSpPr>
          <p:cNvPr id="101" name="Google Shape;101;p2"/>
          <p:cNvSpPr txBox="1"/>
          <p:nvPr/>
        </p:nvSpPr>
        <p:spPr>
          <a:xfrm>
            <a:off x="2507556" y="17840"/>
            <a:ext cx="699094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İÇERİK</a:t>
            </a:r>
            <a:endParaRPr b="1" sz="2400">
              <a:solidFill>
                <a:srgbClr val="0099B3"/>
              </a:solidFill>
              <a:latin typeface="Arial"/>
              <a:ea typeface="Arial"/>
              <a:cs typeface="Arial"/>
              <a:sym typeface="Arial"/>
            </a:endParaRPr>
          </a:p>
        </p:txBody>
      </p:sp>
      <p:sp>
        <p:nvSpPr>
          <p:cNvPr id="102" name="Google Shape;102;p2"/>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3" name="Google Shape;103;p2"/>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104" name="Google Shape;104;p2"/>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105" name="Google Shape;105;p2"/>
          <p:cNvPicPr preferRelativeResize="0"/>
          <p:nvPr/>
        </p:nvPicPr>
        <p:blipFill rotWithShape="1">
          <a:blip r:embed="rId6">
            <a:alphaModFix/>
          </a:blip>
          <a:srcRect b="0" l="0" r="0" t="0"/>
          <a:stretch/>
        </p:blipFill>
        <p:spPr>
          <a:xfrm>
            <a:off x="7078582" y="1055482"/>
            <a:ext cx="4450918" cy="53258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28" name="Google Shape;428;p20"/>
          <p:cNvPicPr preferRelativeResize="0"/>
          <p:nvPr/>
        </p:nvPicPr>
        <p:blipFill rotWithShape="1">
          <a:blip r:embed="rId3">
            <a:alphaModFix/>
          </a:blip>
          <a:srcRect b="0" l="0" r="0" t="0"/>
          <a:stretch/>
        </p:blipFill>
        <p:spPr>
          <a:xfrm>
            <a:off x="-24171" y="0"/>
            <a:ext cx="12216171" cy="6869880"/>
          </a:xfrm>
          <a:prstGeom prst="rect">
            <a:avLst/>
          </a:prstGeom>
          <a:noFill/>
          <a:ln>
            <a:noFill/>
          </a:ln>
        </p:spPr>
      </p:pic>
      <p:pic>
        <p:nvPicPr>
          <p:cNvPr id="429" name="Google Shape;429;p20"/>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430" name="Google Shape;430;p20"/>
          <p:cNvSpPr/>
          <p:nvPr/>
        </p:nvSpPr>
        <p:spPr>
          <a:xfrm>
            <a:off x="311920" y="1961425"/>
            <a:ext cx="1369559" cy="841195"/>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1.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31" name="Google Shape;431;p20"/>
          <p:cNvSpPr/>
          <p:nvPr/>
        </p:nvSpPr>
        <p:spPr>
          <a:xfrm>
            <a:off x="311920" y="2947510"/>
            <a:ext cx="1369559" cy="865480"/>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1.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32" name="Google Shape;432;p20"/>
          <p:cNvSpPr/>
          <p:nvPr/>
        </p:nvSpPr>
        <p:spPr>
          <a:xfrm>
            <a:off x="311920" y="4403510"/>
            <a:ext cx="1369559" cy="875582"/>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2.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33" name="Google Shape;433;p20"/>
          <p:cNvSpPr/>
          <p:nvPr/>
        </p:nvSpPr>
        <p:spPr>
          <a:xfrm>
            <a:off x="311920" y="5480432"/>
            <a:ext cx="1369559" cy="868821"/>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2.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34" name="Google Shape;434;p20"/>
          <p:cNvSpPr/>
          <p:nvPr/>
        </p:nvSpPr>
        <p:spPr>
          <a:xfrm>
            <a:off x="6135334" y="295337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800">
                <a:solidFill>
                  <a:schemeClr val="lt1"/>
                </a:solidFill>
                <a:latin typeface="Calibri"/>
                <a:ea typeface="Calibri"/>
                <a:cs typeface="Calibri"/>
                <a:sym typeface="Calibri"/>
              </a:rPr>
              <a:t> </a:t>
            </a: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5" name="Google Shape;435;p20"/>
          <p:cNvSpPr/>
          <p:nvPr/>
        </p:nvSpPr>
        <p:spPr>
          <a:xfrm>
            <a:off x="4137127" y="194048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6" name="Google Shape;436;p20"/>
          <p:cNvSpPr/>
          <p:nvPr/>
        </p:nvSpPr>
        <p:spPr>
          <a:xfrm>
            <a:off x="6051457" y="194048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Seçmeli Ders</a:t>
            </a:r>
            <a:endParaRPr sz="1400">
              <a:solidFill>
                <a:schemeClr val="lt1"/>
              </a:solidFill>
              <a:latin typeface="Calibri"/>
              <a:ea typeface="Calibri"/>
              <a:cs typeface="Calibri"/>
              <a:sym typeface="Calibri"/>
            </a:endParaRPr>
          </a:p>
        </p:txBody>
      </p:sp>
      <p:sp>
        <p:nvSpPr>
          <p:cNvPr id="437" name="Google Shape;437;p20"/>
          <p:cNvSpPr/>
          <p:nvPr/>
        </p:nvSpPr>
        <p:spPr>
          <a:xfrm>
            <a:off x="8133542" y="194048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8" name="Google Shape;438;p20"/>
          <p:cNvSpPr/>
          <p:nvPr/>
        </p:nvSpPr>
        <p:spPr>
          <a:xfrm>
            <a:off x="2055042" y="194048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tr-TR" sz="1600">
                <a:solidFill>
                  <a:schemeClr val="lt1"/>
                </a:solidFill>
                <a:latin typeface="Calibri"/>
                <a:ea typeface="Calibri"/>
                <a:cs typeface="Calibri"/>
                <a:sym typeface="Calibri"/>
              </a:rPr>
              <a:t>Seçmeli Ders</a:t>
            </a:r>
            <a:endParaRPr/>
          </a:p>
        </p:txBody>
      </p:sp>
      <p:sp>
        <p:nvSpPr>
          <p:cNvPr id="439" name="Google Shape;439;p20"/>
          <p:cNvSpPr/>
          <p:nvPr/>
        </p:nvSpPr>
        <p:spPr>
          <a:xfrm>
            <a:off x="4137127" y="2947510"/>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0" name="Google Shape;440;p20"/>
          <p:cNvSpPr/>
          <p:nvPr/>
        </p:nvSpPr>
        <p:spPr>
          <a:xfrm>
            <a:off x="8133542" y="2947510"/>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1" name="Google Shape;441;p20"/>
          <p:cNvSpPr/>
          <p:nvPr/>
        </p:nvSpPr>
        <p:spPr>
          <a:xfrm>
            <a:off x="2091905" y="294066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2" name="Google Shape;442;p20"/>
          <p:cNvSpPr/>
          <p:nvPr/>
        </p:nvSpPr>
        <p:spPr>
          <a:xfrm>
            <a:off x="2091905" y="441239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Seminer</a:t>
            </a:r>
            <a:endParaRPr sz="1600">
              <a:solidFill>
                <a:schemeClr val="lt1"/>
              </a:solidFill>
              <a:latin typeface="Calibri"/>
              <a:ea typeface="Calibri"/>
              <a:cs typeface="Calibri"/>
              <a:sym typeface="Calibri"/>
            </a:endParaRPr>
          </a:p>
        </p:txBody>
      </p:sp>
      <p:sp>
        <p:nvSpPr>
          <p:cNvPr id="443" name="Google Shape;443;p20"/>
          <p:cNvSpPr/>
          <p:nvPr/>
        </p:nvSpPr>
        <p:spPr>
          <a:xfrm>
            <a:off x="2091905" y="5483773"/>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44" name="Google Shape;444;p20"/>
          <p:cNvSpPr/>
          <p:nvPr/>
        </p:nvSpPr>
        <p:spPr>
          <a:xfrm>
            <a:off x="221380" y="1445342"/>
            <a:ext cx="11768635" cy="446686"/>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Öğretim Planı</a:t>
            </a:r>
            <a:endParaRPr sz="1600">
              <a:solidFill>
                <a:schemeClr val="lt1"/>
              </a:solidFill>
              <a:latin typeface="Calibri"/>
              <a:ea typeface="Calibri"/>
              <a:cs typeface="Calibri"/>
              <a:sym typeface="Calibri"/>
            </a:endParaRPr>
          </a:p>
        </p:txBody>
      </p:sp>
      <p:sp>
        <p:nvSpPr>
          <p:cNvPr id="445" name="Google Shape;445;p20"/>
          <p:cNvSpPr/>
          <p:nvPr/>
        </p:nvSpPr>
        <p:spPr>
          <a:xfrm>
            <a:off x="311919" y="4054442"/>
            <a:ext cx="11678097" cy="247016"/>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1. Yılın Sonu</a:t>
            </a:r>
            <a:endParaRPr sz="1600">
              <a:solidFill>
                <a:schemeClr val="lt1"/>
              </a:solidFill>
              <a:latin typeface="Calibri"/>
              <a:ea typeface="Calibri"/>
              <a:cs typeface="Calibri"/>
              <a:sym typeface="Calibri"/>
            </a:endParaRPr>
          </a:p>
        </p:txBody>
      </p:sp>
      <p:sp>
        <p:nvSpPr>
          <p:cNvPr id="446" name="Google Shape;446;p20"/>
          <p:cNvSpPr/>
          <p:nvPr/>
        </p:nvSpPr>
        <p:spPr>
          <a:xfrm>
            <a:off x="311918" y="6461406"/>
            <a:ext cx="11678097" cy="247401"/>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2. Yılın Sonu</a:t>
            </a:r>
            <a:endParaRPr sz="1600">
              <a:solidFill>
                <a:schemeClr val="lt1"/>
              </a:solidFill>
              <a:latin typeface="Calibri"/>
              <a:ea typeface="Calibri"/>
              <a:cs typeface="Calibri"/>
              <a:sym typeface="Calibri"/>
            </a:endParaRPr>
          </a:p>
        </p:txBody>
      </p:sp>
      <p:pic>
        <p:nvPicPr>
          <p:cNvPr id="447" name="Google Shape;447;p20"/>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48" name="Google Shape;448;p20"/>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800"/>
              <a:buFont typeface="Arial"/>
              <a:buNone/>
            </a:pPr>
            <a:r>
              <a:rPr b="1" lang="tr-TR" sz="2800">
                <a:solidFill>
                  <a:srgbClr val="0099B3"/>
                </a:solidFill>
                <a:latin typeface="Arial"/>
                <a:ea typeface="Arial"/>
                <a:cs typeface="Arial"/>
                <a:sym typeface="Arial"/>
              </a:rPr>
              <a:t>ÖĞRETİM PLANI</a:t>
            </a:r>
            <a:endParaRPr b="1" sz="2800">
              <a:solidFill>
                <a:srgbClr val="FF0000"/>
              </a:solidFill>
              <a:latin typeface="Arial"/>
              <a:ea typeface="Arial"/>
              <a:cs typeface="Arial"/>
              <a:sym typeface="Arial"/>
            </a:endParaRPr>
          </a:p>
        </p:txBody>
      </p:sp>
      <p:sp>
        <p:nvSpPr>
          <p:cNvPr id="449" name="Google Shape;449;p20"/>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20"/>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
        <p:nvSpPr>
          <p:cNvPr id="451" name="Google Shape;451;p20"/>
          <p:cNvSpPr/>
          <p:nvPr/>
        </p:nvSpPr>
        <p:spPr>
          <a:xfrm>
            <a:off x="4137068" y="4408561"/>
            <a:ext cx="1760100" cy="86550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tr-TR" sz="1600">
                <a:solidFill>
                  <a:schemeClr val="lt1"/>
                </a:solidFill>
                <a:latin typeface="Calibri"/>
                <a:ea typeface="Calibri"/>
                <a:cs typeface="Calibri"/>
                <a:sym typeface="Calibri"/>
              </a:rPr>
              <a:t>Doktora Tez Yeterlik</a:t>
            </a:r>
            <a:endParaRPr sz="16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58" name="Google Shape;458;p21"/>
          <p:cNvPicPr preferRelativeResize="0"/>
          <p:nvPr/>
        </p:nvPicPr>
        <p:blipFill rotWithShape="1">
          <a:blip r:embed="rId3">
            <a:alphaModFix/>
          </a:blip>
          <a:srcRect b="0" l="0" r="0" t="0"/>
          <a:stretch/>
        </p:blipFill>
        <p:spPr>
          <a:xfrm>
            <a:off x="-24171" y="0"/>
            <a:ext cx="12216171" cy="6869880"/>
          </a:xfrm>
          <a:prstGeom prst="rect">
            <a:avLst/>
          </a:prstGeom>
          <a:noFill/>
          <a:ln>
            <a:noFill/>
          </a:ln>
        </p:spPr>
      </p:pic>
      <p:pic>
        <p:nvPicPr>
          <p:cNvPr id="459" name="Google Shape;459;p21"/>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460" name="Google Shape;460;p21"/>
          <p:cNvSpPr/>
          <p:nvPr/>
        </p:nvSpPr>
        <p:spPr>
          <a:xfrm>
            <a:off x="311920" y="1961425"/>
            <a:ext cx="1369559" cy="841195"/>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1.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61" name="Google Shape;461;p21"/>
          <p:cNvSpPr/>
          <p:nvPr/>
        </p:nvSpPr>
        <p:spPr>
          <a:xfrm>
            <a:off x="311920" y="2947510"/>
            <a:ext cx="1369559" cy="865480"/>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1.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62" name="Google Shape;462;p21"/>
          <p:cNvSpPr/>
          <p:nvPr/>
        </p:nvSpPr>
        <p:spPr>
          <a:xfrm>
            <a:off x="311920" y="4403510"/>
            <a:ext cx="1369559" cy="875582"/>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2.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63" name="Google Shape;463;p21"/>
          <p:cNvSpPr/>
          <p:nvPr/>
        </p:nvSpPr>
        <p:spPr>
          <a:xfrm>
            <a:off x="311920" y="5480432"/>
            <a:ext cx="1369559" cy="868821"/>
          </a:xfrm>
          <a:prstGeom prst="flowChartAlternateProcess">
            <a:avLst/>
          </a:prstGeom>
          <a:solidFill>
            <a:schemeClr val="accent3"/>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tr-TR" sz="1600">
                <a:solidFill>
                  <a:schemeClr val="lt1"/>
                </a:solidFill>
                <a:latin typeface="Calibri"/>
                <a:ea typeface="Calibri"/>
                <a:cs typeface="Calibri"/>
                <a:sym typeface="Calibri"/>
              </a:rPr>
              <a:t>2. Yıl</a:t>
            </a:r>
            <a:endParaRPr b="1" sz="1600">
              <a:solidFill>
                <a:schemeClr val="lt1"/>
              </a:solidFill>
              <a:latin typeface="Calibri"/>
              <a:ea typeface="Calibri"/>
              <a:cs typeface="Calibri"/>
              <a:sym typeface="Calibri"/>
            </a:endParaRPr>
          </a:p>
          <a:p>
            <a:pPr indent="0" lvl="0" marL="0" marR="0" rtl="0" algn="ctr">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64" name="Google Shape;464;p21"/>
          <p:cNvSpPr/>
          <p:nvPr/>
        </p:nvSpPr>
        <p:spPr>
          <a:xfrm>
            <a:off x="221380" y="1445342"/>
            <a:ext cx="11768635" cy="446686"/>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Öğretim Planı</a:t>
            </a:r>
            <a:endParaRPr sz="1600">
              <a:solidFill>
                <a:schemeClr val="lt1"/>
              </a:solidFill>
              <a:latin typeface="Calibri"/>
              <a:ea typeface="Calibri"/>
              <a:cs typeface="Calibri"/>
              <a:sym typeface="Calibri"/>
            </a:endParaRPr>
          </a:p>
        </p:txBody>
      </p:sp>
      <p:sp>
        <p:nvSpPr>
          <p:cNvPr id="465" name="Google Shape;465;p21"/>
          <p:cNvSpPr/>
          <p:nvPr/>
        </p:nvSpPr>
        <p:spPr>
          <a:xfrm>
            <a:off x="311919" y="4054442"/>
            <a:ext cx="11678097" cy="247016"/>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3. Yılın Sonu</a:t>
            </a:r>
            <a:endParaRPr sz="1600">
              <a:solidFill>
                <a:schemeClr val="lt1"/>
              </a:solidFill>
              <a:latin typeface="Calibri"/>
              <a:ea typeface="Calibri"/>
              <a:cs typeface="Calibri"/>
              <a:sym typeface="Calibri"/>
            </a:endParaRPr>
          </a:p>
        </p:txBody>
      </p:sp>
      <p:sp>
        <p:nvSpPr>
          <p:cNvPr id="466" name="Google Shape;466;p21"/>
          <p:cNvSpPr/>
          <p:nvPr/>
        </p:nvSpPr>
        <p:spPr>
          <a:xfrm>
            <a:off x="311918" y="6461406"/>
            <a:ext cx="11678097" cy="247401"/>
          </a:xfrm>
          <a:prstGeom prst="homePlate">
            <a:avLst>
              <a:gd fmla="val 50000" name="adj"/>
            </a:avLst>
          </a:prstGeom>
          <a:solidFill>
            <a:srgbClr val="851B3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4. Yılın Sonu</a:t>
            </a:r>
            <a:endParaRPr sz="1600">
              <a:solidFill>
                <a:schemeClr val="lt1"/>
              </a:solidFill>
              <a:latin typeface="Calibri"/>
              <a:ea typeface="Calibri"/>
              <a:cs typeface="Calibri"/>
              <a:sym typeface="Calibri"/>
            </a:endParaRPr>
          </a:p>
        </p:txBody>
      </p:sp>
      <p:pic>
        <p:nvPicPr>
          <p:cNvPr id="467" name="Google Shape;467;p21"/>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68" name="Google Shape;468;p21"/>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800"/>
              <a:buFont typeface="Arial"/>
              <a:buNone/>
            </a:pPr>
            <a:r>
              <a:rPr b="1" lang="tr-TR" sz="2800">
                <a:solidFill>
                  <a:srgbClr val="0099B3"/>
                </a:solidFill>
                <a:latin typeface="Arial"/>
                <a:ea typeface="Arial"/>
                <a:cs typeface="Arial"/>
                <a:sym typeface="Arial"/>
              </a:rPr>
              <a:t>ÖĞRETİM PLANI</a:t>
            </a:r>
            <a:endParaRPr b="1" sz="2800">
              <a:solidFill>
                <a:srgbClr val="FF0000"/>
              </a:solidFill>
              <a:latin typeface="Arial"/>
              <a:ea typeface="Arial"/>
              <a:cs typeface="Arial"/>
              <a:sym typeface="Arial"/>
            </a:endParaRPr>
          </a:p>
        </p:txBody>
      </p:sp>
      <p:sp>
        <p:nvSpPr>
          <p:cNvPr id="469" name="Google Shape;469;p21"/>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21"/>
          <p:cNvSpPr/>
          <p:nvPr/>
        </p:nvSpPr>
        <p:spPr>
          <a:xfrm>
            <a:off x="2091905" y="1938989"/>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1" name="Google Shape;471;p21"/>
          <p:cNvSpPr/>
          <p:nvPr/>
        </p:nvSpPr>
        <p:spPr>
          <a:xfrm>
            <a:off x="2091905" y="2947510"/>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2" name="Google Shape;472;p21"/>
          <p:cNvSpPr/>
          <p:nvPr/>
        </p:nvSpPr>
        <p:spPr>
          <a:xfrm>
            <a:off x="2091905" y="4408561"/>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3" name="Google Shape;473;p21"/>
          <p:cNvSpPr/>
          <p:nvPr/>
        </p:nvSpPr>
        <p:spPr>
          <a:xfrm>
            <a:off x="2091905" y="5480432"/>
            <a:ext cx="1759974" cy="865480"/>
          </a:xfrm>
          <a:prstGeom prst="round2SameRect">
            <a:avLst>
              <a:gd fmla="val 16667" name="adj1"/>
              <a:gd fmla="val 0" name="adj2"/>
            </a:avLst>
          </a:prstGeom>
          <a:solidFill>
            <a:srgbClr val="0096B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4" name="Google Shape;474;p21"/>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80" name="Google Shape;480;p22"/>
          <p:cNvPicPr preferRelativeResize="0"/>
          <p:nvPr/>
        </p:nvPicPr>
        <p:blipFill rotWithShape="1">
          <a:blip r:embed="rId3">
            <a:alphaModFix/>
          </a:blip>
          <a:srcRect b="0" l="0" r="0" t="0"/>
          <a:stretch/>
        </p:blipFill>
        <p:spPr>
          <a:xfrm>
            <a:off x="0" y="2263"/>
            <a:ext cx="12216171" cy="6869880"/>
          </a:xfrm>
          <a:prstGeom prst="rect">
            <a:avLst/>
          </a:prstGeom>
          <a:noFill/>
          <a:ln>
            <a:noFill/>
          </a:ln>
        </p:spPr>
      </p:pic>
      <p:pic>
        <p:nvPicPr>
          <p:cNvPr id="481" name="Google Shape;481;p22"/>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482" name="Google Shape;482;p22"/>
          <p:cNvSpPr txBox="1"/>
          <p:nvPr/>
        </p:nvSpPr>
        <p:spPr>
          <a:xfrm>
            <a:off x="2055523" y="1797200"/>
            <a:ext cx="4040400" cy="34911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SzPts val="2400"/>
              <a:buNone/>
            </a:pPr>
            <a:r>
              <a:rPr b="1" lang="tr-TR" sz="1600">
                <a:solidFill>
                  <a:srgbClr val="0099B3"/>
                </a:solidFill>
              </a:rPr>
              <a:t>Pazarlama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Pazarlama Teorisi</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Pazar Araştırması ve  Veri Analizi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Pazarlamada Güncel Konular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Tüketici Davranışı Teorisi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Dijital Pazarlama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2400"/>
              <a:buFont typeface="Arial"/>
              <a:buNone/>
            </a:pPr>
            <a:r>
              <a:rPr b="1" lang="tr-TR" sz="1600">
                <a:solidFill>
                  <a:srgbClr val="0099B3"/>
                </a:solidFill>
              </a:rPr>
              <a:t>Yönetim ve Organizasyon</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Yönetim Düşüncesinin Tarihi</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Örgüt Teorisi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Uygulamalı Örgütsel Davranış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Yönetim ve Organizasyonda Güncel Konular Dijital Dönüşüm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Dijital Liderlik </a:t>
            </a:r>
            <a:endParaRPr sz="1600"/>
          </a:p>
        </p:txBody>
      </p:sp>
      <p:pic>
        <p:nvPicPr>
          <p:cNvPr id="483" name="Google Shape;483;p22"/>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84" name="Google Shape;484;p22"/>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ÖĞRETİM PLANI (Seçmeli Dersler)</a:t>
            </a:r>
            <a:endParaRPr b="1" sz="2400">
              <a:solidFill>
                <a:srgbClr val="0099B3"/>
              </a:solidFill>
              <a:latin typeface="Arial"/>
              <a:ea typeface="Arial"/>
              <a:cs typeface="Arial"/>
              <a:sym typeface="Arial"/>
            </a:endParaRPr>
          </a:p>
        </p:txBody>
      </p:sp>
      <p:sp>
        <p:nvSpPr>
          <p:cNvPr id="485" name="Google Shape;485;p22"/>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22"/>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
        <p:nvSpPr>
          <p:cNvPr id="487" name="Google Shape;487;p22"/>
          <p:cNvSpPr txBox="1"/>
          <p:nvPr/>
        </p:nvSpPr>
        <p:spPr>
          <a:xfrm>
            <a:off x="7631575" y="1797200"/>
            <a:ext cx="4040400" cy="403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600">
                <a:solidFill>
                  <a:srgbClr val="0099B3"/>
                </a:solidFill>
              </a:rPr>
              <a:t>Muhasebe ve Finans</a:t>
            </a:r>
            <a:endParaRPr b="1" sz="1600">
              <a:solidFill>
                <a:srgbClr val="0099B3"/>
              </a:solidFill>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Muhasebe Teorisi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İleri Şirket Finansı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Stratejik Finansal Planlama ve Modelleme</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İleri Maliyet Muhasebesi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Davranışsal Finans</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Muhasebe Enformasyon Sistemleri </a:t>
            </a:r>
            <a:endParaRPr b="1" sz="1600">
              <a:solidFill>
                <a:srgbClr val="851B3C"/>
              </a:solidFill>
              <a:latin typeface="Calibri"/>
              <a:ea typeface="Calibri"/>
              <a:cs typeface="Calibri"/>
              <a:sym typeface="Calibri"/>
            </a:endParaRPr>
          </a:p>
          <a:p>
            <a:pPr indent="0" lvl="0" marL="0" marR="0" rtl="0" algn="l">
              <a:spcBef>
                <a:spcPts val="0"/>
              </a:spcBef>
              <a:spcAft>
                <a:spcPts val="0"/>
              </a:spcAft>
              <a:buNone/>
            </a:pPr>
            <a:r>
              <a:t/>
            </a:r>
            <a:endParaRPr b="1" sz="1600">
              <a:solidFill>
                <a:srgbClr val="851B3C"/>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b="1" lang="tr-TR" sz="1600">
                <a:solidFill>
                  <a:srgbClr val="0099B3"/>
                </a:solidFill>
              </a:rPr>
              <a:t>Sayısal Yöntemler</a:t>
            </a:r>
            <a:endParaRPr b="1" sz="1600">
              <a:solidFill>
                <a:srgbClr val="851B3C"/>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Doğrusal Olmayan Programlama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Doğrusal Cebir </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Çok Kriterli Karar Verme</a:t>
            </a:r>
            <a:endParaRPr sz="1600"/>
          </a:p>
          <a:p>
            <a:pPr indent="0" lvl="0" marL="0" marR="0" rtl="0" algn="l">
              <a:spcBef>
                <a:spcPts val="0"/>
              </a:spcBef>
              <a:spcAft>
                <a:spcPts val="0"/>
              </a:spcAft>
              <a:buNone/>
            </a:pPr>
            <a:r>
              <a:rPr lang="tr-TR" sz="1600">
                <a:solidFill>
                  <a:schemeClr val="dk1"/>
                </a:solidFill>
                <a:latin typeface="Calibri"/>
                <a:ea typeface="Calibri"/>
                <a:cs typeface="Calibri"/>
                <a:sym typeface="Calibri"/>
              </a:rPr>
              <a:t>Çok Değişkenli İstatistik Yöntemleri</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Zaman Serileri Analizi</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Veri Analizi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tr-TR" sz="1600">
                <a:solidFill>
                  <a:schemeClr val="dk1"/>
                </a:solidFill>
                <a:latin typeface="Calibri"/>
                <a:ea typeface="Calibri"/>
                <a:cs typeface="Calibri"/>
                <a:sym typeface="Calibri"/>
              </a:rPr>
              <a:t>Araştırma Yöntemleri</a:t>
            </a:r>
            <a:endParaRPr sz="16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93" name="Google Shape;493;p24"/>
          <p:cNvPicPr preferRelativeResize="0"/>
          <p:nvPr/>
        </p:nvPicPr>
        <p:blipFill rotWithShape="1">
          <a:blip r:embed="rId3">
            <a:alphaModFix/>
          </a:blip>
          <a:srcRect b="0" l="0" r="0" t="0"/>
          <a:stretch/>
        </p:blipFill>
        <p:spPr>
          <a:xfrm>
            <a:off x="-305129" y="0"/>
            <a:ext cx="12497129" cy="6858000"/>
          </a:xfrm>
          <a:prstGeom prst="rect">
            <a:avLst/>
          </a:prstGeom>
          <a:noFill/>
          <a:ln>
            <a:noFill/>
          </a:ln>
        </p:spPr>
      </p:pic>
      <p:pic>
        <p:nvPicPr>
          <p:cNvPr id="494" name="Google Shape;494;p24"/>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graphicFrame>
        <p:nvGraphicFramePr>
          <p:cNvPr id="495" name="Google Shape;495;p24"/>
          <p:cNvGraphicFramePr/>
          <p:nvPr/>
        </p:nvGraphicFramePr>
        <p:xfrm>
          <a:off x="333689" y="1340517"/>
          <a:ext cx="3000000" cy="3000000"/>
        </p:xfrm>
        <a:graphic>
          <a:graphicData uri="http://schemas.openxmlformats.org/drawingml/2006/table">
            <a:tbl>
              <a:tblPr>
                <a:noFill/>
                <a:tableStyleId>{57CF96F2-BF0A-4046-BA36-C3181D0AA87C}</a:tableStyleId>
              </a:tblPr>
              <a:tblGrid>
                <a:gridCol w="3472850"/>
                <a:gridCol w="2639500"/>
                <a:gridCol w="2639500"/>
                <a:gridCol w="2639500"/>
              </a:tblGrid>
              <a:tr h="629825">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Öğretim Elemanı</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Lisans</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Yüksek Lisans</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Doktora</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r>
              <a:tr h="57507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Prof. Dr. Ela Sibel Bayrak Meydanoğlu</a:t>
                      </a:r>
                      <a:endParaRPr b="1" i="0" sz="16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Lüneburg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82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Prof. Dr. Müge Klein</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Viyana Teknik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Viyana Teknik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Karlsruhe Teknik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82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Prof. Dr. Dilek Zamantılı Nayır</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İstanbul Üniversitei</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t/>
                      </a:r>
                      <a:endParaRPr b="1"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rPr b="1" i="0" lang="tr-TR" sz="1600" u="none" cap="none" strike="noStrike">
                          <a:solidFill>
                            <a:schemeClr val="dk1"/>
                          </a:solidFill>
                          <a:latin typeface="Calibri"/>
                          <a:ea typeface="Calibri"/>
                          <a:cs typeface="Calibri"/>
                          <a:sym typeface="Calibri"/>
                        </a:rPr>
                        <a:t>Marmara Üniversitesi</a:t>
                      </a:r>
                      <a:endParaRPr/>
                    </a:p>
                    <a:p>
                      <a:pPr indent="0" lvl="0" marL="0" marR="0" rtl="0" algn="ctr">
                        <a:spcBef>
                          <a:spcPts val="0"/>
                        </a:spcBef>
                        <a:spcAft>
                          <a:spcPts val="0"/>
                        </a:spcAft>
                        <a:buNone/>
                      </a:pPr>
                      <a:r>
                        <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73100">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Doç. Dr. Sevgin Batuk Ünlü</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İstanbul Bilgi Üniversitesi / Londra Üniversitesi</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Boğaziçi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90600">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Doç. Dr. Çiydem Çatak</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 </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Marmara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82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Doç. Dr. Mehmet Hakan Özdemir</a:t>
                      </a:r>
                      <a:endParaRPr b="1" i="0" sz="16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Viyana Teknik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Viyana Teknik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İstanbul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82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Dr. Öğr. Üyesi Hüseyin Hayri Nuroğlu</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Viyana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1" i="0" lang="tr-TR" sz="1600" u="none" cap="none" strike="noStrike">
                          <a:solidFill>
                            <a:schemeClr val="dk1"/>
                          </a:solidFill>
                          <a:latin typeface="Calibri"/>
                          <a:ea typeface="Calibri"/>
                          <a:cs typeface="Calibri"/>
                          <a:sym typeface="Calibri"/>
                        </a:rPr>
                        <a:t>Viyana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İstanbul Sabahattin Zaim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825">
                <a:tc>
                  <a:txBody>
                    <a:bodyPr/>
                    <a:lstStyle/>
                    <a:p>
                      <a:pPr indent="0" lvl="0" marL="0" marR="0" rtl="0" algn="l">
                        <a:spcBef>
                          <a:spcPts val="0"/>
                        </a:spcBef>
                        <a:spcAft>
                          <a:spcPts val="0"/>
                        </a:spcAft>
                        <a:buNone/>
                      </a:pPr>
                      <a:r>
                        <a:rPr b="1" i="0" lang="tr-TR" sz="1600" u="none" cap="none" strike="noStrike">
                          <a:solidFill>
                            <a:srgbClr val="000000"/>
                          </a:solidFill>
                          <a:latin typeface="Calibri"/>
                          <a:ea typeface="Calibri"/>
                          <a:cs typeface="Calibri"/>
                          <a:sym typeface="Calibri"/>
                        </a:rPr>
                        <a:t>Dr. Öğr. Üyesi Moritz Botts</a:t>
                      </a:r>
                      <a:endParaRPr b="1" i="0" sz="16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alpha val="4705"/>
                      </a:srgbClr>
                    </a:solidFill>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Leibniz Universität Hannover</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Europa-Universität Viadrina</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Europa-Universität Viadrina</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496" name="Google Shape;496;p24"/>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497" name="Google Shape;497;p24"/>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24"/>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YERLEŞİK AKADEMİK KADRO</a:t>
            </a:r>
            <a:endParaRPr b="1" sz="2400">
              <a:solidFill>
                <a:srgbClr val="FF0000"/>
              </a:solidFill>
              <a:latin typeface="Arial"/>
              <a:ea typeface="Arial"/>
              <a:cs typeface="Arial"/>
              <a:sym typeface="Arial"/>
            </a:endParaRPr>
          </a:p>
        </p:txBody>
      </p:sp>
      <p:sp>
        <p:nvSpPr>
          <p:cNvPr id="499" name="Google Shape;499;p24"/>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505" name="Google Shape;505;p25"/>
          <p:cNvPicPr preferRelativeResize="0"/>
          <p:nvPr/>
        </p:nvPicPr>
        <p:blipFill rotWithShape="1">
          <a:blip r:embed="rId3">
            <a:alphaModFix/>
          </a:blip>
          <a:srcRect b="0" l="0" r="0" t="0"/>
          <a:stretch/>
        </p:blipFill>
        <p:spPr>
          <a:xfrm>
            <a:off x="0" y="-11880"/>
            <a:ext cx="12216171" cy="6869880"/>
          </a:xfrm>
          <a:prstGeom prst="rect">
            <a:avLst/>
          </a:prstGeom>
          <a:noFill/>
          <a:ln>
            <a:noFill/>
          </a:ln>
        </p:spPr>
      </p:pic>
      <p:pic>
        <p:nvPicPr>
          <p:cNvPr id="506" name="Google Shape;506;p25"/>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graphicFrame>
        <p:nvGraphicFramePr>
          <p:cNvPr id="507" name="Google Shape;507;p25"/>
          <p:cNvGraphicFramePr/>
          <p:nvPr/>
        </p:nvGraphicFramePr>
        <p:xfrm>
          <a:off x="1528877" y="2335326"/>
          <a:ext cx="3000000" cy="3000000"/>
        </p:xfrm>
        <a:graphic>
          <a:graphicData uri="http://schemas.openxmlformats.org/drawingml/2006/table">
            <a:tbl>
              <a:tblPr>
                <a:noFill/>
                <a:tableStyleId>{57CF96F2-BF0A-4046-BA36-C3181D0AA87C}</a:tableStyleId>
              </a:tblPr>
              <a:tblGrid>
                <a:gridCol w="3664800"/>
                <a:gridCol w="5493600"/>
              </a:tblGrid>
              <a:tr h="309450">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Öğretim Elemanı</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c>
                  <a:txBody>
                    <a:bodyPr/>
                    <a:lstStyle/>
                    <a:p>
                      <a:pPr indent="0" lvl="0" marL="0" marR="0" rtl="0" algn="ctr">
                        <a:spcBef>
                          <a:spcPts val="0"/>
                        </a:spcBef>
                        <a:spcAft>
                          <a:spcPts val="0"/>
                        </a:spcAft>
                        <a:buNone/>
                      </a:pPr>
                      <a:r>
                        <a:rPr b="1" lang="tr-TR" sz="1700" u="none" cap="none" strike="noStrike">
                          <a:solidFill>
                            <a:schemeClr val="lt1"/>
                          </a:solidFill>
                          <a:latin typeface="Calibri"/>
                          <a:ea typeface="Calibri"/>
                          <a:cs typeface="Calibri"/>
                          <a:sym typeface="Calibri"/>
                        </a:rPr>
                        <a:t>Üniversite/Kurum</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51B3C"/>
                    </a:solidFill>
                  </a:tcPr>
                </a:tc>
              </a:tr>
              <a:tr h="317350">
                <a:tc>
                  <a:txBody>
                    <a:bodyPr/>
                    <a:lstStyle/>
                    <a:p>
                      <a:pPr indent="0" lvl="0" marL="0" marR="0" rtl="0" algn="l">
                        <a:spcBef>
                          <a:spcPts val="0"/>
                        </a:spcBef>
                        <a:spcAft>
                          <a:spcPts val="0"/>
                        </a:spcAft>
                        <a:buNone/>
                      </a:pPr>
                      <a:r>
                        <a:rPr b="1" i="0" lang="tr-TR" sz="1800" u="none" cap="none" strike="noStrike">
                          <a:solidFill>
                            <a:srgbClr val="000000"/>
                          </a:solidFill>
                          <a:latin typeface="Calibri"/>
                          <a:ea typeface="Calibri"/>
                          <a:cs typeface="Calibri"/>
                          <a:sym typeface="Calibri"/>
                        </a:rPr>
                        <a:t>Prof. Dr. Rıza Öztürk</a:t>
                      </a:r>
                      <a:endParaRPr b="1" i="0" sz="18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1" i="0" lang="tr-TR" sz="1600" u="none" cap="none" strike="noStrike">
                          <a:solidFill>
                            <a:schemeClr val="dk1"/>
                          </a:solidFill>
                          <a:latin typeface="Calibri"/>
                          <a:ea typeface="Calibri"/>
                          <a:cs typeface="Calibri"/>
                          <a:sym typeface="Calibri"/>
                        </a:rPr>
                        <a:t>Bielefeld Uygulamalı Bilimler ve Sanatlar Üniversitesi </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50">
                <a:tc>
                  <a:txBody>
                    <a:bodyPr/>
                    <a:lstStyle/>
                    <a:p>
                      <a:pPr indent="0" lvl="0" marL="0" marR="0" rtl="0" algn="l">
                        <a:spcBef>
                          <a:spcPts val="0"/>
                        </a:spcBef>
                        <a:spcAft>
                          <a:spcPts val="0"/>
                        </a:spcAft>
                        <a:buNone/>
                      </a:pPr>
                      <a:r>
                        <a:rPr b="1" i="0" lang="tr-TR" sz="1800" u="none" cap="none" strike="noStrike">
                          <a:solidFill>
                            <a:srgbClr val="000000"/>
                          </a:solidFill>
                          <a:latin typeface="Calibri"/>
                          <a:ea typeface="Calibri"/>
                          <a:cs typeface="Calibri"/>
                          <a:sym typeface="Calibri"/>
                        </a:rPr>
                        <a:t>Prof. Dr. Orçun Kaya</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1" i="0" lang="tr-TR" sz="1600" u="none" cap="none" strike="noStrike">
                          <a:solidFill>
                            <a:schemeClr val="dk1"/>
                          </a:solidFill>
                          <a:latin typeface="Calibri"/>
                          <a:ea typeface="Calibri"/>
                          <a:cs typeface="Calibri"/>
                          <a:sym typeface="Calibri"/>
                        </a:rPr>
                        <a:t>Zürih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50">
                <a:tc>
                  <a:txBody>
                    <a:bodyPr/>
                    <a:lstStyle/>
                    <a:p>
                      <a:pPr indent="0" lvl="0" marL="0" marR="0" rtl="0" algn="l">
                        <a:spcBef>
                          <a:spcPts val="0"/>
                        </a:spcBef>
                        <a:spcAft>
                          <a:spcPts val="0"/>
                        </a:spcAft>
                        <a:buNone/>
                      </a:pPr>
                      <a:r>
                        <a:rPr b="1" i="0" lang="tr-TR" sz="1800" u="none" cap="none" strike="noStrike">
                          <a:solidFill>
                            <a:srgbClr val="000000"/>
                          </a:solidFill>
                          <a:latin typeface="Calibri"/>
                          <a:ea typeface="Calibri"/>
                          <a:cs typeface="Calibri"/>
                          <a:sym typeface="Calibri"/>
                        </a:rPr>
                        <a:t>Prof. Dr. Ahmet Göksel Yücel</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tr-TR" sz="1600" u="none" cap="none" strike="noStrike">
                          <a:solidFill>
                            <a:schemeClr val="dk1"/>
                          </a:solidFill>
                          <a:latin typeface="Calibri"/>
                          <a:ea typeface="Calibri"/>
                          <a:cs typeface="Calibri"/>
                          <a:sym typeface="Calibri"/>
                        </a:rPr>
                        <a:t>İstanbul Üniversitesi (Madde 31)</a:t>
                      </a:r>
                      <a:endParaRPr b="1" i="0" sz="1600" u="none" cap="none" strike="noStrike">
                        <a:solidFill>
                          <a:schemeClr val="dk1"/>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50">
                <a:tc>
                  <a:txBody>
                    <a:bodyPr/>
                    <a:lstStyle/>
                    <a:p>
                      <a:pPr indent="0" lvl="0" marL="0" marR="0" rtl="0" algn="l">
                        <a:spcBef>
                          <a:spcPts val="0"/>
                        </a:spcBef>
                        <a:spcAft>
                          <a:spcPts val="0"/>
                        </a:spcAft>
                        <a:buNone/>
                      </a:pPr>
                      <a:r>
                        <a:rPr b="1" i="0" lang="tr-TR" sz="1800" u="none" cap="none" strike="noStrike">
                          <a:solidFill>
                            <a:srgbClr val="000000"/>
                          </a:solidFill>
                          <a:latin typeface="Calibri"/>
                          <a:ea typeface="Calibri"/>
                          <a:cs typeface="Calibri"/>
                          <a:sym typeface="Calibri"/>
                        </a:rPr>
                        <a:t>Prof. Dr. Stephan Schöning</a:t>
                      </a:r>
                      <a:endParaRPr b="1" i="0" sz="18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1" i="0" lang="tr-TR" sz="1600" u="none" cap="none" strike="noStrike">
                          <a:solidFill>
                            <a:schemeClr val="dk1"/>
                          </a:solidFill>
                          <a:latin typeface="Calibri"/>
                          <a:ea typeface="Calibri"/>
                          <a:cs typeface="Calibri"/>
                          <a:sym typeface="Calibri"/>
                        </a:rPr>
                        <a:t>SRH Heidelberg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50">
                <a:tc>
                  <a:txBody>
                    <a:bodyPr/>
                    <a:lstStyle/>
                    <a:p>
                      <a:pPr indent="0" lvl="0" marL="0" marR="0" rtl="0" algn="l">
                        <a:spcBef>
                          <a:spcPts val="0"/>
                        </a:spcBef>
                        <a:spcAft>
                          <a:spcPts val="0"/>
                        </a:spcAft>
                        <a:buNone/>
                      </a:pPr>
                      <a:r>
                        <a:rPr b="1" i="0" lang="tr-TR" sz="1800" u="none" cap="none" strike="noStrike">
                          <a:solidFill>
                            <a:srgbClr val="000000"/>
                          </a:solidFill>
                          <a:latin typeface="Calibri"/>
                          <a:ea typeface="Calibri"/>
                          <a:cs typeface="Calibri"/>
                          <a:sym typeface="Calibri"/>
                        </a:rPr>
                        <a:t>Prof. Dr. Margareta Teodorescu</a:t>
                      </a:r>
                      <a:endParaRPr b="1" i="0" sz="1800" u="none" cap="none" strike="noStrike">
                        <a:solidFill>
                          <a:srgbClr val="000000"/>
                        </a:solidFill>
                        <a:latin typeface="Calibri"/>
                        <a:ea typeface="Calibri"/>
                        <a:cs typeface="Calibri"/>
                        <a:sym typeface="Calibri"/>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1" lang="tr-TR" sz="1600">
                          <a:solidFill>
                            <a:schemeClr val="dk1"/>
                          </a:solidFill>
                          <a:latin typeface="Calibri"/>
                          <a:ea typeface="Calibri"/>
                          <a:cs typeface="Calibri"/>
                          <a:sym typeface="Calibri"/>
                        </a:rPr>
                        <a:t>Koblenz Uygulamalı Bilimler Üniversitesi</a:t>
                      </a:r>
                      <a:endParaRPr/>
                    </a:p>
                  </a:txBody>
                  <a:tcPr marT="8150" marB="0" marR="8150" marL="8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508" name="Google Shape;508;p25"/>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509" name="Google Shape;509;p25"/>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25"/>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MİSAFİR AKADEMİK KADRO</a:t>
            </a:r>
            <a:endParaRPr b="1" sz="2400">
              <a:solidFill>
                <a:srgbClr val="FF0000"/>
              </a:solidFill>
              <a:latin typeface="Arial"/>
              <a:ea typeface="Arial"/>
              <a:cs typeface="Arial"/>
              <a:sym typeface="Arial"/>
            </a:endParaRPr>
          </a:p>
        </p:txBody>
      </p:sp>
      <p:sp>
        <p:nvSpPr>
          <p:cNvPr id="511" name="Google Shape;511;p25"/>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517" name="Google Shape;517;p26"/>
          <p:cNvPicPr preferRelativeResize="0"/>
          <p:nvPr/>
        </p:nvPicPr>
        <p:blipFill rotWithShape="1">
          <a:blip r:embed="rId3">
            <a:alphaModFix/>
          </a:blip>
          <a:srcRect b="0" l="0" r="0" t="0"/>
          <a:stretch/>
        </p:blipFill>
        <p:spPr>
          <a:xfrm>
            <a:off x="-34681" y="0"/>
            <a:ext cx="12216171" cy="6978666"/>
          </a:xfrm>
          <a:prstGeom prst="rect">
            <a:avLst/>
          </a:prstGeom>
          <a:noFill/>
          <a:ln>
            <a:noFill/>
          </a:ln>
        </p:spPr>
      </p:pic>
      <p:pic>
        <p:nvPicPr>
          <p:cNvPr id="518" name="Google Shape;518;p26"/>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pic>
        <p:nvPicPr>
          <p:cNvPr id="519" name="Google Shape;519;p26"/>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520" name="Google Shape;520;p26"/>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26"/>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PROGRAMDA EĞİTİM</a:t>
            </a:r>
            <a:endParaRPr b="1" sz="2400">
              <a:solidFill>
                <a:srgbClr val="FF0000"/>
              </a:solidFill>
              <a:latin typeface="Arial"/>
              <a:ea typeface="Arial"/>
              <a:cs typeface="Arial"/>
              <a:sym typeface="Arial"/>
            </a:endParaRPr>
          </a:p>
        </p:txBody>
      </p:sp>
      <p:sp>
        <p:nvSpPr>
          <p:cNvPr id="522" name="Google Shape;522;p26"/>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pic>
        <p:nvPicPr>
          <p:cNvPr id="523" name="Google Shape;523;p26"/>
          <p:cNvPicPr preferRelativeResize="0"/>
          <p:nvPr/>
        </p:nvPicPr>
        <p:blipFill rotWithShape="1">
          <a:blip r:embed="rId6">
            <a:alphaModFix/>
          </a:blip>
          <a:srcRect b="0" l="0" r="0" t="0"/>
          <a:stretch/>
        </p:blipFill>
        <p:spPr>
          <a:xfrm>
            <a:off x="169233" y="1826410"/>
            <a:ext cx="3496811" cy="4662414"/>
          </a:xfrm>
          <a:prstGeom prst="rect">
            <a:avLst/>
          </a:prstGeom>
          <a:noFill/>
          <a:ln>
            <a:noFill/>
          </a:ln>
        </p:spPr>
      </p:pic>
      <p:pic>
        <p:nvPicPr>
          <p:cNvPr id="524" name="Google Shape;524;p26"/>
          <p:cNvPicPr preferRelativeResize="0"/>
          <p:nvPr/>
        </p:nvPicPr>
        <p:blipFill rotWithShape="1">
          <a:blip r:embed="rId7">
            <a:alphaModFix/>
          </a:blip>
          <a:srcRect b="0" l="0" r="0" t="0"/>
          <a:stretch/>
        </p:blipFill>
        <p:spPr>
          <a:xfrm>
            <a:off x="3785292" y="1343356"/>
            <a:ext cx="4100542" cy="2734981"/>
          </a:xfrm>
          <a:prstGeom prst="rect">
            <a:avLst/>
          </a:prstGeom>
          <a:noFill/>
          <a:ln>
            <a:noFill/>
          </a:ln>
        </p:spPr>
      </p:pic>
      <p:pic>
        <p:nvPicPr>
          <p:cNvPr id="525" name="Google Shape;525;p26"/>
          <p:cNvPicPr preferRelativeResize="0"/>
          <p:nvPr/>
        </p:nvPicPr>
        <p:blipFill rotWithShape="1">
          <a:blip r:embed="rId8">
            <a:alphaModFix/>
          </a:blip>
          <a:srcRect b="0" l="0" r="0" t="0"/>
          <a:stretch/>
        </p:blipFill>
        <p:spPr>
          <a:xfrm>
            <a:off x="8139177" y="1343356"/>
            <a:ext cx="3933575" cy="2745035"/>
          </a:xfrm>
          <a:prstGeom prst="rect">
            <a:avLst/>
          </a:prstGeom>
          <a:noFill/>
          <a:ln>
            <a:noFill/>
          </a:ln>
        </p:spPr>
      </p:pic>
      <p:pic>
        <p:nvPicPr>
          <p:cNvPr id="526" name="Google Shape;526;p26"/>
          <p:cNvPicPr preferRelativeResize="0"/>
          <p:nvPr/>
        </p:nvPicPr>
        <p:blipFill rotWithShape="1">
          <a:blip r:embed="rId9">
            <a:alphaModFix/>
          </a:blip>
          <a:srcRect b="0" l="0" r="0" t="0"/>
          <a:stretch/>
        </p:blipFill>
        <p:spPr>
          <a:xfrm>
            <a:off x="6523543" y="4226035"/>
            <a:ext cx="3436289" cy="25772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533" name="Google Shape;533;p27"/>
          <p:cNvPicPr preferRelativeResize="0"/>
          <p:nvPr/>
        </p:nvPicPr>
        <p:blipFill rotWithShape="1">
          <a:blip r:embed="rId3">
            <a:alphaModFix/>
          </a:blip>
          <a:srcRect b="0" l="0" r="0" t="0"/>
          <a:stretch/>
        </p:blipFill>
        <p:spPr>
          <a:xfrm>
            <a:off x="9052" y="-11880"/>
            <a:ext cx="12216171" cy="6869880"/>
          </a:xfrm>
          <a:prstGeom prst="rect">
            <a:avLst/>
          </a:prstGeom>
          <a:noFill/>
          <a:ln>
            <a:noFill/>
          </a:ln>
        </p:spPr>
      </p:pic>
      <p:pic>
        <p:nvPicPr>
          <p:cNvPr id="534" name="Google Shape;534;p27"/>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graphicFrame>
        <p:nvGraphicFramePr>
          <p:cNvPr id="535" name="Google Shape;535;p27"/>
          <p:cNvGraphicFramePr/>
          <p:nvPr/>
        </p:nvGraphicFramePr>
        <p:xfrm>
          <a:off x="838200" y="1842057"/>
          <a:ext cx="3000000" cy="3000000"/>
        </p:xfrm>
        <a:graphic>
          <a:graphicData uri="http://schemas.openxmlformats.org/drawingml/2006/table">
            <a:tbl>
              <a:tblPr bandRow="1" firstCol="1" firstRow="1">
                <a:noFill/>
                <a:tableStyleId>{2829BF94-BCB8-4291-BB73-521E1B9B54DC}</a:tableStyleId>
              </a:tblPr>
              <a:tblGrid>
                <a:gridCol w="2650350"/>
                <a:gridCol w="3346625"/>
              </a:tblGrid>
              <a:tr h="1104550">
                <a:tc>
                  <a:txBody>
                    <a:bodyPr/>
                    <a:lstStyle/>
                    <a:p>
                      <a:pPr indent="0" lvl="0" marL="0" marR="0" rtl="0" algn="ctr">
                        <a:lnSpc>
                          <a:spcPct val="125000"/>
                        </a:lnSpc>
                        <a:spcBef>
                          <a:spcPts val="0"/>
                        </a:spcBef>
                        <a:spcAft>
                          <a:spcPts val="0"/>
                        </a:spcAft>
                        <a:buNone/>
                      </a:pPr>
                      <a:r>
                        <a:rPr lang="tr-TR" sz="1600" u="none" cap="none" strike="noStrike"/>
                        <a:t>Başvuru Tarihleri</a:t>
                      </a:r>
                      <a:endParaRPr sz="1600" u="none" cap="none" strike="noStrike">
                        <a:latin typeface="Calibri"/>
                        <a:ea typeface="Calibri"/>
                        <a:cs typeface="Calibri"/>
                        <a:sym typeface="Calibri"/>
                      </a:endParaRPr>
                    </a:p>
                  </a:txBody>
                  <a:tcPr marT="0" marB="0" marR="68575" marL="68575" anchor="ctr">
                    <a:solidFill>
                      <a:srgbClr val="851B3C"/>
                    </a:solidFill>
                  </a:tcPr>
                </a:tc>
                <a:tc>
                  <a:txBody>
                    <a:bodyPr/>
                    <a:lstStyle/>
                    <a:p>
                      <a:pPr indent="0" lvl="0" marL="0" marR="0" rtl="0" algn="ctr">
                        <a:lnSpc>
                          <a:spcPct val="125000"/>
                        </a:lnSpc>
                        <a:spcBef>
                          <a:spcPts val="0"/>
                        </a:spcBef>
                        <a:spcAft>
                          <a:spcPts val="0"/>
                        </a:spcAft>
                        <a:buNone/>
                      </a:pPr>
                      <a:r>
                        <a:rPr b="1" lang="tr-TR" sz="1600" u="none" cap="none" strike="noStrike">
                          <a:solidFill>
                            <a:schemeClr val="dk1"/>
                          </a:solidFill>
                          <a:latin typeface="Calibri"/>
                          <a:ea typeface="Calibri"/>
                          <a:cs typeface="Calibri"/>
                          <a:sym typeface="Calibri"/>
                        </a:rPr>
                        <a:t>10 Haziran – 09 </a:t>
                      </a:r>
                      <a:r>
                        <a:rPr lang="tr-TR" sz="1600">
                          <a:solidFill>
                            <a:schemeClr val="dk1"/>
                          </a:solidFill>
                        </a:rPr>
                        <a:t>Ağ</a:t>
                      </a:r>
                      <a:r>
                        <a:rPr b="1" lang="tr-TR" sz="1600" u="none" cap="none" strike="noStrike">
                          <a:solidFill>
                            <a:schemeClr val="dk1"/>
                          </a:solidFill>
                          <a:latin typeface="Calibri"/>
                          <a:ea typeface="Calibri"/>
                          <a:cs typeface="Calibri"/>
                          <a:sym typeface="Calibri"/>
                        </a:rPr>
                        <a:t>ustos 2024</a:t>
                      </a:r>
                      <a:endParaRPr/>
                    </a:p>
                  </a:txBody>
                  <a:tcPr marT="0" marB="0" marR="68575" marL="68575" anchor="ctr">
                    <a:solidFill>
                      <a:srgbClr val="0096B4">
                        <a:alpha val="12941"/>
                      </a:srgbClr>
                    </a:solidFill>
                  </a:tcPr>
                </a:tc>
              </a:tr>
              <a:tr h="1516550">
                <a:tc>
                  <a:txBody>
                    <a:bodyPr/>
                    <a:lstStyle/>
                    <a:p>
                      <a:pPr indent="0" lvl="0" marL="0" marR="0" rtl="0" algn="ctr">
                        <a:lnSpc>
                          <a:spcPct val="125000"/>
                        </a:lnSpc>
                        <a:spcBef>
                          <a:spcPts val="0"/>
                        </a:spcBef>
                        <a:spcAft>
                          <a:spcPts val="0"/>
                        </a:spcAft>
                        <a:buNone/>
                      </a:pPr>
                      <a:r>
                        <a:rPr lang="tr-TR" sz="1600" u="none" cap="none" strike="noStrike"/>
                        <a:t>Mülakat Tarihi</a:t>
                      </a:r>
                      <a:endParaRPr sz="1600" u="none" cap="none" strike="noStrike">
                        <a:latin typeface="Calibri"/>
                        <a:ea typeface="Calibri"/>
                        <a:cs typeface="Calibri"/>
                        <a:sym typeface="Calibri"/>
                      </a:endParaRPr>
                    </a:p>
                  </a:txBody>
                  <a:tcPr marT="0" marB="0" marR="68575" marL="68575" anchor="ctr">
                    <a:solidFill>
                      <a:srgbClr val="851B3C"/>
                    </a:solidFill>
                  </a:tcPr>
                </a:tc>
                <a:tc>
                  <a:txBody>
                    <a:bodyPr/>
                    <a:lstStyle/>
                    <a:p>
                      <a:pPr indent="0" lvl="0" marL="0" marR="0" rtl="0" algn="ctr">
                        <a:lnSpc>
                          <a:spcPct val="150000"/>
                        </a:lnSpc>
                        <a:spcBef>
                          <a:spcPts val="0"/>
                        </a:spcBef>
                        <a:spcAft>
                          <a:spcPts val="0"/>
                        </a:spcAft>
                        <a:buNone/>
                      </a:pPr>
                      <a:r>
                        <a:rPr b="1" lang="tr-TR" sz="1600"/>
                        <a:t>26 Ağustos - 02 Eylül 2024</a:t>
                      </a:r>
                      <a:br>
                        <a:rPr b="1" lang="tr-TR" sz="1600" u="none" cap="none" strike="noStrike"/>
                      </a:br>
                      <a:endParaRPr b="1" sz="1600" u="none" cap="none" strike="noStrike">
                        <a:latin typeface="Calibri"/>
                        <a:ea typeface="Calibri"/>
                        <a:cs typeface="Calibri"/>
                        <a:sym typeface="Calibri"/>
                      </a:endParaRPr>
                    </a:p>
                  </a:txBody>
                  <a:tcPr marT="0" marB="0" marR="68575" marL="68575" anchor="ctr">
                    <a:solidFill>
                      <a:srgbClr val="0096B4">
                        <a:alpha val="42745"/>
                      </a:srgbClr>
                    </a:solidFill>
                  </a:tcPr>
                </a:tc>
              </a:tr>
              <a:tr h="1099450">
                <a:tc>
                  <a:txBody>
                    <a:bodyPr/>
                    <a:lstStyle/>
                    <a:p>
                      <a:pPr indent="0" lvl="0" marL="0" marR="0" rtl="0" algn="ctr">
                        <a:lnSpc>
                          <a:spcPct val="125000"/>
                        </a:lnSpc>
                        <a:spcBef>
                          <a:spcPts val="0"/>
                        </a:spcBef>
                        <a:spcAft>
                          <a:spcPts val="0"/>
                        </a:spcAft>
                        <a:buNone/>
                      </a:pPr>
                      <a:r>
                        <a:rPr lang="tr-TR" sz="1600" u="none" cap="none" strike="noStrike"/>
                        <a:t>Sonuçların İlanı</a:t>
                      </a:r>
                      <a:endParaRPr sz="1600" u="none" cap="none" strike="noStrike">
                        <a:latin typeface="Calibri"/>
                        <a:ea typeface="Calibri"/>
                        <a:cs typeface="Calibri"/>
                        <a:sym typeface="Calibri"/>
                      </a:endParaRPr>
                    </a:p>
                  </a:txBody>
                  <a:tcPr marT="0" marB="0" marR="68575" marL="68575" anchor="ctr">
                    <a:solidFill>
                      <a:srgbClr val="851B3C"/>
                    </a:solidFill>
                  </a:tcPr>
                </a:tc>
                <a:tc>
                  <a:txBody>
                    <a:bodyPr/>
                    <a:lstStyle/>
                    <a:p>
                      <a:pPr indent="0" lvl="0" marL="0" marR="0" rtl="0" algn="ctr">
                        <a:lnSpc>
                          <a:spcPct val="125000"/>
                        </a:lnSpc>
                        <a:spcBef>
                          <a:spcPts val="0"/>
                        </a:spcBef>
                        <a:spcAft>
                          <a:spcPts val="0"/>
                        </a:spcAft>
                        <a:buNone/>
                      </a:pPr>
                      <a:r>
                        <a:rPr b="1" lang="tr-TR" sz="1600"/>
                        <a:t>6 Eylül 2024</a:t>
                      </a:r>
                      <a:endParaRPr b="1" sz="1600" u="none" cap="none" strike="noStrike">
                        <a:latin typeface="Calibri"/>
                        <a:ea typeface="Calibri"/>
                        <a:cs typeface="Calibri"/>
                        <a:sym typeface="Calibri"/>
                      </a:endParaRPr>
                    </a:p>
                  </a:txBody>
                  <a:tcPr marT="0" marB="0" marR="68575" marL="68575" anchor="ctr">
                    <a:solidFill>
                      <a:srgbClr val="0096B4">
                        <a:alpha val="12941"/>
                      </a:srgbClr>
                    </a:solidFill>
                  </a:tcPr>
                </a:tc>
              </a:tr>
            </a:tbl>
          </a:graphicData>
        </a:graphic>
      </p:graphicFrame>
      <p:pic>
        <p:nvPicPr>
          <p:cNvPr id="536" name="Google Shape;536;p27"/>
          <p:cNvPicPr preferRelativeResize="0"/>
          <p:nvPr/>
        </p:nvPicPr>
        <p:blipFill rotWithShape="1">
          <a:blip r:embed="rId5">
            <a:alphaModFix/>
          </a:blip>
          <a:srcRect b="0" l="0" r="0" t="0"/>
          <a:stretch/>
        </p:blipFill>
        <p:spPr>
          <a:xfrm>
            <a:off x="7228509" y="1811354"/>
            <a:ext cx="4344851" cy="3751247"/>
          </a:xfrm>
          <a:prstGeom prst="rect">
            <a:avLst/>
          </a:prstGeom>
          <a:noFill/>
          <a:ln>
            <a:noFill/>
          </a:ln>
        </p:spPr>
      </p:pic>
      <p:pic>
        <p:nvPicPr>
          <p:cNvPr id="537" name="Google Shape;537;p27"/>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538" name="Google Shape;538;p27"/>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27"/>
          <p:cNvSpPr txBox="1"/>
          <p:nvPr/>
        </p:nvSpPr>
        <p:spPr>
          <a:xfrm>
            <a:off x="2236313" y="108786"/>
            <a:ext cx="8849294"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ÖNEMLİ TARİHLER</a:t>
            </a:r>
            <a:endParaRPr b="1" sz="2400">
              <a:solidFill>
                <a:srgbClr val="FF0000"/>
              </a:solidFill>
              <a:latin typeface="Arial"/>
              <a:ea typeface="Arial"/>
              <a:cs typeface="Arial"/>
              <a:sym typeface="Arial"/>
            </a:endParaRPr>
          </a:p>
        </p:txBody>
      </p:sp>
      <p:sp>
        <p:nvSpPr>
          <p:cNvPr id="540" name="Google Shape;540;p27"/>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28"/>
          <p:cNvPicPr preferRelativeResize="0"/>
          <p:nvPr/>
        </p:nvPicPr>
        <p:blipFill rotWithShape="1">
          <a:blip r:embed="rId3">
            <a:alphaModFix/>
          </a:blip>
          <a:srcRect b="0" l="0" r="0" t="0"/>
          <a:stretch/>
        </p:blipFill>
        <p:spPr>
          <a:xfrm>
            <a:off x="0" y="-11880"/>
            <a:ext cx="12216171" cy="6869880"/>
          </a:xfrm>
          <a:prstGeom prst="rect">
            <a:avLst/>
          </a:prstGeom>
          <a:noFill/>
          <a:ln>
            <a:noFill/>
          </a:ln>
        </p:spPr>
      </p:pic>
      <p:pic>
        <p:nvPicPr>
          <p:cNvPr id="546" name="Google Shape;546;p28"/>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sp>
        <p:nvSpPr>
          <p:cNvPr id="547" name="Google Shape;547;p28"/>
          <p:cNvSpPr txBox="1"/>
          <p:nvPr/>
        </p:nvSpPr>
        <p:spPr>
          <a:xfrm>
            <a:off x="2413382" y="108786"/>
            <a:ext cx="8236332"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FF0000"/>
              </a:solidFill>
              <a:latin typeface="Arial"/>
              <a:ea typeface="Arial"/>
              <a:cs typeface="Arial"/>
              <a:sym typeface="Arial"/>
            </a:endParaRPr>
          </a:p>
        </p:txBody>
      </p:sp>
      <p:pic>
        <p:nvPicPr>
          <p:cNvPr id="548" name="Google Shape;548;p28"/>
          <p:cNvPicPr preferRelativeResize="0"/>
          <p:nvPr/>
        </p:nvPicPr>
        <p:blipFill rotWithShape="1">
          <a:blip r:embed="rId5">
            <a:alphaModFix/>
          </a:blip>
          <a:srcRect b="0" l="0" r="0" t="0"/>
          <a:stretch/>
        </p:blipFill>
        <p:spPr>
          <a:xfrm>
            <a:off x="8665163" y="2129699"/>
            <a:ext cx="791018" cy="652367"/>
          </a:xfrm>
          <a:prstGeom prst="rect">
            <a:avLst/>
          </a:prstGeom>
          <a:noFill/>
          <a:ln>
            <a:noFill/>
          </a:ln>
        </p:spPr>
      </p:pic>
      <p:pic>
        <p:nvPicPr>
          <p:cNvPr id="549" name="Google Shape;549;p28"/>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550" name="Google Shape;550;p28"/>
          <p:cNvSpPr/>
          <p:nvPr/>
        </p:nvSpPr>
        <p:spPr>
          <a:xfrm>
            <a:off x="23420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28"/>
          <p:cNvSpPr txBox="1"/>
          <p:nvPr/>
        </p:nvSpPr>
        <p:spPr>
          <a:xfrm>
            <a:off x="2236312" y="108786"/>
            <a:ext cx="9612787"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SOSYAL MEDYA HESAPLARIMIZ &amp; WEB SAYFAMIZ</a:t>
            </a:r>
            <a:endParaRPr b="1" sz="2400">
              <a:solidFill>
                <a:srgbClr val="FF0000"/>
              </a:solidFill>
              <a:latin typeface="Arial"/>
              <a:ea typeface="Arial"/>
              <a:cs typeface="Arial"/>
              <a:sym typeface="Arial"/>
            </a:endParaRPr>
          </a:p>
        </p:txBody>
      </p:sp>
      <p:pic>
        <p:nvPicPr>
          <p:cNvPr descr="Dosya:Instagram logo 2016.svg - Vikipedi" id="552" name="Google Shape;552;p28"/>
          <p:cNvPicPr preferRelativeResize="0"/>
          <p:nvPr/>
        </p:nvPicPr>
        <p:blipFill rotWithShape="1">
          <a:blip r:embed="rId7">
            <a:alphaModFix/>
          </a:blip>
          <a:srcRect b="0" l="0" r="0" t="0"/>
          <a:stretch/>
        </p:blipFill>
        <p:spPr>
          <a:xfrm>
            <a:off x="1636128" y="2036486"/>
            <a:ext cx="838786" cy="838786"/>
          </a:xfrm>
          <a:prstGeom prst="rect">
            <a:avLst/>
          </a:prstGeom>
          <a:noFill/>
          <a:ln>
            <a:noFill/>
          </a:ln>
        </p:spPr>
      </p:pic>
      <p:pic>
        <p:nvPicPr>
          <p:cNvPr descr="Dosya:Twitter-logo.svg - Vikipedi" id="553" name="Google Shape;553;p28"/>
          <p:cNvPicPr preferRelativeResize="0"/>
          <p:nvPr/>
        </p:nvPicPr>
        <p:blipFill rotWithShape="1">
          <a:blip r:embed="rId8">
            <a:alphaModFix/>
          </a:blip>
          <a:srcRect b="0" l="0" r="0" t="0"/>
          <a:stretch/>
        </p:blipFill>
        <p:spPr>
          <a:xfrm>
            <a:off x="5194146" y="2140793"/>
            <a:ext cx="951221" cy="781825"/>
          </a:xfrm>
          <a:prstGeom prst="rect">
            <a:avLst/>
          </a:prstGeom>
          <a:noFill/>
          <a:ln>
            <a:noFill/>
          </a:ln>
        </p:spPr>
      </p:pic>
      <p:pic>
        <p:nvPicPr>
          <p:cNvPr descr="Linkedin png | PNGWing" id="554" name="Google Shape;554;p28"/>
          <p:cNvPicPr preferRelativeResize="0"/>
          <p:nvPr/>
        </p:nvPicPr>
        <p:blipFill rotWithShape="1">
          <a:blip r:embed="rId9">
            <a:alphaModFix/>
          </a:blip>
          <a:srcRect b="0" l="0" r="11333" t="0"/>
          <a:stretch/>
        </p:blipFill>
        <p:spPr>
          <a:xfrm>
            <a:off x="3146436" y="3787748"/>
            <a:ext cx="888990" cy="888432"/>
          </a:xfrm>
          <a:prstGeom prst="rect">
            <a:avLst/>
          </a:prstGeom>
          <a:noFill/>
          <a:ln>
            <a:noFill/>
          </a:ln>
        </p:spPr>
      </p:pic>
      <p:pic>
        <p:nvPicPr>
          <p:cNvPr descr="Website Logo PNG, Web Site Logos Free Download - Free Transparent PNG Logos" id="555" name="Google Shape;555;p28"/>
          <p:cNvPicPr preferRelativeResize="0"/>
          <p:nvPr/>
        </p:nvPicPr>
        <p:blipFill rotWithShape="1">
          <a:blip r:embed="rId10">
            <a:alphaModFix/>
          </a:blip>
          <a:srcRect b="0" l="0" r="0" t="0"/>
          <a:stretch/>
        </p:blipFill>
        <p:spPr>
          <a:xfrm>
            <a:off x="7118837" y="3567815"/>
            <a:ext cx="1250408" cy="1250408"/>
          </a:xfrm>
          <a:prstGeom prst="rect">
            <a:avLst/>
          </a:prstGeom>
          <a:noFill/>
          <a:ln>
            <a:noFill/>
          </a:ln>
        </p:spPr>
      </p:pic>
      <p:sp>
        <p:nvSpPr>
          <p:cNvPr id="556" name="Google Shape;556;p28"/>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
        <p:nvSpPr>
          <p:cNvPr id="557" name="Google Shape;557;p28"/>
          <p:cNvSpPr txBox="1"/>
          <p:nvPr/>
        </p:nvSpPr>
        <p:spPr>
          <a:xfrm>
            <a:off x="2757975" y="2231838"/>
            <a:ext cx="2153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200" u="sng">
                <a:solidFill>
                  <a:schemeClr val="hlink"/>
                </a:solidFill>
                <a:latin typeface="Calibri"/>
                <a:ea typeface="Calibri"/>
                <a:cs typeface="Calibri"/>
                <a:sym typeface="Calibri"/>
                <a:hlinkClick r:id="rId11"/>
              </a:rPr>
              <a:t>tauphdbusiness</a:t>
            </a:r>
            <a:endParaRPr sz="2200">
              <a:solidFill>
                <a:schemeClr val="dk1"/>
              </a:solidFill>
              <a:latin typeface="Calibri"/>
              <a:ea typeface="Calibri"/>
              <a:cs typeface="Calibri"/>
              <a:sym typeface="Calibri"/>
            </a:endParaRPr>
          </a:p>
        </p:txBody>
      </p:sp>
      <p:sp>
        <p:nvSpPr>
          <p:cNvPr id="558" name="Google Shape;558;p28"/>
          <p:cNvSpPr txBox="1"/>
          <p:nvPr/>
        </p:nvSpPr>
        <p:spPr>
          <a:xfrm>
            <a:off x="6328725" y="2239488"/>
            <a:ext cx="2153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200" u="sng">
                <a:solidFill>
                  <a:schemeClr val="hlink"/>
                </a:solidFill>
                <a:latin typeface="Calibri"/>
                <a:ea typeface="Calibri"/>
                <a:cs typeface="Calibri"/>
                <a:sym typeface="Calibri"/>
                <a:hlinkClick r:id="rId12"/>
              </a:rPr>
              <a:t>tauphdbusiness</a:t>
            </a:r>
            <a:endParaRPr sz="2200">
              <a:solidFill>
                <a:schemeClr val="dk1"/>
              </a:solidFill>
              <a:latin typeface="Calibri"/>
              <a:ea typeface="Calibri"/>
              <a:cs typeface="Calibri"/>
              <a:sym typeface="Calibri"/>
            </a:endParaRPr>
          </a:p>
        </p:txBody>
      </p:sp>
      <p:sp>
        <p:nvSpPr>
          <p:cNvPr id="559" name="Google Shape;559;p28"/>
          <p:cNvSpPr txBox="1"/>
          <p:nvPr/>
        </p:nvSpPr>
        <p:spPr>
          <a:xfrm>
            <a:off x="9899475" y="2270113"/>
            <a:ext cx="2153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200" u="sng">
                <a:solidFill>
                  <a:schemeClr val="hlink"/>
                </a:solidFill>
                <a:latin typeface="Calibri"/>
                <a:ea typeface="Calibri"/>
                <a:cs typeface="Calibri"/>
                <a:sym typeface="Calibri"/>
                <a:hlinkClick r:id="rId13"/>
              </a:rPr>
              <a:t>tauphdbusiness</a:t>
            </a:r>
            <a:endParaRPr sz="2200">
              <a:solidFill>
                <a:schemeClr val="dk1"/>
              </a:solidFill>
              <a:latin typeface="Calibri"/>
              <a:ea typeface="Calibri"/>
              <a:cs typeface="Calibri"/>
              <a:sym typeface="Calibri"/>
            </a:endParaRPr>
          </a:p>
        </p:txBody>
      </p:sp>
      <p:sp>
        <p:nvSpPr>
          <p:cNvPr id="560" name="Google Shape;560;p28"/>
          <p:cNvSpPr txBox="1"/>
          <p:nvPr/>
        </p:nvSpPr>
        <p:spPr>
          <a:xfrm>
            <a:off x="8481825" y="3970350"/>
            <a:ext cx="2153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200" u="sng">
                <a:solidFill>
                  <a:schemeClr val="hlink"/>
                </a:solidFill>
                <a:latin typeface="Calibri"/>
                <a:ea typeface="Calibri"/>
                <a:cs typeface="Calibri"/>
                <a:sym typeface="Calibri"/>
                <a:hlinkClick r:id="rId14"/>
              </a:rPr>
              <a:t>isldr.tau.edu.tr</a:t>
            </a:r>
            <a:endParaRPr sz="2200">
              <a:solidFill>
                <a:schemeClr val="dk1"/>
              </a:solidFill>
              <a:latin typeface="Calibri"/>
              <a:ea typeface="Calibri"/>
              <a:cs typeface="Calibri"/>
              <a:sym typeface="Calibri"/>
            </a:endParaRPr>
          </a:p>
        </p:txBody>
      </p:sp>
      <p:sp>
        <p:nvSpPr>
          <p:cNvPr id="561" name="Google Shape;561;p28"/>
          <p:cNvSpPr txBox="1"/>
          <p:nvPr/>
        </p:nvSpPr>
        <p:spPr>
          <a:xfrm>
            <a:off x="4276525" y="3931425"/>
            <a:ext cx="2153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2200" u="sng">
                <a:solidFill>
                  <a:schemeClr val="hlink"/>
                </a:solidFill>
                <a:latin typeface="Calibri"/>
                <a:ea typeface="Calibri"/>
                <a:cs typeface="Calibri"/>
                <a:sym typeface="Calibri"/>
                <a:hlinkClick r:id="rId15"/>
              </a:rPr>
              <a:t>tauphdbusiness</a:t>
            </a:r>
            <a:endParaRPr sz="2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567" name="Google Shape;567;p29"/>
          <p:cNvPicPr preferRelativeResize="0"/>
          <p:nvPr/>
        </p:nvPicPr>
        <p:blipFill rotWithShape="1">
          <a:blip r:embed="rId3">
            <a:alphaModFix/>
          </a:blip>
          <a:srcRect b="0" l="0" r="0" t="0"/>
          <a:stretch/>
        </p:blipFill>
        <p:spPr>
          <a:xfrm>
            <a:off x="0" y="17840"/>
            <a:ext cx="12216171" cy="6869880"/>
          </a:xfrm>
          <a:prstGeom prst="rect">
            <a:avLst/>
          </a:prstGeom>
          <a:noFill/>
          <a:ln>
            <a:noFill/>
          </a:ln>
        </p:spPr>
      </p:pic>
      <p:sp>
        <p:nvSpPr>
          <p:cNvPr id="568" name="Google Shape;568;p29"/>
          <p:cNvSpPr txBox="1"/>
          <p:nvPr/>
        </p:nvSpPr>
        <p:spPr>
          <a:xfrm>
            <a:off x="2507556" y="17840"/>
            <a:ext cx="699094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1" sz="4400">
              <a:solidFill>
                <a:srgbClr val="0099B3"/>
              </a:solidFill>
              <a:latin typeface="Arial"/>
              <a:ea typeface="Arial"/>
              <a:cs typeface="Arial"/>
              <a:sym typeface="Arial"/>
            </a:endParaRPr>
          </a:p>
        </p:txBody>
      </p:sp>
      <p:pic>
        <p:nvPicPr>
          <p:cNvPr id="569" name="Google Shape;569;p29"/>
          <p:cNvPicPr preferRelativeResize="0"/>
          <p:nvPr/>
        </p:nvPicPr>
        <p:blipFill rotWithShape="1">
          <a:blip r:embed="rId4">
            <a:alphaModFix/>
          </a:blip>
          <a:srcRect b="0" l="0" r="0" t="0"/>
          <a:stretch/>
        </p:blipFill>
        <p:spPr>
          <a:xfrm>
            <a:off x="-21743" y="-99586"/>
            <a:ext cx="12237914" cy="6957586"/>
          </a:xfrm>
          <a:prstGeom prst="rect">
            <a:avLst/>
          </a:prstGeom>
          <a:noFill/>
          <a:ln>
            <a:noFill/>
          </a:ln>
        </p:spPr>
      </p:pic>
      <p:grpSp>
        <p:nvGrpSpPr>
          <p:cNvPr id="570" name="Google Shape;570;p29"/>
          <p:cNvGrpSpPr/>
          <p:nvPr/>
        </p:nvGrpSpPr>
        <p:grpSpPr>
          <a:xfrm>
            <a:off x="5524500" y="4957572"/>
            <a:ext cx="6353556" cy="1591056"/>
            <a:chOff x="5295900" y="4919472"/>
            <a:chExt cx="6353556" cy="1591056"/>
          </a:xfrm>
        </p:grpSpPr>
        <p:sp>
          <p:nvSpPr>
            <p:cNvPr id="571" name="Google Shape;571;p29"/>
            <p:cNvSpPr/>
            <p:nvPr/>
          </p:nvSpPr>
          <p:spPr>
            <a:xfrm>
              <a:off x="5295900" y="4919472"/>
              <a:ext cx="6353556" cy="1591056"/>
            </a:xfrm>
            <a:prstGeom prst="roundRect">
              <a:avLst>
                <a:gd fmla="val 16667" name="adj"/>
              </a:avLst>
            </a:prstGeom>
            <a:solidFill>
              <a:srgbClr val="851B3C"/>
            </a:solidFill>
            <a:ln cap="flat" cmpd="sng" w="12700">
              <a:solidFill>
                <a:srgbClr val="851B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29"/>
            <p:cNvSpPr/>
            <p:nvPr/>
          </p:nvSpPr>
          <p:spPr>
            <a:xfrm>
              <a:off x="5486400" y="5000826"/>
              <a:ext cx="6099048"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2400">
                  <a:solidFill>
                    <a:schemeClr val="lt1"/>
                  </a:solidFill>
                  <a:latin typeface="Calibri"/>
                  <a:ea typeface="Calibri"/>
                  <a:cs typeface="Calibri"/>
                  <a:sym typeface="Calibri"/>
                </a:rPr>
                <a:t>Ayrıcalıklı</a:t>
              </a:r>
              <a:r>
                <a:rPr lang="tr-TR" sz="2400">
                  <a:solidFill>
                    <a:schemeClr val="lt1"/>
                  </a:solidFill>
                  <a:latin typeface="Calibri"/>
                  <a:ea typeface="Calibri"/>
                  <a:cs typeface="Calibri"/>
                  <a:sym typeface="Calibri"/>
                </a:rPr>
                <a:t> bir </a:t>
              </a:r>
              <a:r>
                <a:rPr b="1" lang="tr-TR" sz="2400">
                  <a:solidFill>
                    <a:schemeClr val="lt1"/>
                  </a:solidFill>
                  <a:latin typeface="Calibri"/>
                  <a:ea typeface="Calibri"/>
                  <a:cs typeface="Calibri"/>
                  <a:sym typeface="Calibri"/>
                </a:rPr>
                <a:t>Devlet Üniversitesinde </a:t>
              </a:r>
              <a:endParaRPr/>
            </a:p>
            <a:p>
              <a:pPr indent="0" lvl="0" marL="0" marR="0" rtl="0" algn="l">
                <a:spcBef>
                  <a:spcPts val="0"/>
                </a:spcBef>
                <a:spcAft>
                  <a:spcPts val="0"/>
                </a:spcAft>
                <a:buNone/>
              </a:pPr>
              <a:r>
                <a:rPr b="1" lang="tr-TR" sz="2400">
                  <a:solidFill>
                    <a:schemeClr val="lt1"/>
                  </a:solidFill>
                  <a:latin typeface="Calibri"/>
                  <a:ea typeface="Calibri"/>
                  <a:cs typeface="Calibri"/>
                  <a:sym typeface="Calibri"/>
                </a:rPr>
                <a:t>Ayrıcalıklı</a:t>
              </a:r>
              <a:r>
                <a:rPr lang="tr-TR" sz="2400">
                  <a:solidFill>
                    <a:schemeClr val="lt1"/>
                  </a:solidFill>
                  <a:latin typeface="Calibri"/>
                  <a:ea typeface="Calibri"/>
                  <a:cs typeface="Calibri"/>
                  <a:sym typeface="Calibri"/>
                </a:rPr>
                <a:t> bir programda </a:t>
              </a:r>
              <a:r>
                <a:rPr b="1" lang="tr-TR" sz="2400">
                  <a:solidFill>
                    <a:schemeClr val="lt1"/>
                  </a:solidFill>
                  <a:latin typeface="Calibri"/>
                  <a:ea typeface="Calibri"/>
                  <a:cs typeface="Calibri"/>
                  <a:sym typeface="Calibri"/>
                </a:rPr>
                <a:t>doktora </a:t>
              </a:r>
              <a:r>
                <a:rPr lang="tr-TR" sz="2400">
                  <a:solidFill>
                    <a:schemeClr val="lt1"/>
                  </a:solidFill>
                  <a:latin typeface="Calibri"/>
                  <a:ea typeface="Calibri"/>
                  <a:cs typeface="Calibri"/>
                  <a:sym typeface="Calibri"/>
                </a:rPr>
                <a:t>eğitimi</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l">
                <a:spcBef>
                  <a:spcPts val="0"/>
                </a:spcBef>
                <a:spcAft>
                  <a:spcPts val="0"/>
                </a:spcAft>
                <a:buNone/>
              </a:pPr>
              <a:r>
                <a:rPr lang="tr-TR" sz="2400">
                  <a:solidFill>
                    <a:schemeClr val="lt1"/>
                  </a:solidFill>
                  <a:latin typeface="Calibri"/>
                  <a:ea typeface="Calibri"/>
                  <a:cs typeface="Calibri"/>
                  <a:sym typeface="Calibri"/>
                </a:rPr>
                <a:t>Sizleri de aramıza bekleriz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11" name="Google Shape;111;p3"/>
          <p:cNvPicPr preferRelativeResize="0"/>
          <p:nvPr>
            <p:ph idx="1" type="body"/>
          </p:nvPr>
        </p:nvPicPr>
        <p:blipFill rotWithShape="1">
          <a:blip r:embed="rId3">
            <a:alphaModFix/>
          </a:blip>
          <a:srcRect b="0" l="0" r="0" t="0"/>
          <a:stretch/>
        </p:blipFill>
        <p:spPr>
          <a:xfrm>
            <a:off x="4753069" y="3104815"/>
            <a:ext cx="4602100" cy="3072147"/>
          </a:xfrm>
          <a:prstGeom prst="rect">
            <a:avLst/>
          </a:prstGeom>
          <a:noFill/>
          <a:ln>
            <a:noFill/>
          </a:ln>
        </p:spPr>
      </p:pic>
      <p:pic>
        <p:nvPicPr>
          <p:cNvPr id="112" name="Google Shape;112;p3"/>
          <p:cNvPicPr preferRelativeResize="0"/>
          <p:nvPr/>
        </p:nvPicPr>
        <p:blipFill rotWithShape="1">
          <a:blip r:embed="rId4">
            <a:alphaModFix/>
          </a:blip>
          <a:srcRect b="0" l="0" r="0" t="0"/>
          <a:stretch/>
        </p:blipFill>
        <p:spPr>
          <a:xfrm>
            <a:off x="-24171" y="97"/>
            <a:ext cx="12216171" cy="6869880"/>
          </a:xfrm>
          <a:prstGeom prst="rect">
            <a:avLst/>
          </a:prstGeom>
          <a:noFill/>
          <a:ln>
            <a:noFill/>
          </a:ln>
        </p:spPr>
      </p:pic>
      <p:pic>
        <p:nvPicPr>
          <p:cNvPr id="113" name="Google Shape;113;p3"/>
          <p:cNvPicPr preferRelativeResize="0"/>
          <p:nvPr/>
        </p:nvPicPr>
        <p:blipFill rotWithShape="1">
          <a:blip r:embed="rId5">
            <a:alphaModFix/>
          </a:blip>
          <a:srcRect b="0" l="0" r="0" t="0"/>
          <a:stretch/>
        </p:blipFill>
        <p:spPr>
          <a:xfrm>
            <a:off x="11305994" y="288277"/>
            <a:ext cx="684022" cy="530589"/>
          </a:xfrm>
          <a:prstGeom prst="rect">
            <a:avLst/>
          </a:prstGeom>
          <a:noFill/>
          <a:ln>
            <a:noFill/>
          </a:ln>
        </p:spPr>
      </p:pic>
      <p:sp>
        <p:nvSpPr>
          <p:cNvPr id="114" name="Google Shape;114;p3"/>
          <p:cNvSpPr txBox="1"/>
          <p:nvPr/>
        </p:nvSpPr>
        <p:spPr>
          <a:xfrm>
            <a:off x="617684" y="2307788"/>
            <a:ext cx="4231538"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rgbClr val="0099B3"/>
              </a:solidFill>
              <a:latin typeface="Calibri"/>
              <a:ea typeface="Calibri"/>
              <a:cs typeface="Calibri"/>
              <a:sym typeface="Calibri"/>
            </a:endParaRPr>
          </a:p>
          <a:p>
            <a:pPr indent="0" lvl="0" marL="0" marR="0" rtl="0" algn="just">
              <a:spcBef>
                <a:spcPts val="0"/>
              </a:spcBef>
              <a:spcAft>
                <a:spcPts val="0"/>
              </a:spcAft>
              <a:buNone/>
            </a:pPr>
            <a:r>
              <a:rPr lang="tr-TR" sz="2000">
                <a:solidFill>
                  <a:schemeClr val="dk1"/>
                </a:solidFill>
                <a:latin typeface="Calibri"/>
                <a:ea typeface="Calibri"/>
                <a:cs typeface="Calibri"/>
                <a:sym typeface="Calibri"/>
              </a:rPr>
              <a:t>Kampüsü İstanbul </a:t>
            </a:r>
            <a:r>
              <a:rPr b="1" lang="tr-TR" sz="2000">
                <a:solidFill>
                  <a:schemeClr val="dk1"/>
                </a:solidFill>
                <a:latin typeface="Calibri"/>
                <a:ea typeface="Calibri"/>
                <a:cs typeface="Calibri"/>
                <a:sym typeface="Calibri"/>
              </a:rPr>
              <a:t>Beykoz’da</a:t>
            </a:r>
            <a:r>
              <a:rPr lang="tr-TR" sz="2000">
                <a:solidFill>
                  <a:schemeClr val="dk1"/>
                </a:solidFill>
                <a:latin typeface="Calibri"/>
                <a:ea typeface="Calibri"/>
                <a:cs typeface="Calibri"/>
                <a:sym typeface="Calibri"/>
              </a:rPr>
              <a:t> bulunan TAÜ, Türk yükseköğretim mevzuatına tabi, Türkiye Cumhuriyeti ile Almanya Federal Cumhuriyeti arasında imzalanan anlaşmaya dayanarak 2010 yılında kurulmuş bir </a:t>
            </a:r>
            <a:r>
              <a:rPr b="1" lang="tr-TR" sz="2000">
                <a:solidFill>
                  <a:schemeClr val="dk1"/>
                </a:solidFill>
                <a:latin typeface="Calibri"/>
                <a:ea typeface="Calibri"/>
                <a:cs typeface="Calibri"/>
                <a:sym typeface="Calibri"/>
              </a:rPr>
              <a:t>devlet üniversitesidir</a:t>
            </a:r>
            <a:r>
              <a:rPr lang="tr-TR" sz="2000">
                <a:solidFill>
                  <a:schemeClr val="dk1"/>
                </a:solidFill>
                <a:latin typeface="Calibri"/>
                <a:ea typeface="Calibri"/>
                <a:cs typeface="Calibri"/>
                <a:sym typeface="Calibri"/>
              </a:rPr>
              <a:t>. </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p:txBody>
      </p:sp>
      <p:pic>
        <p:nvPicPr>
          <p:cNvPr id="115" name="Google Shape;115;p3"/>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116" name="Google Shape;116;p3"/>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TÜRK-ALMAN ÜNİVERSİTESİ (TAÜ)</a:t>
            </a:r>
            <a:endParaRPr sz="2400">
              <a:solidFill>
                <a:srgbClr val="0099B3"/>
              </a:solidFill>
              <a:latin typeface="Arial"/>
              <a:ea typeface="Arial"/>
              <a:cs typeface="Arial"/>
              <a:sym typeface="Arial"/>
            </a:endParaRPr>
          </a:p>
        </p:txBody>
      </p:sp>
      <p:sp>
        <p:nvSpPr>
          <p:cNvPr id="117" name="Google Shape;117;p3"/>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 name="Google Shape;118;p3"/>
          <p:cNvPicPr preferRelativeResize="0"/>
          <p:nvPr/>
        </p:nvPicPr>
        <p:blipFill rotWithShape="1">
          <a:blip r:embed="rId7">
            <a:alphaModFix/>
          </a:blip>
          <a:srcRect b="0" l="0" r="0" t="0"/>
          <a:stretch/>
        </p:blipFill>
        <p:spPr>
          <a:xfrm>
            <a:off x="5174519" y="1444989"/>
            <a:ext cx="6399797" cy="4711033"/>
          </a:xfrm>
          <a:prstGeom prst="rect">
            <a:avLst/>
          </a:prstGeom>
          <a:noFill/>
          <a:ln>
            <a:noFill/>
          </a:ln>
        </p:spPr>
      </p:pic>
      <p:sp>
        <p:nvSpPr>
          <p:cNvPr id="119" name="Google Shape;119;p3"/>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25" name="Google Shape;125;p4"/>
          <p:cNvPicPr preferRelativeResize="0"/>
          <p:nvPr>
            <p:ph idx="1" type="body"/>
          </p:nvPr>
        </p:nvPicPr>
        <p:blipFill rotWithShape="1">
          <a:blip r:embed="rId3">
            <a:alphaModFix/>
          </a:blip>
          <a:srcRect b="0" l="0" r="0" t="0"/>
          <a:stretch/>
        </p:blipFill>
        <p:spPr>
          <a:xfrm>
            <a:off x="4753069" y="3104815"/>
            <a:ext cx="4602100" cy="3072147"/>
          </a:xfrm>
          <a:prstGeom prst="rect">
            <a:avLst/>
          </a:prstGeom>
          <a:noFill/>
          <a:ln>
            <a:noFill/>
          </a:ln>
        </p:spPr>
      </p:pic>
      <p:pic>
        <p:nvPicPr>
          <p:cNvPr id="126" name="Google Shape;126;p4"/>
          <p:cNvPicPr preferRelativeResize="0"/>
          <p:nvPr/>
        </p:nvPicPr>
        <p:blipFill rotWithShape="1">
          <a:blip r:embed="rId4">
            <a:alphaModFix/>
          </a:blip>
          <a:srcRect b="0" l="0" r="0" t="0"/>
          <a:stretch/>
        </p:blipFill>
        <p:spPr>
          <a:xfrm>
            <a:off x="-12086" y="-11880"/>
            <a:ext cx="12216171" cy="6869880"/>
          </a:xfrm>
          <a:prstGeom prst="rect">
            <a:avLst/>
          </a:prstGeom>
          <a:noFill/>
          <a:ln>
            <a:noFill/>
          </a:ln>
        </p:spPr>
      </p:pic>
      <p:pic>
        <p:nvPicPr>
          <p:cNvPr id="127" name="Google Shape;127;p4"/>
          <p:cNvPicPr preferRelativeResize="0"/>
          <p:nvPr/>
        </p:nvPicPr>
        <p:blipFill rotWithShape="1">
          <a:blip r:embed="rId5">
            <a:alphaModFix/>
          </a:blip>
          <a:srcRect b="0" l="0" r="0" t="0"/>
          <a:stretch/>
        </p:blipFill>
        <p:spPr>
          <a:xfrm>
            <a:off x="11305994" y="288277"/>
            <a:ext cx="684022" cy="530589"/>
          </a:xfrm>
          <a:prstGeom prst="rect">
            <a:avLst/>
          </a:prstGeom>
          <a:noFill/>
          <a:ln>
            <a:noFill/>
          </a:ln>
        </p:spPr>
      </p:pic>
      <p:sp>
        <p:nvSpPr>
          <p:cNvPr id="128" name="Google Shape;128;p4"/>
          <p:cNvSpPr txBox="1"/>
          <p:nvPr/>
        </p:nvSpPr>
        <p:spPr>
          <a:xfrm>
            <a:off x="1771526" y="2327712"/>
            <a:ext cx="894163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rgbClr val="0099B3"/>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TAÜ çokdilli (</a:t>
            </a:r>
            <a:r>
              <a:rPr i="1" lang="tr-TR" sz="2000">
                <a:solidFill>
                  <a:schemeClr val="dk1"/>
                </a:solidFill>
                <a:latin typeface="Calibri"/>
                <a:ea typeface="Calibri"/>
                <a:cs typeface="Calibri"/>
                <a:sym typeface="Calibri"/>
              </a:rPr>
              <a:t>multilingual</a:t>
            </a:r>
            <a:r>
              <a:rPr lang="tr-TR" sz="2000">
                <a:solidFill>
                  <a:schemeClr val="dk1"/>
                </a:solidFill>
                <a:latin typeface="Calibri"/>
                <a:ea typeface="Calibri"/>
                <a:cs typeface="Calibri"/>
                <a:sym typeface="Calibri"/>
              </a:rPr>
              <a:t>) bir üniversitedir. Eğitim,</a:t>
            </a:r>
            <a:r>
              <a:rPr b="1" lang="tr-TR" sz="2000">
                <a:solidFill>
                  <a:schemeClr val="dk1"/>
                </a:solidFill>
                <a:latin typeface="Calibri"/>
                <a:ea typeface="Calibri"/>
                <a:cs typeface="Calibri"/>
                <a:sym typeface="Calibri"/>
              </a:rPr>
              <a:t> lisans programlarında ağırlıklı Almanca</a:t>
            </a:r>
            <a:r>
              <a:rPr lang="tr-TR" sz="2000">
                <a:solidFill>
                  <a:schemeClr val="dk1"/>
                </a:solidFill>
                <a:latin typeface="Calibri"/>
                <a:ea typeface="Calibri"/>
                <a:cs typeface="Calibri"/>
                <a:sym typeface="Calibri"/>
              </a:rPr>
              <a:t>, </a:t>
            </a:r>
            <a:r>
              <a:rPr b="1" lang="tr-TR" sz="2000">
                <a:solidFill>
                  <a:schemeClr val="dk1"/>
                </a:solidFill>
                <a:latin typeface="Calibri"/>
                <a:ea typeface="Calibri"/>
                <a:cs typeface="Calibri"/>
                <a:sym typeface="Calibri"/>
              </a:rPr>
              <a:t>lisansüstü programlarda</a:t>
            </a:r>
            <a:r>
              <a:rPr lang="tr-TR" sz="2000">
                <a:solidFill>
                  <a:schemeClr val="dk1"/>
                </a:solidFill>
                <a:latin typeface="Calibri"/>
                <a:ea typeface="Calibri"/>
                <a:cs typeface="Calibri"/>
                <a:sym typeface="Calibri"/>
              </a:rPr>
              <a:t> -ihtiyaca ve anlama bağlı olarak- </a:t>
            </a:r>
            <a:r>
              <a:rPr b="1" lang="tr-TR" sz="2000">
                <a:solidFill>
                  <a:schemeClr val="dk1"/>
                </a:solidFill>
                <a:latin typeface="Calibri"/>
                <a:ea typeface="Calibri"/>
                <a:cs typeface="Calibri"/>
                <a:sym typeface="Calibri"/>
              </a:rPr>
              <a:t>Almanca veya İngilizce</a:t>
            </a:r>
            <a:r>
              <a:rPr lang="tr-TR" sz="2000">
                <a:solidFill>
                  <a:schemeClr val="dk1"/>
                </a:solidFill>
                <a:latin typeface="Calibri"/>
                <a:ea typeface="Calibri"/>
                <a:cs typeface="Calibri"/>
                <a:sym typeface="Calibri"/>
              </a:rPr>
              <a:t> olarak verilmektedir.</a:t>
            </a:r>
            <a:endParaRPr/>
          </a:p>
          <a:p>
            <a:pPr indent="-215900" lvl="0" marL="342900" marR="0" rtl="0" algn="just">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5 Fakülte, 1 Yabancı Diller Yüksekokulu, 2 Enstitü </a:t>
            </a:r>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p:txBody>
      </p:sp>
      <p:pic>
        <p:nvPicPr>
          <p:cNvPr id="129" name="Google Shape;129;p4"/>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130" name="Google Shape;130;p4"/>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TÜRK-ALMAN ÜNİVERSİTESİ (TAÜ)</a:t>
            </a:r>
            <a:endParaRPr sz="2400">
              <a:solidFill>
                <a:srgbClr val="0099B3"/>
              </a:solidFill>
              <a:latin typeface="Arial"/>
              <a:ea typeface="Arial"/>
              <a:cs typeface="Arial"/>
              <a:sym typeface="Arial"/>
            </a:endParaRPr>
          </a:p>
        </p:txBody>
      </p:sp>
      <p:sp>
        <p:nvSpPr>
          <p:cNvPr id="131" name="Google Shape;131;p4"/>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39" name="Google Shape;139;p5"/>
          <p:cNvPicPr preferRelativeResize="0"/>
          <p:nvPr/>
        </p:nvPicPr>
        <p:blipFill rotWithShape="1">
          <a:blip r:embed="rId3">
            <a:alphaModFix/>
          </a:blip>
          <a:srcRect b="0" l="0" r="0" t="0"/>
          <a:stretch/>
        </p:blipFill>
        <p:spPr>
          <a:xfrm>
            <a:off x="-24171" y="-11880"/>
            <a:ext cx="12216171" cy="6869880"/>
          </a:xfrm>
          <a:prstGeom prst="rect">
            <a:avLst/>
          </a:prstGeom>
          <a:noFill/>
          <a:ln>
            <a:noFill/>
          </a:ln>
        </p:spPr>
      </p:pic>
      <p:pic>
        <p:nvPicPr>
          <p:cNvPr id="140" name="Google Shape;140;p5"/>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pic>
        <p:nvPicPr>
          <p:cNvPr id="141" name="Google Shape;141;p5"/>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142" name="Google Shape;142;p5"/>
          <p:cNvSpPr txBox="1"/>
          <p:nvPr/>
        </p:nvSpPr>
        <p:spPr>
          <a:xfrm>
            <a:off x="2055521" y="-51625"/>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TÜRK-ALMAN</a:t>
            </a:r>
            <a:r>
              <a:rPr b="1" lang="tr-TR" sz="2800">
                <a:solidFill>
                  <a:srgbClr val="0099B3"/>
                </a:solidFill>
                <a:latin typeface="Arial"/>
                <a:ea typeface="Arial"/>
                <a:cs typeface="Arial"/>
                <a:sym typeface="Arial"/>
              </a:rPr>
              <a:t> ÜNİVERSİTESİ (TAÜ)</a:t>
            </a:r>
            <a:endParaRPr sz="2800">
              <a:solidFill>
                <a:srgbClr val="0099B3"/>
              </a:solidFill>
              <a:latin typeface="Arial"/>
              <a:ea typeface="Arial"/>
              <a:cs typeface="Arial"/>
              <a:sym typeface="Arial"/>
            </a:endParaRPr>
          </a:p>
        </p:txBody>
      </p:sp>
      <p:grpSp>
        <p:nvGrpSpPr>
          <p:cNvPr id="143" name="Google Shape;143;p5"/>
          <p:cNvGrpSpPr/>
          <p:nvPr/>
        </p:nvGrpSpPr>
        <p:grpSpPr>
          <a:xfrm>
            <a:off x="254507" y="973592"/>
            <a:ext cx="11850796" cy="5717451"/>
            <a:chOff x="31965213" y="9175"/>
            <a:chExt cx="11850796" cy="5717451"/>
          </a:xfrm>
        </p:grpSpPr>
        <p:sp>
          <p:nvSpPr>
            <p:cNvPr id="144" name="Google Shape;144;p5"/>
            <p:cNvSpPr/>
            <p:nvPr/>
          </p:nvSpPr>
          <p:spPr>
            <a:xfrm>
              <a:off x="36379341" y="9175"/>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txBox="1"/>
            <p:nvPr/>
          </p:nvSpPr>
          <p:spPr>
            <a:xfrm>
              <a:off x="36395888" y="25722"/>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lang="tr-TR" sz="1400">
                  <a:solidFill>
                    <a:schemeClr val="lt1"/>
                  </a:solidFill>
                  <a:latin typeface="Calibri"/>
                  <a:ea typeface="Calibri"/>
                  <a:cs typeface="Calibri"/>
                  <a:sym typeface="Calibri"/>
                </a:rPr>
                <a:t>TAÜ</a:t>
              </a:r>
              <a:endParaRPr/>
            </a:p>
          </p:txBody>
        </p:sp>
        <p:sp>
          <p:nvSpPr>
            <p:cNvPr id="146" name="Google Shape;146;p5"/>
            <p:cNvSpPr/>
            <p:nvPr/>
          </p:nvSpPr>
          <p:spPr>
            <a:xfrm>
              <a:off x="32716715" y="574148"/>
              <a:ext cx="4414127" cy="529334"/>
            </a:xfrm>
            <a:custGeom>
              <a:rect b="b" l="l" r="r" t="t"/>
              <a:pathLst>
                <a:path extrusionOk="0" h="120000" w="120000">
                  <a:moveTo>
                    <a:pt x="120000" y="0"/>
                  </a:moveTo>
                  <a:lnTo>
                    <a:pt x="120000" y="60000"/>
                  </a:lnTo>
                  <a:lnTo>
                    <a:pt x="0" y="60000"/>
                  </a:lnTo>
                  <a:lnTo>
                    <a:pt x="0" y="120000"/>
                  </a:lnTo>
                </a:path>
              </a:pathLst>
            </a:custGeom>
            <a:noFill/>
            <a:ln cap="flat" cmpd="sng" w="12700">
              <a:solidFill>
                <a:srgbClr val="487AA8"/>
              </a:solidFill>
              <a:prstDash val="solid"/>
              <a:miter lim="800000"/>
              <a:headEnd len="sm" w="sm" type="none"/>
              <a:tailEnd len="sm" w="sm" type="none"/>
            </a:ln>
          </p:spPr>
        </p:sp>
        <p:sp>
          <p:nvSpPr>
            <p:cNvPr id="147" name="Google Shape;147;p5"/>
            <p:cNvSpPr/>
            <p:nvPr/>
          </p:nvSpPr>
          <p:spPr>
            <a:xfrm>
              <a:off x="31965213"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
            <p:cNvSpPr txBox="1"/>
            <p:nvPr/>
          </p:nvSpPr>
          <p:spPr>
            <a:xfrm>
              <a:off x="31981760"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Mühendislik Fakültesi</a:t>
              </a:r>
              <a:endParaRPr/>
            </a:p>
          </p:txBody>
        </p:sp>
        <p:sp>
          <p:nvSpPr>
            <p:cNvPr id="149" name="Google Shape;149;p5"/>
            <p:cNvSpPr/>
            <p:nvPr/>
          </p:nvSpPr>
          <p:spPr>
            <a:xfrm>
              <a:off x="32670995" y="1668455"/>
              <a:ext cx="91440" cy="225989"/>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50" name="Google Shape;150;p5"/>
            <p:cNvSpPr/>
            <p:nvPr/>
          </p:nvSpPr>
          <p:spPr>
            <a:xfrm>
              <a:off x="31965213" y="189444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txBox="1"/>
            <p:nvPr/>
          </p:nvSpPr>
          <p:spPr>
            <a:xfrm>
              <a:off x="31981760" y="191099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Mekatronik Sistemler Mühendisliği</a:t>
              </a:r>
              <a:endParaRPr/>
            </a:p>
          </p:txBody>
        </p:sp>
        <p:sp>
          <p:nvSpPr>
            <p:cNvPr id="152" name="Google Shape;152;p5"/>
            <p:cNvSpPr/>
            <p:nvPr/>
          </p:nvSpPr>
          <p:spPr>
            <a:xfrm>
              <a:off x="32670995" y="2459417"/>
              <a:ext cx="91440" cy="104768"/>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53" name="Google Shape;153;p5"/>
            <p:cNvSpPr/>
            <p:nvPr/>
          </p:nvSpPr>
          <p:spPr>
            <a:xfrm>
              <a:off x="31965213" y="256418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txBox="1"/>
            <p:nvPr/>
          </p:nvSpPr>
          <p:spPr>
            <a:xfrm>
              <a:off x="31981760" y="258073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Endüstri Mühendisliği</a:t>
              </a:r>
              <a:endParaRPr/>
            </a:p>
          </p:txBody>
        </p:sp>
        <p:sp>
          <p:nvSpPr>
            <p:cNvPr id="155" name="Google Shape;155;p5"/>
            <p:cNvSpPr/>
            <p:nvPr/>
          </p:nvSpPr>
          <p:spPr>
            <a:xfrm>
              <a:off x="32670995" y="3129159"/>
              <a:ext cx="91440" cy="100017"/>
            </a:xfrm>
            <a:custGeom>
              <a:rect b="b" l="l" r="r" t="t"/>
              <a:pathLst>
                <a:path extrusionOk="0" h="120000" w="120000">
                  <a:moveTo>
                    <a:pt x="60000" y="0"/>
                  </a:moveTo>
                  <a:lnTo>
                    <a:pt x="60000" y="59999"/>
                  </a:lnTo>
                  <a:lnTo>
                    <a:pt x="78394" y="59999"/>
                  </a:lnTo>
                  <a:lnTo>
                    <a:pt x="78394" y="120000"/>
                  </a:lnTo>
                </a:path>
              </a:pathLst>
            </a:custGeom>
            <a:noFill/>
            <a:ln cap="flat" cmpd="sng" w="12700">
              <a:solidFill>
                <a:srgbClr val="528CBE"/>
              </a:solidFill>
              <a:prstDash val="solid"/>
              <a:miter lim="800000"/>
              <a:headEnd len="sm" w="sm" type="none"/>
              <a:tailEnd len="sm" w="sm" type="none"/>
            </a:ln>
          </p:spPr>
        </p:sp>
        <p:sp>
          <p:nvSpPr>
            <p:cNvPr id="156" name="Google Shape;156;p5"/>
            <p:cNvSpPr/>
            <p:nvPr/>
          </p:nvSpPr>
          <p:spPr>
            <a:xfrm>
              <a:off x="31979230" y="322917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txBox="1"/>
            <p:nvPr/>
          </p:nvSpPr>
          <p:spPr>
            <a:xfrm>
              <a:off x="31995777" y="324572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Bilgisayar Mühendisliği</a:t>
              </a:r>
              <a:endParaRPr/>
            </a:p>
          </p:txBody>
        </p:sp>
        <p:sp>
          <p:nvSpPr>
            <p:cNvPr id="158" name="Google Shape;158;p5"/>
            <p:cNvSpPr/>
            <p:nvPr/>
          </p:nvSpPr>
          <p:spPr>
            <a:xfrm>
              <a:off x="32685012" y="3748429"/>
              <a:ext cx="91440" cy="91440"/>
            </a:xfrm>
            <a:custGeom>
              <a:rect b="b" l="l" r="r" t="t"/>
              <a:pathLst>
                <a:path extrusionOk="0" h="120000" w="120000">
                  <a:moveTo>
                    <a:pt x="60000" y="60000"/>
                  </a:moveTo>
                  <a:lnTo>
                    <a:pt x="60000" y="161635"/>
                  </a:lnTo>
                </a:path>
              </a:pathLst>
            </a:custGeom>
            <a:noFill/>
            <a:ln cap="flat" cmpd="sng" w="12700">
              <a:solidFill>
                <a:srgbClr val="528CBE"/>
              </a:solidFill>
              <a:prstDash val="solid"/>
              <a:miter lim="800000"/>
              <a:headEnd len="sm" w="sm" type="none"/>
              <a:tailEnd len="sm" w="sm" type="none"/>
            </a:ln>
          </p:spPr>
        </p:sp>
        <p:sp>
          <p:nvSpPr>
            <p:cNvPr id="159" name="Google Shape;159;p5"/>
            <p:cNvSpPr/>
            <p:nvPr/>
          </p:nvSpPr>
          <p:spPr>
            <a:xfrm>
              <a:off x="31979230" y="3871595"/>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
            <p:cNvSpPr txBox="1"/>
            <p:nvPr/>
          </p:nvSpPr>
          <p:spPr>
            <a:xfrm>
              <a:off x="31995777" y="3888142"/>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Elektrik Elektronik Mühendisliği</a:t>
              </a:r>
              <a:endParaRPr/>
            </a:p>
          </p:txBody>
        </p:sp>
        <p:sp>
          <p:nvSpPr>
            <p:cNvPr id="161" name="Google Shape;161;p5"/>
            <p:cNvSpPr/>
            <p:nvPr/>
          </p:nvSpPr>
          <p:spPr>
            <a:xfrm>
              <a:off x="32685012" y="4390848"/>
              <a:ext cx="91440" cy="91440"/>
            </a:xfrm>
            <a:custGeom>
              <a:rect b="b" l="l" r="r" t="t"/>
              <a:pathLst>
                <a:path extrusionOk="0" h="120000" w="120000">
                  <a:moveTo>
                    <a:pt x="60000" y="60000"/>
                  </a:moveTo>
                  <a:lnTo>
                    <a:pt x="60000" y="170718"/>
                  </a:lnTo>
                </a:path>
              </a:pathLst>
            </a:custGeom>
            <a:noFill/>
            <a:ln cap="flat" cmpd="sng" w="12700">
              <a:solidFill>
                <a:srgbClr val="528CBE"/>
              </a:solidFill>
              <a:prstDash val="solid"/>
              <a:miter lim="800000"/>
              <a:headEnd len="sm" w="sm" type="none"/>
              <a:tailEnd len="sm" w="sm" type="none"/>
            </a:ln>
          </p:spPr>
        </p:sp>
        <p:sp>
          <p:nvSpPr>
            <p:cNvPr id="162" name="Google Shape;162;p5"/>
            <p:cNvSpPr/>
            <p:nvPr/>
          </p:nvSpPr>
          <p:spPr>
            <a:xfrm>
              <a:off x="31979230" y="452093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
            <p:cNvSpPr txBox="1"/>
            <p:nvPr/>
          </p:nvSpPr>
          <p:spPr>
            <a:xfrm>
              <a:off x="31995777" y="453748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İnşaat Mühendisliği</a:t>
              </a:r>
              <a:endParaRPr/>
            </a:p>
          </p:txBody>
        </p:sp>
        <p:sp>
          <p:nvSpPr>
            <p:cNvPr id="164" name="Google Shape;164;p5"/>
            <p:cNvSpPr/>
            <p:nvPr/>
          </p:nvSpPr>
          <p:spPr>
            <a:xfrm>
              <a:off x="32685012" y="5040189"/>
              <a:ext cx="91440" cy="91440"/>
            </a:xfrm>
            <a:custGeom>
              <a:rect b="b" l="l" r="r" t="t"/>
              <a:pathLst>
                <a:path extrusionOk="0" h="120000" w="120000">
                  <a:moveTo>
                    <a:pt x="60000" y="60000"/>
                  </a:moveTo>
                  <a:lnTo>
                    <a:pt x="60000" y="159403"/>
                  </a:lnTo>
                </a:path>
              </a:pathLst>
            </a:custGeom>
            <a:noFill/>
            <a:ln cap="flat" cmpd="sng" w="12700">
              <a:solidFill>
                <a:srgbClr val="528CBE"/>
              </a:solidFill>
              <a:prstDash val="solid"/>
              <a:miter lim="800000"/>
              <a:headEnd len="sm" w="sm" type="none"/>
              <a:tailEnd len="sm" w="sm" type="none"/>
            </a:ln>
          </p:spPr>
        </p:sp>
        <p:sp>
          <p:nvSpPr>
            <p:cNvPr id="165" name="Google Shape;165;p5"/>
            <p:cNvSpPr/>
            <p:nvPr/>
          </p:nvSpPr>
          <p:spPr>
            <a:xfrm>
              <a:off x="31979230" y="516165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
            <p:cNvSpPr txBox="1"/>
            <p:nvPr/>
          </p:nvSpPr>
          <p:spPr>
            <a:xfrm>
              <a:off x="31995777" y="517820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Makine Mühendisliği</a:t>
              </a:r>
              <a:endParaRPr/>
            </a:p>
          </p:txBody>
        </p:sp>
        <p:sp>
          <p:nvSpPr>
            <p:cNvPr id="167" name="Google Shape;167;p5"/>
            <p:cNvSpPr/>
            <p:nvPr/>
          </p:nvSpPr>
          <p:spPr>
            <a:xfrm>
              <a:off x="34473956" y="574148"/>
              <a:ext cx="2656886" cy="529334"/>
            </a:xfrm>
            <a:custGeom>
              <a:rect b="b" l="l" r="r" t="t"/>
              <a:pathLst>
                <a:path extrusionOk="0" h="120000" w="120000">
                  <a:moveTo>
                    <a:pt x="120000" y="0"/>
                  </a:moveTo>
                  <a:lnTo>
                    <a:pt x="120000" y="60000"/>
                  </a:lnTo>
                  <a:lnTo>
                    <a:pt x="0" y="60000"/>
                  </a:lnTo>
                  <a:lnTo>
                    <a:pt x="0" y="120000"/>
                  </a:lnTo>
                </a:path>
              </a:pathLst>
            </a:custGeom>
            <a:noFill/>
            <a:ln cap="flat" cmpd="sng" w="12700">
              <a:solidFill>
                <a:srgbClr val="487AA8"/>
              </a:solidFill>
              <a:prstDash val="solid"/>
              <a:miter lim="800000"/>
              <a:headEnd len="sm" w="sm" type="none"/>
              <a:tailEnd len="sm" w="sm" type="none"/>
            </a:ln>
          </p:spPr>
        </p:sp>
        <p:sp>
          <p:nvSpPr>
            <p:cNvPr id="168" name="Google Shape;168;p5"/>
            <p:cNvSpPr/>
            <p:nvPr/>
          </p:nvSpPr>
          <p:spPr>
            <a:xfrm>
              <a:off x="33722454"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txBox="1"/>
            <p:nvPr/>
          </p:nvSpPr>
          <p:spPr>
            <a:xfrm>
              <a:off x="33739001"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Kültür ve Sosyal Bilimler Fakültesi</a:t>
              </a:r>
              <a:endParaRPr/>
            </a:p>
          </p:txBody>
        </p:sp>
        <p:sp>
          <p:nvSpPr>
            <p:cNvPr id="170" name="Google Shape;170;p5"/>
            <p:cNvSpPr/>
            <p:nvPr/>
          </p:nvSpPr>
          <p:spPr>
            <a:xfrm>
              <a:off x="34428236" y="1668455"/>
              <a:ext cx="91440" cy="225989"/>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71" name="Google Shape;171;p5"/>
            <p:cNvSpPr/>
            <p:nvPr/>
          </p:nvSpPr>
          <p:spPr>
            <a:xfrm>
              <a:off x="33722454" y="189444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txBox="1"/>
            <p:nvPr/>
          </p:nvSpPr>
          <p:spPr>
            <a:xfrm>
              <a:off x="33739001" y="191099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Kültür ve İletişim Bilimleri</a:t>
              </a:r>
              <a:endParaRPr/>
            </a:p>
          </p:txBody>
        </p:sp>
        <p:sp>
          <p:nvSpPr>
            <p:cNvPr id="173" name="Google Shape;173;p5"/>
            <p:cNvSpPr/>
            <p:nvPr/>
          </p:nvSpPr>
          <p:spPr>
            <a:xfrm>
              <a:off x="34428236" y="2459417"/>
              <a:ext cx="91440" cy="104768"/>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74" name="Google Shape;174;p5"/>
            <p:cNvSpPr/>
            <p:nvPr/>
          </p:nvSpPr>
          <p:spPr>
            <a:xfrm>
              <a:off x="33722454" y="256418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txBox="1"/>
            <p:nvPr/>
          </p:nvSpPr>
          <p:spPr>
            <a:xfrm>
              <a:off x="33739001" y="258073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Sosyoloji</a:t>
              </a:r>
              <a:endParaRPr/>
            </a:p>
          </p:txBody>
        </p:sp>
        <p:sp>
          <p:nvSpPr>
            <p:cNvPr id="176" name="Google Shape;176;p5"/>
            <p:cNvSpPr/>
            <p:nvPr/>
          </p:nvSpPr>
          <p:spPr>
            <a:xfrm>
              <a:off x="34428236" y="3129159"/>
              <a:ext cx="91440" cy="145175"/>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77" name="Google Shape;177;p5"/>
            <p:cNvSpPr/>
            <p:nvPr/>
          </p:nvSpPr>
          <p:spPr>
            <a:xfrm>
              <a:off x="33722454" y="327433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txBox="1"/>
            <p:nvPr/>
          </p:nvSpPr>
          <p:spPr>
            <a:xfrm>
              <a:off x="33739001" y="329088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Psikoloji</a:t>
              </a:r>
              <a:endParaRPr/>
            </a:p>
          </p:txBody>
        </p:sp>
        <p:sp>
          <p:nvSpPr>
            <p:cNvPr id="179" name="Google Shape;179;p5"/>
            <p:cNvSpPr/>
            <p:nvPr/>
          </p:nvSpPr>
          <p:spPr>
            <a:xfrm>
              <a:off x="36231197" y="574148"/>
              <a:ext cx="899645" cy="529334"/>
            </a:xfrm>
            <a:custGeom>
              <a:rect b="b" l="l" r="r" t="t"/>
              <a:pathLst>
                <a:path extrusionOk="0" h="120000" w="120000">
                  <a:moveTo>
                    <a:pt x="120000" y="0"/>
                  </a:moveTo>
                  <a:lnTo>
                    <a:pt x="120000" y="60000"/>
                  </a:lnTo>
                  <a:lnTo>
                    <a:pt x="0" y="60000"/>
                  </a:lnTo>
                  <a:lnTo>
                    <a:pt x="0" y="120000"/>
                  </a:lnTo>
                </a:path>
              </a:pathLst>
            </a:custGeom>
            <a:noFill/>
            <a:ln cap="flat" cmpd="sng" w="12700">
              <a:solidFill>
                <a:srgbClr val="487AA8"/>
              </a:solidFill>
              <a:prstDash val="solid"/>
              <a:miter lim="800000"/>
              <a:headEnd len="sm" w="sm" type="none"/>
              <a:tailEnd len="sm" w="sm" type="none"/>
            </a:ln>
          </p:spPr>
        </p:sp>
        <p:sp>
          <p:nvSpPr>
            <p:cNvPr id="180" name="Google Shape;180;p5"/>
            <p:cNvSpPr/>
            <p:nvPr/>
          </p:nvSpPr>
          <p:spPr>
            <a:xfrm>
              <a:off x="35479695"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txBox="1"/>
            <p:nvPr/>
          </p:nvSpPr>
          <p:spPr>
            <a:xfrm>
              <a:off x="35496242"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İktisadi ve İdari Bilimler Fakültesi</a:t>
              </a:r>
              <a:endParaRPr/>
            </a:p>
          </p:txBody>
        </p:sp>
        <p:sp>
          <p:nvSpPr>
            <p:cNvPr id="182" name="Google Shape;182;p5"/>
            <p:cNvSpPr/>
            <p:nvPr/>
          </p:nvSpPr>
          <p:spPr>
            <a:xfrm>
              <a:off x="36185477" y="1668455"/>
              <a:ext cx="91440" cy="225989"/>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83" name="Google Shape;183;p5"/>
            <p:cNvSpPr/>
            <p:nvPr/>
          </p:nvSpPr>
          <p:spPr>
            <a:xfrm>
              <a:off x="35479695" y="189444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
            <p:cNvSpPr txBox="1"/>
            <p:nvPr/>
          </p:nvSpPr>
          <p:spPr>
            <a:xfrm>
              <a:off x="35496242" y="191099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İktisat</a:t>
              </a:r>
              <a:endParaRPr/>
            </a:p>
          </p:txBody>
        </p:sp>
        <p:sp>
          <p:nvSpPr>
            <p:cNvPr id="185" name="Google Shape;185;p5"/>
            <p:cNvSpPr/>
            <p:nvPr/>
          </p:nvSpPr>
          <p:spPr>
            <a:xfrm>
              <a:off x="36185477" y="2459417"/>
              <a:ext cx="91440" cy="104768"/>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86" name="Google Shape;186;p5"/>
            <p:cNvSpPr/>
            <p:nvPr/>
          </p:nvSpPr>
          <p:spPr>
            <a:xfrm>
              <a:off x="35479695" y="256418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txBox="1"/>
            <p:nvPr/>
          </p:nvSpPr>
          <p:spPr>
            <a:xfrm>
              <a:off x="35496242" y="258073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İşletme</a:t>
              </a:r>
              <a:endParaRPr/>
            </a:p>
          </p:txBody>
        </p:sp>
        <p:sp>
          <p:nvSpPr>
            <p:cNvPr id="188" name="Google Shape;188;p5"/>
            <p:cNvSpPr/>
            <p:nvPr/>
          </p:nvSpPr>
          <p:spPr>
            <a:xfrm>
              <a:off x="36185477" y="3129159"/>
              <a:ext cx="91440" cy="145175"/>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89" name="Google Shape;189;p5"/>
            <p:cNvSpPr/>
            <p:nvPr/>
          </p:nvSpPr>
          <p:spPr>
            <a:xfrm>
              <a:off x="35479695" y="327433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txBox="1"/>
            <p:nvPr/>
          </p:nvSpPr>
          <p:spPr>
            <a:xfrm>
              <a:off x="35496242" y="329088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Siyaset Bilimi ve Uluslararası İlişkiler</a:t>
              </a:r>
              <a:endParaRPr/>
            </a:p>
          </p:txBody>
        </p:sp>
        <p:sp>
          <p:nvSpPr>
            <p:cNvPr id="191" name="Google Shape;191;p5"/>
            <p:cNvSpPr/>
            <p:nvPr/>
          </p:nvSpPr>
          <p:spPr>
            <a:xfrm>
              <a:off x="37130843" y="574148"/>
              <a:ext cx="857594" cy="529334"/>
            </a:xfrm>
            <a:custGeom>
              <a:rect b="b" l="l" r="r" t="t"/>
              <a:pathLst>
                <a:path extrusionOk="0" h="120000" w="120000">
                  <a:moveTo>
                    <a:pt x="0" y="0"/>
                  </a:moveTo>
                  <a:lnTo>
                    <a:pt x="0" y="60000"/>
                  </a:lnTo>
                  <a:lnTo>
                    <a:pt x="120000" y="60000"/>
                  </a:lnTo>
                  <a:lnTo>
                    <a:pt x="120000" y="120000"/>
                  </a:lnTo>
                </a:path>
              </a:pathLst>
            </a:custGeom>
            <a:noFill/>
            <a:ln cap="flat" cmpd="sng" w="12700">
              <a:solidFill>
                <a:srgbClr val="487AA8"/>
              </a:solidFill>
              <a:prstDash val="solid"/>
              <a:miter lim="800000"/>
              <a:headEnd len="sm" w="sm" type="none"/>
              <a:tailEnd len="sm" w="sm" type="none"/>
            </a:ln>
          </p:spPr>
        </p:sp>
        <p:sp>
          <p:nvSpPr>
            <p:cNvPr id="192" name="Google Shape;192;p5"/>
            <p:cNvSpPr/>
            <p:nvPr/>
          </p:nvSpPr>
          <p:spPr>
            <a:xfrm>
              <a:off x="37236936"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txBox="1"/>
            <p:nvPr/>
          </p:nvSpPr>
          <p:spPr>
            <a:xfrm>
              <a:off x="37253483"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Fen Fakültesi</a:t>
              </a:r>
              <a:endParaRPr/>
            </a:p>
          </p:txBody>
        </p:sp>
        <p:sp>
          <p:nvSpPr>
            <p:cNvPr id="194" name="Google Shape;194;p5"/>
            <p:cNvSpPr/>
            <p:nvPr/>
          </p:nvSpPr>
          <p:spPr>
            <a:xfrm>
              <a:off x="37942718" y="1668455"/>
              <a:ext cx="91440" cy="225989"/>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95" name="Google Shape;195;p5"/>
            <p:cNvSpPr/>
            <p:nvPr/>
          </p:nvSpPr>
          <p:spPr>
            <a:xfrm>
              <a:off x="37236936" y="189444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txBox="1"/>
            <p:nvPr/>
          </p:nvSpPr>
          <p:spPr>
            <a:xfrm>
              <a:off x="37253483" y="191099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Malzeme Bilimi ve Teknolojileri</a:t>
              </a:r>
              <a:endParaRPr/>
            </a:p>
          </p:txBody>
        </p:sp>
        <p:sp>
          <p:nvSpPr>
            <p:cNvPr id="197" name="Google Shape;197;p5"/>
            <p:cNvSpPr/>
            <p:nvPr/>
          </p:nvSpPr>
          <p:spPr>
            <a:xfrm>
              <a:off x="37942718" y="2459417"/>
              <a:ext cx="91440" cy="104768"/>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198" name="Google Shape;198;p5"/>
            <p:cNvSpPr/>
            <p:nvPr/>
          </p:nvSpPr>
          <p:spPr>
            <a:xfrm>
              <a:off x="37236936" y="256418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
            <p:cNvSpPr txBox="1"/>
            <p:nvPr/>
          </p:nvSpPr>
          <p:spPr>
            <a:xfrm>
              <a:off x="37253483" y="258073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Moleküler Biyoteknoloji</a:t>
              </a:r>
              <a:endParaRPr sz="1200">
                <a:solidFill>
                  <a:schemeClr val="lt1"/>
                </a:solidFill>
                <a:latin typeface="Calibri"/>
                <a:ea typeface="Calibri"/>
                <a:cs typeface="Calibri"/>
                <a:sym typeface="Calibri"/>
              </a:endParaRPr>
            </a:p>
          </p:txBody>
        </p:sp>
        <p:sp>
          <p:nvSpPr>
            <p:cNvPr id="200" name="Google Shape;200;p5"/>
            <p:cNvSpPr/>
            <p:nvPr/>
          </p:nvSpPr>
          <p:spPr>
            <a:xfrm>
              <a:off x="37942718" y="3129159"/>
              <a:ext cx="91440" cy="145175"/>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201" name="Google Shape;201;p5"/>
            <p:cNvSpPr/>
            <p:nvPr/>
          </p:nvSpPr>
          <p:spPr>
            <a:xfrm>
              <a:off x="37236936" y="327433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
            <p:cNvSpPr txBox="1"/>
            <p:nvPr/>
          </p:nvSpPr>
          <p:spPr>
            <a:xfrm>
              <a:off x="37253483" y="329088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Enerji Bilimleri ve Teknolojileri</a:t>
              </a:r>
              <a:endParaRPr/>
            </a:p>
          </p:txBody>
        </p:sp>
        <p:sp>
          <p:nvSpPr>
            <p:cNvPr id="203" name="Google Shape;203;p5"/>
            <p:cNvSpPr/>
            <p:nvPr/>
          </p:nvSpPr>
          <p:spPr>
            <a:xfrm>
              <a:off x="37130843" y="574148"/>
              <a:ext cx="2614835" cy="529334"/>
            </a:xfrm>
            <a:custGeom>
              <a:rect b="b" l="l" r="r" t="t"/>
              <a:pathLst>
                <a:path extrusionOk="0" h="120000" w="120000">
                  <a:moveTo>
                    <a:pt x="0" y="0"/>
                  </a:moveTo>
                  <a:lnTo>
                    <a:pt x="0" y="60000"/>
                  </a:lnTo>
                  <a:lnTo>
                    <a:pt x="120000" y="60000"/>
                  </a:lnTo>
                  <a:lnTo>
                    <a:pt x="120000" y="120000"/>
                  </a:lnTo>
                </a:path>
              </a:pathLst>
            </a:custGeom>
            <a:noFill/>
            <a:ln cap="flat" cmpd="sng" w="12700">
              <a:solidFill>
                <a:srgbClr val="487AA8"/>
              </a:solidFill>
              <a:prstDash val="solid"/>
              <a:miter lim="800000"/>
              <a:headEnd len="sm" w="sm" type="none"/>
              <a:tailEnd len="sm" w="sm" type="none"/>
            </a:ln>
          </p:spPr>
        </p:sp>
        <p:sp>
          <p:nvSpPr>
            <p:cNvPr id="204" name="Google Shape;204;p5"/>
            <p:cNvSpPr/>
            <p:nvPr/>
          </p:nvSpPr>
          <p:spPr>
            <a:xfrm>
              <a:off x="38994177"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
            <p:cNvSpPr txBox="1"/>
            <p:nvPr/>
          </p:nvSpPr>
          <p:spPr>
            <a:xfrm>
              <a:off x="39010724"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Enstitüler</a:t>
              </a:r>
              <a:endParaRPr/>
            </a:p>
          </p:txBody>
        </p:sp>
        <p:sp>
          <p:nvSpPr>
            <p:cNvPr id="206" name="Google Shape;206;p5"/>
            <p:cNvSpPr/>
            <p:nvPr/>
          </p:nvSpPr>
          <p:spPr>
            <a:xfrm>
              <a:off x="39699958" y="1668455"/>
              <a:ext cx="91440" cy="225989"/>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207" name="Google Shape;207;p5"/>
            <p:cNvSpPr/>
            <p:nvPr/>
          </p:nvSpPr>
          <p:spPr>
            <a:xfrm>
              <a:off x="38994177" y="1894444"/>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5"/>
            <p:cNvSpPr txBox="1"/>
            <p:nvPr/>
          </p:nvSpPr>
          <p:spPr>
            <a:xfrm>
              <a:off x="39010724" y="1910991"/>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Fen Bilimleri Enstitüsü </a:t>
              </a:r>
              <a:endParaRPr/>
            </a:p>
          </p:txBody>
        </p:sp>
        <p:sp>
          <p:nvSpPr>
            <p:cNvPr id="209" name="Google Shape;209;p5"/>
            <p:cNvSpPr/>
            <p:nvPr/>
          </p:nvSpPr>
          <p:spPr>
            <a:xfrm>
              <a:off x="39699958" y="2459417"/>
              <a:ext cx="91440" cy="104768"/>
            </a:xfrm>
            <a:custGeom>
              <a:rect b="b" l="l" r="r" t="t"/>
              <a:pathLst>
                <a:path extrusionOk="0" h="120000" w="120000">
                  <a:moveTo>
                    <a:pt x="60000" y="0"/>
                  </a:moveTo>
                  <a:lnTo>
                    <a:pt x="60000" y="120000"/>
                  </a:lnTo>
                </a:path>
              </a:pathLst>
            </a:custGeom>
            <a:noFill/>
            <a:ln cap="flat" cmpd="sng" w="12700">
              <a:solidFill>
                <a:srgbClr val="528CBE"/>
              </a:solidFill>
              <a:prstDash val="solid"/>
              <a:miter lim="800000"/>
              <a:headEnd len="sm" w="sm" type="none"/>
              <a:tailEnd len="sm" w="sm" type="none"/>
            </a:ln>
          </p:spPr>
        </p:sp>
        <p:sp>
          <p:nvSpPr>
            <p:cNvPr id="210" name="Google Shape;210;p5"/>
            <p:cNvSpPr/>
            <p:nvPr/>
          </p:nvSpPr>
          <p:spPr>
            <a:xfrm>
              <a:off x="38994177" y="2564186"/>
              <a:ext cx="1503003" cy="564972"/>
            </a:xfrm>
            <a:prstGeom prst="roundRect">
              <a:avLst>
                <a:gd fmla="val 10000" name="adj"/>
              </a:avLst>
            </a:prstGeom>
            <a:solidFill>
              <a:srgbClr val="0096B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5"/>
            <p:cNvSpPr txBox="1"/>
            <p:nvPr/>
          </p:nvSpPr>
          <p:spPr>
            <a:xfrm>
              <a:off x="39010724" y="2580733"/>
              <a:ext cx="1469909" cy="5318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Sosyal Bilimler Enstitüsü</a:t>
              </a:r>
              <a:endParaRPr/>
            </a:p>
          </p:txBody>
        </p:sp>
        <p:sp>
          <p:nvSpPr>
            <p:cNvPr id="212" name="Google Shape;212;p5"/>
            <p:cNvSpPr/>
            <p:nvPr/>
          </p:nvSpPr>
          <p:spPr>
            <a:xfrm>
              <a:off x="37130843" y="574148"/>
              <a:ext cx="4372076" cy="529334"/>
            </a:xfrm>
            <a:custGeom>
              <a:rect b="b" l="l" r="r" t="t"/>
              <a:pathLst>
                <a:path extrusionOk="0" h="120000" w="120000">
                  <a:moveTo>
                    <a:pt x="0" y="0"/>
                  </a:moveTo>
                  <a:lnTo>
                    <a:pt x="0" y="60000"/>
                  </a:lnTo>
                  <a:lnTo>
                    <a:pt x="120000" y="60000"/>
                  </a:lnTo>
                  <a:lnTo>
                    <a:pt x="120000" y="120000"/>
                  </a:lnTo>
                </a:path>
              </a:pathLst>
            </a:custGeom>
            <a:noFill/>
            <a:ln cap="flat" cmpd="sng" w="12700">
              <a:solidFill>
                <a:srgbClr val="487AA8"/>
              </a:solidFill>
              <a:prstDash val="solid"/>
              <a:miter lim="800000"/>
              <a:headEnd len="sm" w="sm" type="none"/>
              <a:tailEnd len="sm" w="sm" type="none"/>
            </a:ln>
          </p:spPr>
        </p:sp>
        <p:sp>
          <p:nvSpPr>
            <p:cNvPr id="213" name="Google Shape;213;p5"/>
            <p:cNvSpPr/>
            <p:nvPr/>
          </p:nvSpPr>
          <p:spPr>
            <a:xfrm>
              <a:off x="40751418" y="1103482"/>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
            <p:cNvSpPr txBox="1"/>
            <p:nvPr/>
          </p:nvSpPr>
          <p:spPr>
            <a:xfrm>
              <a:off x="40767965" y="1120029"/>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Hukuk</a:t>
              </a:r>
              <a:endParaRPr/>
            </a:p>
          </p:txBody>
        </p:sp>
        <p:sp>
          <p:nvSpPr>
            <p:cNvPr id="215" name="Google Shape;215;p5"/>
            <p:cNvSpPr/>
            <p:nvPr/>
          </p:nvSpPr>
          <p:spPr>
            <a:xfrm>
              <a:off x="37130843" y="574148"/>
              <a:ext cx="5933664" cy="529131"/>
            </a:xfrm>
            <a:custGeom>
              <a:rect b="b" l="l" r="r" t="t"/>
              <a:pathLst>
                <a:path extrusionOk="0" h="120000" w="120000">
                  <a:moveTo>
                    <a:pt x="0" y="0"/>
                  </a:moveTo>
                  <a:lnTo>
                    <a:pt x="0" y="60000"/>
                  </a:lnTo>
                  <a:lnTo>
                    <a:pt x="120000" y="60000"/>
                  </a:lnTo>
                  <a:lnTo>
                    <a:pt x="120000" y="120000"/>
                  </a:lnTo>
                </a:path>
              </a:pathLst>
            </a:custGeom>
            <a:noFill/>
            <a:ln cap="flat" cmpd="sng" w="12700">
              <a:solidFill>
                <a:srgbClr val="487AA8"/>
              </a:solidFill>
              <a:prstDash val="solid"/>
              <a:miter lim="800000"/>
              <a:headEnd len="sm" w="sm" type="none"/>
              <a:tailEnd len="sm" w="sm" type="none"/>
            </a:ln>
          </p:spPr>
        </p:sp>
        <p:sp>
          <p:nvSpPr>
            <p:cNvPr id="216" name="Google Shape;216;p5"/>
            <p:cNvSpPr/>
            <p:nvPr/>
          </p:nvSpPr>
          <p:spPr>
            <a:xfrm>
              <a:off x="42313006" y="1103279"/>
              <a:ext cx="1503003" cy="564972"/>
            </a:xfrm>
            <a:prstGeom prst="roundRect">
              <a:avLst>
                <a:gd fmla="val 10000" name="adj"/>
              </a:avLst>
            </a:prstGeom>
            <a:solidFill>
              <a:srgbClr val="851B3C">
                <a:alpha val="8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5"/>
            <p:cNvSpPr txBox="1"/>
            <p:nvPr/>
          </p:nvSpPr>
          <p:spPr>
            <a:xfrm>
              <a:off x="42329553" y="1119826"/>
              <a:ext cx="1469909" cy="531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alibri"/>
                <a:buNone/>
              </a:pPr>
              <a:r>
                <a:rPr b="1" lang="tr-TR" sz="1400">
                  <a:solidFill>
                    <a:schemeClr val="lt1"/>
                  </a:solidFill>
                  <a:latin typeface="Calibri"/>
                  <a:ea typeface="Calibri"/>
                  <a:cs typeface="Calibri"/>
                  <a:sym typeface="Calibri"/>
                </a:rPr>
                <a:t>Yabancı Diller Yüksekokulu</a:t>
              </a:r>
              <a:endParaRPr/>
            </a:p>
          </p:txBody>
        </p:sp>
      </p:grpSp>
      <p:sp>
        <p:nvSpPr>
          <p:cNvPr id="218" name="Google Shape;218;p5"/>
          <p:cNvSpPr/>
          <p:nvPr/>
        </p:nvSpPr>
        <p:spPr>
          <a:xfrm>
            <a:off x="2203326" y="816421"/>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25" name="Google Shape;225;p6"/>
          <p:cNvPicPr preferRelativeResize="0"/>
          <p:nvPr>
            <p:ph idx="1" type="body"/>
          </p:nvPr>
        </p:nvPicPr>
        <p:blipFill rotWithShape="1">
          <a:blip r:embed="rId3">
            <a:alphaModFix/>
          </a:blip>
          <a:srcRect b="0" l="0" r="0" t="0"/>
          <a:stretch/>
        </p:blipFill>
        <p:spPr>
          <a:xfrm>
            <a:off x="4753069" y="3104815"/>
            <a:ext cx="4602100" cy="3072147"/>
          </a:xfrm>
          <a:prstGeom prst="rect">
            <a:avLst/>
          </a:prstGeom>
          <a:noFill/>
          <a:ln>
            <a:noFill/>
          </a:ln>
        </p:spPr>
      </p:pic>
      <p:pic>
        <p:nvPicPr>
          <p:cNvPr id="226" name="Google Shape;226;p6"/>
          <p:cNvPicPr preferRelativeResize="0"/>
          <p:nvPr/>
        </p:nvPicPr>
        <p:blipFill rotWithShape="1">
          <a:blip r:embed="rId4">
            <a:alphaModFix/>
          </a:blip>
          <a:srcRect b="0" l="0" r="0" t="0"/>
          <a:stretch/>
        </p:blipFill>
        <p:spPr>
          <a:xfrm>
            <a:off x="0" y="0"/>
            <a:ext cx="12216171" cy="6869880"/>
          </a:xfrm>
          <a:prstGeom prst="rect">
            <a:avLst/>
          </a:prstGeom>
          <a:noFill/>
          <a:ln>
            <a:noFill/>
          </a:ln>
        </p:spPr>
      </p:pic>
      <p:pic>
        <p:nvPicPr>
          <p:cNvPr id="227" name="Google Shape;227;p6"/>
          <p:cNvPicPr preferRelativeResize="0"/>
          <p:nvPr/>
        </p:nvPicPr>
        <p:blipFill rotWithShape="1">
          <a:blip r:embed="rId5">
            <a:alphaModFix/>
          </a:blip>
          <a:srcRect b="0" l="0" r="0" t="0"/>
          <a:stretch/>
        </p:blipFill>
        <p:spPr>
          <a:xfrm>
            <a:off x="11305994" y="288277"/>
            <a:ext cx="684022" cy="530589"/>
          </a:xfrm>
          <a:prstGeom prst="rect">
            <a:avLst/>
          </a:prstGeom>
          <a:noFill/>
          <a:ln>
            <a:noFill/>
          </a:ln>
        </p:spPr>
      </p:pic>
      <p:sp>
        <p:nvSpPr>
          <p:cNvPr id="228" name="Google Shape;228;p6"/>
          <p:cNvSpPr txBox="1"/>
          <p:nvPr/>
        </p:nvSpPr>
        <p:spPr>
          <a:xfrm>
            <a:off x="2268238" y="2003779"/>
            <a:ext cx="790305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rgbClr val="0099B3"/>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Türk-Alman Üniversitesinin iş birliği partneri </a:t>
            </a:r>
            <a:r>
              <a:rPr b="1" lang="tr-TR" sz="2000">
                <a:solidFill>
                  <a:schemeClr val="dk1"/>
                </a:solidFill>
                <a:latin typeface="Calibri"/>
                <a:ea typeface="Calibri"/>
                <a:cs typeface="Calibri"/>
                <a:sym typeface="Calibri"/>
              </a:rPr>
              <a:t>Alman Konsorsiyumu’dur (K-TDU).</a:t>
            </a:r>
            <a:endParaRPr/>
          </a:p>
          <a:p>
            <a:pPr indent="-215900" lvl="0" marL="342900" marR="0" rtl="0" algn="just">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Konsorsiyuma </a:t>
            </a:r>
            <a:r>
              <a:rPr b="1" lang="tr-TR" sz="2000">
                <a:solidFill>
                  <a:schemeClr val="dk1"/>
                </a:solidFill>
                <a:latin typeface="Calibri"/>
                <a:ea typeface="Calibri"/>
                <a:cs typeface="Calibri"/>
                <a:sym typeface="Calibri"/>
              </a:rPr>
              <a:t>38 Alman üniversitesi </a:t>
            </a:r>
            <a:r>
              <a:rPr lang="tr-TR" sz="2000">
                <a:solidFill>
                  <a:schemeClr val="dk1"/>
                </a:solidFill>
                <a:latin typeface="Calibri"/>
                <a:ea typeface="Calibri"/>
                <a:cs typeface="Calibri"/>
                <a:sym typeface="Calibri"/>
              </a:rPr>
              <a:t>ve </a:t>
            </a:r>
            <a:r>
              <a:rPr b="1" lang="tr-TR" sz="2000">
                <a:solidFill>
                  <a:schemeClr val="dk1"/>
                </a:solidFill>
                <a:latin typeface="Calibri"/>
                <a:ea typeface="Calibri"/>
                <a:cs typeface="Calibri"/>
                <a:sym typeface="Calibri"/>
              </a:rPr>
              <a:t>Alman Akademik Değişim Servisi (DAAD) </a:t>
            </a:r>
            <a:r>
              <a:rPr lang="tr-TR" sz="2000">
                <a:solidFill>
                  <a:schemeClr val="dk1"/>
                </a:solidFill>
                <a:latin typeface="Calibri"/>
                <a:ea typeface="Calibri"/>
                <a:cs typeface="Calibri"/>
                <a:sym typeface="Calibri"/>
              </a:rPr>
              <a:t>üyedir. </a:t>
            </a:r>
            <a:endParaRPr/>
          </a:p>
          <a:p>
            <a:pPr indent="0" lvl="0" marL="0" marR="0" rtl="0" algn="just">
              <a:spcBef>
                <a:spcPts val="0"/>
              </a:spcBef>
              <a:spcAft>
                <a:spcPts val="0"/>
              </a:spcAft>
              <a:buNone/>
            </a:pPr>
            <a:r>
              <a:t/>
            </a:r>
            <a:endParaRPr sz="2000">
              <a:solidFill>
                <a:schemeClr val="dk1"/>
              </a:solidFill>
              <a:latin typeface="Calibri"/>
              <a:ea typeface="Calibri"/>
              <a:cs typeface="Calibri"/>
              <a:sym typeface="Calibri"/>
            </a:endParaRPr>
          </a:p>
          <a:p>
            <a:pPr indent="-215900" lvl="0" marL="342900" marR="0" rtl="0" algn="just">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29" name="Google Shape;229;p6"/>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230" name="Google Shape;230;p6"/>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TAÜ &amp; ALMAN ORTAKLARI</a:t>
            </a:r>
            <a:endParaRPr sz="2400">
              <a:solidFill>
                <a:srgbClr val="0099B3"/>
              </a:solidFill>
              <a:latin typeface="Arial"/>
              <a:ea typeface="Arial"/>
              <a:cs typeface="Arial"/>
              <a:sym typeface="Arial"/>
            </a:endParaRPr>
          </a:p>
        </p:txBody>
      </p:sp>
      <p:sp>
        <p:nvSpPr>
          <p:cNvPr id="231" name="Google Shape;231;p6"/>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6"/>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38" name="Google Shape;238;p7"/>
          <p:cNvPicPr preferRelativeResize="0"/>
          <p:nvPr>
            <p:ph idx="1" type="body"/>
          </p:nvPr>
        </p:nvPicPr>
        <p:blipFill rotWithShape="1">
          <a:blip r:embed="rId3">
            <a:alphaModFix/>
          </a:blip>
          <a:srcRect b="0" l="0" r="0" t="0"/>
          <a:stretch/>
        </p:blipFill>
        <p:spPr>
          <a:xfrm>
            <a:off x="4753069" y="3104815"/>
            <a:ext cx="4602100" cy="3072147"/>
          </a:xfrm>
          <a:prstGeom prst="rect">
            <a:avLst/>
          </a:prstGeom>
          <a:noFill/>
          <a:ln>
            <a:noFill/>
          </a:ln>
        </p:spPr>
      </p:pic>
      <p:pic>
        <p:nvPicPr>
          <p:cNvPr id="239" name="Google Shape;239;p7"/>
          <p:cNvPicPr preferRelativeResize="0"/>
          <p:nvPr/>
        </p:nvPicPr>
        <p:blipFill rotWithShape="1">
          <a:blip r:embed="rId4">
            <a:alphaModFix/>
          </a:blip>
          <a:srcRect b="0" l="0" r="0" t="0"/>
          <a:stretch/>
        </p:blipFill>
        <p:spPr>
          <a:xfrm>
            <a:off x="0" y="0"/>
            <a:ext cx="12216171" cy="6869880"/>
          </a:xfrm>
          <a:prstGeom prst="rect">
            <a:avLst/>
          </a:prstGeom>
          <a:noFill/>
          <a:ln>
            <a:noFill/>
          </a:ln>
        </p:spPr>
      </p:pic>
      <p:pic>
        <p:nvPicPr>
          <p:cNvPr id="240" name="Google Shape;240;p7"/>
          <p:cNvPicPr preferRelativeResize="0"/>
          <p:nvPr/>
        </p:nvPicPr>
        <p:blipFill rotWithShape="1">
          <a:blip r:embed="rId5">
            <a:alphaModFix/>
          </a:blip>
          <a:srcRect b="0" l="0" r="0" t="0"/>
          <a:stretch/>
        </p:blipFill>
        <p:spPr>
          <a:xfrm>
            <a:off x="11305994" y="288277"/>
            <a:ext cx="684022" cy="530589"/>
          </a:xfrm>
          <a:prstGeom prst="rect">
            <a:avLst/>
          </a:prstGeom>
          <a:noFill/>
          <a:ln>
            <a:noFill/>
          </a:ln>
        </p:spPr>
      </p:pic>
      <p:pic>
        <p:nvPicPr>
          <p:cNvPr id="241" name="Google Shape;241;p7"/>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242" name="Google Shape;242;p7"/>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KONSORSİYUM ÜYELERİ</a:t>
            </a:r>
            <a:endParaRPr sz="2400">
              <a:solidFill>
                <a:srgbClr val="0099B3"/>
              </a:solidFill>
              <a:latin typeface="Arial"/>
              <a:ea typeface="Arial"/>
              <a:cs typeface="Arial"/>
              <a:sym typeface="Arial"/>
            </a:endParaRPr>
          </a:p>
        </p:txBody>
      </p:sp>
      <p:sp>
        <p:nvSpPr>
          <p:cNvPr id="243" name="Google Shape;243;p7"/>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7"/>
          <p:cNvSpPr txBox="1"/>
          <p:nvPr/>
        </p:nvSpPr>
        <p:spPr>
          <a:xfrm>
            <a:off x="451262" y="1556833"/>
            <a:ext cx="11628978" cy="70173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1800">
                <a:solidFill>
                  <a:schemeClr val="dk1"/>
                </a:solidFill>
                <a:latin typeface="Calibri"/>
                <a:ea typeface="Calibri"/>
                <a:cs typeface="Calibri"/>
                <a:sym typeface="Calibri"/>
              </a:rPr>
              <a:t>ASH Berlin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BTU Cottbus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FH Aachen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Hochschule Bielefeld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Frankfurt University of Applied Sciences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Frankfurt School of Finance &amp; Management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FU Berlin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HBK Braunschweig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HDWM Mannheim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HS-Bonn-Rhein-Sieg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HS-Bremen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Martin-Luther-Universität Halle-Wittenberg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Otto-von-Guericke-Universität Magdeburg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Hochschule Bochum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SRH Berlin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Berlin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Braunschweig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Chemnitz</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Darmstadt</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Dortmund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TU Ilmenau</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Augsburg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Bamberg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Bayreuth</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Bielefeld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Duisburg-Essen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Erfurt</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Göttingen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Heidelberg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Hohenheim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Konstanz</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Paderborn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Passau</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Potsdam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Univ. Siegen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Stuttgart Üniversitesi</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Köln Üniversitesi</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WWU Münster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tr-TR" sz="1800">
                <a:solidFill>
                  <a:schemeClr val="dk1"/>
                </a:solidFill>
                <a:latin typeface="Calibri"/>
                <a:ea typeface="Calibri"/>
                <a:cs typeface="Calibri"/>
                <a:sym typeface="Calibri"/>
              </a:rPr>
              <a:t>DAAD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7"/>
          <p:cNvSpPr/>
          <p:nvPr/>
        </p:nvSpPr>
        <p:spPr>
          <a:xfrm>
            <a:off x="451262" y="3110170"/>
            <a:ext cx="2242915" cy="540910"/>
          </a:xfrm>
          <a:prstGeom prst="homePlate">
            <a:avLst>
              <a:gd fmla="val 50000" name="adj"/>
            </a:avLst>
          </a:prstGeom>
          <a:noFill/>
          <a:ln cap="flat" cmpd="sng" w="3810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7"/>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52" name="Google Shape;252;p8"/>
          <p:cNvPicPr preferRelativeResize="0"/>
          <p:nvPr>
            <p:ph idx="1" type="body"/>
          </p:nvPr>
        </p:nvPicPr>
        <p:blipFill rotWithShape="1">
          <a:blip r:embed="rId3">
            <a:alphaModFix/>
          </a:blip>
          <a:srcRect b="0" l="0" r="0" t="0"/>
          <a:stretch/>
        </p:blipFill>
        <p:spPr>
          <a:xfrm>
            <a:off x="4753069" y="3104815"/>
            <a:ext cx="4602100" cy="3072147"/>
          </a:xfrm>
          <a:prstGeom prst="rect">
            <a:avLst/>
          </a:prstGeom>
          <a:noFill/>
          <a:ln>
            <a:noFill/>
          </a:ln>
        </p:spPr>
      </p:pic>
      <p:pic>
        <p:nvPicPr>
          <p:cNvPr id="253" name="Google Shape;253;p8"/>
          <p:cNvPicPr preferRelativeResize="0"/>
          <p:nvPr/>
        </p:nvPicPr>
        <p:blipFill rotWithShape="1">
          <a:blip r:embed="rId4">
            <a:alphaModFix/>
          </a:blip>
          <a:srcRect b="0" l="0" r="0" t="0"/>
          <a:stretch/>
        </p:blipFill>
        <p:spPr>
          <a:xfrm>
            <a:off x="-24171" y="0"/>
            <a:ext cx="12216171" cy="6869880"/>
          </a:xfrm>
          <a:prstGeom prst="rect">
            <a:avLst/>
          </a:prstGeom>
          <a:noFill/>
          <a:ln>
            <a:noFill/>
          </a:ln>
        </p:spPr>
      </p:pic>
      <p:pic>
        <p:nvPicPr>
          <p:cNvPr id="254" name="Google Shape;254;p8"/>
          <p:cNvPicPr preferRelativeResize="0"/>
          <p:nvPr/>
        </p:nvPicPr>
        <p:blipFill rotWithShape="1">
          <a:blip r:embed="rId5">
            <a:alphaModFix/>
          </a:blip>
          <a:srcRect b="0" l="0" r="0" t="0"/>
          <a:stretch/>
        </p:blipFill>
        <p:spPr>
          <a:xfrm>
            <a:off x="11305994" y="288277"/>
            <a:ext cx="684022" cy="530589"/>
          </a:xfrm>
          <a:prstGeom prst="rect">
            <a:avLst/>
          </a:prstGeom>
          <a:noFill/>
          <a:ln>
            <a:noFill/>
          </a:ln>
        </p:spPr>
      </p:pic>
      <p:sp>
        <p:nvSpPr>
          <p:cNvPr id="255" name="Google Shape;255;p8"/>
          <p:cNvSpPr txBox="1"/>
          <p:nvPr/>
        </p:nvSpPr>
        <p:spPr>
          <a:xfrm>
            <a:off x="2436013" y="1767536"/>
            <a:ext cx="9236211" cy="36317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rgbClr val="0099B3"/>
              </a:solidFill>
              <a:latin typeface="Calibri"/>
              <a:ea typeface="Calibri"/>
              <a:cs typeface="Calibri"/>
              <a:sym typeface="Calibri"/>
            </a:endParaRPr>
          </a:p>
          <a:p>
            <a:pPr indent="-342900" lvl="1" marL="342900" marR="0" rtl="0" algn="just">
              <a:lnSpc>
                <a:spcPct val="15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Açılacak yeni programların kararlaştırılması hususunda işbirliği</a:t>
            </a:r>
            <a:endParaRPr/>
          </a:p>
          <a:p>
            <a:pPr indent="-342900" lvl="1" marL="342900" marR="0" rtl="0" algn="just">
              <a:lnSpc>
                <a:spcPct val="15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Öğretim planlarının geliştirilmesi, revizyonu hususunda işbirliği</a:t>
            </a:r>
            <a:endParaRPr/>
          </a:p>
          <a:p>
            <a:pPr indent="-342900" lvl="1" marL="342900" marR="0" rtl="0" algn="just">
              <a:lnSpc>
                <a:spcPct val="15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Almanya’dan öğretim görevlisi gönderilmesi</a:t>
            </a:r>
            <a:endParaRPr/>
          </a:p>
          <a:p>
            <a:pPr indent="-342900" lvl="1" marL="342900" marR="0" rtl="0" algn="just">
              <a:lnSpc>
                <a:spcPct val="15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Çift diploma programı işbirlikleri</a:t>
            </a:r>
            <a:endParaRPr/>
          </a:p>
          <a:p>
            <a:pPr indent="-342900" lvl="1" marL="342900" marR="0" rtl="0" algn="just">
              <a:lnSpc>
                <a:spcPct val="150000"/>
              </a:lnSpc>
              <a:spcBef>
                <a:spcPts val="0"/>
              </a:spcBef>
              <a:spcAft>
                <a:spcPts val="0"/>
              </a:spcAft>
              <a:buClr>
                <a:schemeClr val="dk1"/>
              </a:buClr>
              <a:buSzPts val="2000"/>
              <a:buFont typeface="Noto Sans Symbols"/>
              <a:buChar char="❑"/>
            </a:pPr>
            <a:r>
              <a:rPr b="0" i="0" lang="tr-TR" sz="2000" u="none" cap="none" strike="noStrike">
                <a:solidFill>
                  <a:schemeClr val="dk1"/>
                </a:solidFill>
                <a:latin typeface="Calibri"/>
                <a:ea typeface="Calibri"/>
                <a:cs typeface="Calibri"/>
                <a:sym typeface="Calibri"/>
              </a:rPr>
              <a:t>Araştırma işbirliği</a:t>
            </a:r>
            <a:endParaRPr/>
          </a:p>
          <a:p>
            <a:pPr indent="0" lvl="0" marL="0" marR="0" rtl="0" algn="just">
              <a:spcBef>
                <a:spcPts val="0"/>
              </a:spcBef>
              <a:spcAft>
                <a:spcPts val="0"/>
              </a:spcAft>
              <a:buNone/>
            </a:pPr>
            <a:r>
              <a:t/>
            </a:r>
            <a:endParaRPr sz="2000">
              <a:solidFill>
                <a:schemeClr val="dk1"/>
              </a:solidFill>
              <a:latin typeface="Calibri"/>
              <a:ea typeface="Calibri"/>
              <a:cs typeface="Calibri"/>
              <a:sym typeface="Calibri"/>
            </a:endParaRPr>
          </a:p>
          <a:p>
            <a:pPr indent="-215900" lvl="0" marL="342900" marR="0" rtl="0" algn="just">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56" name="Google Shape;256;p8"/>
          <p:cNvPicPr preferRelativeResize="0"/>
          <p:nvPr/>
        </p:nvPicPr>
        <p:blipFill rotWithShape="1">
          <a:blip r:embed="rId6">
            <a:alphaModFix/>
          </a:blip>
          <a:srcRect b="0" l="0" r="0" t="0"/>
          <a:stretch/>
        </p:blipFill>
        <p:spPr>
          <a:xfrm>
            <a:off x="333689" y="114851"/>
            <a:ext cx="1721832" cy="1172607"/>
          </a:xfrm>
          <a:prstGeom prst="rect">
            <a:avLst/>
          </a:prstGeom>
          <a:noFill/>
          <a:ln>
            <a:noFill/>
          </a:ln>
        </p:spPr>
      </p:pic>
      <p:sp>
        <p:nvSpPr>
          <p:cNvPr id="257" name="Google Shape;257;p8"/>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KONSORSİYUM ÜYELERİNİN KATKILARI</a:t>
            </a:r>
            <a:endParaRPr sz="2400">
              <a:solidFill>
                <a:srgbClr val="0099B3"/>
              </a:solidFill>
              <a:latin typeface="Arial"/>
              <a:ea typeface="Arial"/>
              <a:cs typeface="Arial"/>
              <a:sym typeface="Arial"/>
            </a:endParaRPr>
          </a:p>
        </p:txBody>
      </p:sp>
      <p:sp>
        <p:nvSpPr>
          <p:cNvPr id="258" name="Google Shape;258;p8"/>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8"/>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65" name="Google Shape;265;p9"/>
          <p:cNvPicPr preferRelativeResize="0"/>
          <p:nvPr/>
        </p:nvPicPr>
        <p:blipFill rotWithShape="1">
          <a:blip r:embed="rId3">
            <a:alphaModFix/>
          </a:blip>
          <a:srcRect b="0" l="0" r="0" t="0"/>
          <a:stretch/>
        </p:blipFill>
        <p:spPr>
          <a:xfrm>
            <a:off x="-24171" y="-11880"/>
            <a:ext cx="12216171" cy="6869880"/>
          </a:xfrm>
          <a:prstGeom prst="rect">
            <a:avLst/>
          </a:prstGeom>
          <a:noFill/>
          <a:ln>
            <a:noFill/>
          </a:ln>
        </p:spPr>
      </p:pic>
      <p:pic>
        <p:nvPicPr>
          <p:cNvPr id="266" name="Google Shape;266;p9"/>
          <p:cNvPicPr preferRelativeResize="0"/>
          <p:nvPr/>
        </p:nvPicPr>
        <p:blipFill rotWithShape="1">
          <a:blip r:embed="rId4">
            <a:alphaModFix/>
          </a:blip>
          <a:srcRect b="0" l="0" r="0" t="0"/>
          <a:stretch/>
        </p:blipFill>
        <p:spPr>
          <a:xfrm>
            <a:off x="11305994" y="288277"/>
            <a:ext cx="684022" cy="530589"/>
          </a:xfrm>
          <a:prstGeom prst="rect">
            <a:avLst/>
          </a:prstGeom>
          <a:noFill/>
          <a:ln>
            <a:noFill/>
          </a:ln>
        </p:spPr>
      </p:pic>
      <p:pic>
        <p:nvPicPr>
          <p:cNvPr id="267" name="Google Shape;267;p9"/>
          <p:cNvPicPr preferRelativeResize="0"/>
          <p:nvPr/>
        </p:nvPicPr>
        <p:blipFill rotWithShape="1">
          <a:blip r:embed="rId5">
            <a:alphaModFix/>
          </a:blip>
          <a:srcRect b="0" l="0" r="0" t="0"/>
          <a:stretch/>
        </p:blipFill>
        <p:spPr>
          <a:xfrm>
            <a:off x="333689" y="114851"/>
            <a:ext cx="1721832" cy="1172607"/>
          </a:xfrm>
          <a:prstGeom prst="rect">
            <a:avLst/>
          </a:prstGeom>
          <a:noFill/>
          <a:ln>
            <a:noFill/>
          </a:ln>
        </p:spPr>
      </p:pic>
      <p:sp>
        <p:nvSpPr>
          <p:cNvPr id="268" name="Google Shape;268;p9"/>
          <p:cNvSpPr txBox="1"/>
          <p:nvPr/>
        </p:nvSpPr>
        <p:spPr>
          <a:xfrm>
            <a:off x="2470050" y="108786"/>
            <a:ext cx="8740525"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9B3"/>
              </a:buClr>
              <a:buSzPts val="2400"/>
              <a:buFont typeface="Arial"/>
              <a:buNone/>
            </a:pPr>
            <a:r>
              <a:rPr b="1" lang="tr-TR" sz="2400">
                <a:solidFill>
                  <a:srgbClr val="0099B3"/>
                </a:solidFill>
                <a:latin typeface="Arial"/>
                <a:ea typeface="Arial"/>
                <a:cs typeface="Arial"/>
                <a:sym typeface="Arial"/>
              </a:rPr>
              <a:t>BAŞVURU ŞARTLARI ve KONTENJANI</a:t>
            </a:r>
            <a:endParaRPr sz="2400">
              <a:solidFill>
                <a:srgbClr val="0099B3"/>
              </a:solidFill>
              <a:latin typeface="Arial"/>
              <a:ea typeface="Arial"/>
              <a:cs typeface="Arial"/>
              <a:sym typeface="Arial"/>
            </a:endParaRPr>
          </a:p>
        </p:txBody>
      </p:sp>
      <p:sp>
        <p:nvSpPr>
          <p:cNvPr id="269" name="Google Shape;269;p9"/>
          <p:cNvSpPr/>
          <p:nvPr/>
        </p:nvSpPr>
        <p:spPr>
          <a:xfrm>
            <a:off x="2570631" y="1009763"/>
            <a:ext cx="532353" cy="45719"/>
          </a:xfrm>
          <a:prstGeom prst="rect">
            <a:avLst/>
          </a:prstGeom>
          <a:solidFill>
            <a:srgbClr val="0099B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270" name="Google Shape;270;p9"/>
          <p:cNvGraphicFramePr/>
          <p:nvPr/>
        </p:nvGraphicFramePr>
        <p:xfrm>
          <a:off x="912360" y="1589021"/>
          <a:ext cx="3000000" cy="3000000"/>
        </p:xfrm>
        <a:graphic>
          <a:graphicData uri="http://schemas.openxmlformats.org/drawingml/2006/table">
            <a:tbl>
              <a:tblPr bandRow="1" firstRow="1">
                <a:noFill/>
                <a:tableStyleId>{2829BF94-BCB8-4291-BB73-521E1B9B54DC}</a:tableStyleId>
              </a:tblPr>
              <a:tblGrid>
                <a:gridCol w="5520200"/>
                <a:gridCol w="1216525"/>
                <a:gridCol w="1343050"/>
                <a:gridCol w="1722600"/>
                <a:gridCol w="859575"/>
              </a:tblGrid>
              <a:tr h="590150">
                <a:tc>
                  <a:txBody>
                    <a:bodyPr/>
                    <a:lstStyle/>
                    <a:p>
                      <a:pPr indent="0" lvl="0" marL="0" marR="0" rtl="0" algn="ctr">
                        <a:spcBef>
                          <a:spcPts val="0"/>
                        </a:spcBef>
                        <a:spcAft>
                          <a:spcPts val="0"/>
                        </a:spcAft>
                        <a:buNone/>
                      </a:pPr>
                      <a:r>
                        <a:rPr b="1" i="0" lang="tr-TR" sz="1800" u="none" cap="none" strike="noStrike">
                          <a:solidFill>
                            <a:srgbClr val="000000"/>
                          </a:solidFill>
                          <a:latin typeface="Calibri"/>
                          <a:ea typeface="Calibri"/>
                          <a:cs typeface="Calibri"/>
                          <a:sym typeface="Calibri"/>
                        </a:rPr>
                        <a:t> </a:t>
                      </a:r>
                      <a:endParaRPr/>
                    </a:p>
                  </a:txBody>
                  <a:tcPr marT="6350" marB="0" marR="6350" marL="6350"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Yurt İçi Kontenjan</a:t>
                      </a:r>
                      <a:endParaRPr b="1" i="0" sz="1600" u="none" cap="none" strike="noStrike">
                        <a:solidFill>
                          <a:srgbClr val="FFFFFF"/>
                        </a:solidFill>
                        <a:latin typeface="Calibri"/>
                        <a:ea typeface="Calibri"/>
                        <a:cs typeface="Calibri"/>
                        <a:sym typeface="Calibri"/>
                      </a:endParaRPr>
                    </a:p>
                  </a:txBody>
                  <a:tcPr marT="6350" marB="0" marR="6350" marL="6350"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  Yurt Dışı Kontenjan</a:t>
                      </a:r>
                      <a:endParaRPr b="1" i="0" sz="1600" u="none" cap="none" strike="noStrike">
                        <a:solidFill>
                          <a:srgbClr val="FFFFFF"/>
                        </a:solidFill>
                        <a:latin typeface="Calibri"/>
                        <a:ea typeface="Calibri"/>
                        <a:cs typeface="Calibri"/>
                        <a:sym typeface="Calibri"/>
                      </a:endParaRPr>
                    </a:p>
                  </a:txBody>
                  <a:tcPr marT="6350" marB="0" marR="6350" marL="6350"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ALES</a:t>
                      </a:r>
                      <a:br>
                        <a:rPr b="1" i="0" lang="tr-TR" sz="1600" u="none" cap="none" strike="noStrike">
                          <a:solidFill>
                            <a:srgbClr val="FFFFFF"/>
                          </a:solidFill>
                          <a:latin typeface="Calibri"/>
                          <a:ea typeface="Calibri"/>
                          <a:cs typeface="Calibri"/>
                          <a:sym typeface="Calibri"/>
                        </a:rPr>
                      </a:br>
                      <a:r>
                        <a:rPr b="1" i="0" lang="tr-TR" sz="1600" u="none" cap="none" strike="noStrike">
                          <a:solidFill>
                            <a:srgbClr val="FFFFFF"/>
                          </a:solidFill>
                          <a:latin typeface="Calibri"/>
                          <a:ea typeface="Calibri"/>
                          <a:cs typeface="Calibri"/>
                          <a:sym typeface="Calibri"/>
                        </a:rPr>
                        <a:t>(Sadece Yurt içi)</a:t>
                      </a:r>
                      <a:endParaRPr/>
                    </a:p>
                  </a:txBody>
                  <a:tcPr marT="6350" marB="0" marR="6350" marL="6350" anchor="ctr">
                    <a:solidFill>
                      <a:srgbClr val="851B3C"/>
                    </a:solidFill>
                  </a:tcPr>
                </a:tc>
                <a:tc>
                  <a:txBody>
                    <a:bodyPr/>
                    <a:lstStyle/>
                    <a:p>
                      <a:pPr indent="0" lvl="0" marL="0" marR="0" rtl="0" algn="ctr">
                        <a:spcBef>
                          <a:spcPts val="0"/>
                        </a:spcBef>
                        <a:spcAft>
                          <a:spcPts val="0"/>
                        </a:spcAft>
                        <a:buNone/>
                      </a:pPr>
                      <a:r>
                        <a:rPr b="1" i="0" lang="tr-TR" sz="1600" u="none" cap="none" strike="noStrike">
                          <a:solidFill>
                            <a:srgbClr val="FFFFFF"/>
                          </a:solidFill>
                          <a:latin typeface="Calibri"/>
                          <a:ea typeface="Calibri"/>
                          <a:cs typeface="Calibri"/>
                          <a:sym typeface="Calibri"/>
                        </a:rPr>
                        <a:t>Yabancı Dil Sınavı</a:t>
                      </a:r>
                      <a:endParaRPr b="1" i="0" sz="1600" u="none" cap="none" strike="noStrike">
                        <a:solidFill>
                          <a:srgbClr val="FFFFFF"/>
                        </a:solidFill>
                        <a:latin typeface="Calibri"/>
                        <a:ea typeface="Calibri"/>
                        <a:cs typeface="Calibri"/>
                        <a:sym typeface="Calibri"/>
                      </a:endParaRPr>
                    </a:p>
                  </a:txBody>
                  <a:tcPr marT="6350" marB="0" marR="6350" marL="6350" anchor="ctr">
                    <a:solidFill>
                      <a:srgbClr val="851B3C"/>
                    </a:solidFill>
                  </a:tcPr>
                </a:tc>
              </a:tr>
              <a:tr h="784500">
                <a:tc>
                  <a:txBody>
                    <a:bodyPr/>
                    <a:lstStyle/>
                    <a:p>
                      <a:pPr indent="0" lvl="0" marL="0" marR="0" rtl="0" algn="l">
                        <a:spcBef>
                          <a:spcPts val="0"/>
                        </a:spcBef>
                        <a:spcAft>
                          <a:spcPts val="0"/>
                        </a:spcAft>
                        <a:buNone/>
                      </a:pPr>
                      <a:r>
                        <a:rPr b="0" i="0" lang="tr-TR" sz="1600" u="none" cap="none" strike="noStrike">
                          <a:solidFill>
                            <a:schemeClr val="dk1"/>
                          </a:solidFill>
                          <a:latin typeface="Calibri"/>
                          <a:ea typeface="Calibri"/>
                          <a:cs typeface="Calibri"/>
                          <a:sym typeface="Calibri"/>
                        </a:rPr>
                        <a:t>Asgari Sınav Puanları</a:t>
                      </a:r>
                      <a:endParaRPr b="0" i="0" sz="1600" u="none" cap="none" strike="noStrike">
                        <a:solidFill>
                          <a:schemeClr val="dk1"/>
                        </a:solidFill>
                        <a:latin typeface="Calibri"/>
                        <a:ea typeface="Calibri"/>
                        <a:cs typeface="Calibri"/>
                        <a:sym typeface="Calibri"/>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t/>
                      </a:r>
                      <a:endParaRPr b="0" i="0" sz="1600" u="none" cap="none" strike="noStrike">
                        <a:solidFill>
                          <a:schemeClr val="dk1"/>
                        </a:solidFill>
                        <a:latin typeface="Calibri"/>
                        <a:ea typeface="Calibri"/>
                        <a:cs typeface="Calibri"/>
                        <a:sym typeface="Calibri"/>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 </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EA/SAY: 60</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65</a:t>
                      </a:r>
                      <a:endParaRPr b="0" i="0" sz="1600" u="none" cap="none" strike="noStrike">
                        <a:solidFill>
                          <a:schemeClr val="dk1"/>
                        </a:solidFill>
                        <a:latin typeface="Calibri"/>
                        <a:ea typeface="Calibri"/>
                        <a:cs typeface="Calibri"/>
                        <a:sym typeface="Calibri"/>
                      </a:endParaRPr>
                    </a:p>
                  </a:txBody>
                  <a:tcPr marT="6350" marB="0" marR="6350" marL="6350" anchor="ctr">
                    <a:solidFill>
                      <a:srgbClr val="0096B4">
                        <a:alpha val="42745"/>
                      </a:srgbClr>
                    </a:solidFill>
                  </a:tcPr>
                </a:tc>
              </a:tr>
              <a:tr h="740425">
                <a:tc>
                  <a:txBody>
                    <a:bodyPr/>
                    <a:lstStyle/>
                    <a:p>
                      <a:pPr indent="0" lvl="0" marL="0" marR="0" rtl="0" algn="l">
                        <a:spcBef>
                          <a:spcPts val="0"/>
                        </a:spcBef>
                        <a:spcAft>
                          <a:spcPts val="0"/>
                        </a:spcAft>
                        <a:buNone/>
                      </a:pPr>
                      <a:r>
                        <a:rPr b="0" i="0" lang="tr-TR" sz="1600" u="none" cap="none" strike="noStrike">
                          <a:solidFill>
                            <a:schemeClr val="dk1"/>
                          </a:solidFill>
                          <a:latin typeface="Calibri"/>
                          <a:ea typeface="Calibri"/>
                          <a:cs typeface="Calibri"/>
                          <a:sym typeface="Calibri"/>
                        </a:rPr>
                        <a:t>Yüksek Öğrenim Mezunu Olmak </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r>
              <a:tr h="610350">
                <a:tc>
                  <a:txBody>
                    <a:bodyPr/>
                    <a:lstStyle/>
                    <a:p>
                      <a:pPr indent="0" lvl="0" marL="0" marR="0" rtl="0" algn="l">
                        <a:spcBef>
                          <a:spcPts val="0"/>
                        </a:spcBef>
                        <a:spcAft>
                          <a:spcPts val="0"/>
                        </a:spcAft>
                        <a:buNone/>
                      </a:pPr>
                      <a:r>
                        <a:rPr b="0" i="0" lang="tr-TR" sz="1600" u="none" cap="none" strike="noStrike">
                          <a:solidFill>
                            <a:schemeClr val="dk1"/>
                          </a:solidFill>
                          <a:latin typeface="Calibri"/>
                          <a:ea typeface="Calibri"/>
                          <a:cs typeface="Calibri"/>
                          <a:sym typeface="Calibri"/>
                        </a:rPr>
                        <a:t>Mezuniyet Notu</a:t>
                      </a:r>
                      <a:endParaRPr b="0" i="0" sz="1600" u="none" cap="none" strike="noStrike">
                        <a:solidFill>
                          <a:schemeClr val="dk1"/>
                        </a:solidFill>
                        <a:latin typeface="Calibri"/>
                        <a:ea typeface="Calibri"/>
                        <a:cs typeface="Calibri"/>
                        <a:sym typeface="Calibri"/>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42745"/>
                      </a:srgbClr>
                    </a:solidFill>
                  </a:tcPr>
                </a:tc>
              </a:tr>
              <a:tr h="1680975">
                <a:tc>
                  <a:txBody>
                    <a:bodyPr/>
                    <a:lstStyle/>
                    <a:p>
                      <a:pPr indent="0" lvl="0" marL="0" marR="0" rtl="0" algn="just">
                        <a:spcBef>
                          <a:spcPts val="0"/>
                        </a:spcBef>
                        <a:spcAft>
                          <a:spcPts val="0"/>
                        </a:spcAft>
                        <a:buNone/>
                      </a:pPr>
                      <a:r>
                        <a:rPr b="0" i="0" lang="tr-TR" sz="1600" u="none" cap="none" strike="noStrike">
                          <a:solidFill>
                            <a:schemeClr val="dk1"/>
                          </a:solidFill>
                          <a:latin typeface="Calibri"/>
                          <a:ea typeface="Calibri"/>
                          <a:cs typeface="Calibri"/>
                          <a:sym typeface="Calibri"/>
                        </a:rPr>
                        <a:t>Aşağıdaki bölümlerden birinden mezun olmak:</a:t>
                      </a:r>
                      <a:br>
                        <a:rPr b="0" i="0" lang="tr-TR" sz="1600" u="none" cap="none" strike="noStrike">
                          <a:solidFill>
                            <a:schemeClr val="dk1"/>
                          </a:solidFill>
                          <a:latin typeface="Calibri"/>
                          <a:ea typeface="Calibri"/>
                          <a:cs typeface="Calibri"/>
                          <a:sym typeface="Calibri"/>
                        </a:rPr>
                      </a:br>
                      <a:r>
                        <a:rPr b="0" i="0" lang="tr-TR" sz="1600" u="none" cap="none" strike="noStrike">
                          <a:solidFill>
                            <a:schemeClr val="dk1"/>
                          </a:solidFill>
                          <a:latin typeface="Calibri"/>
                          <a:ea typeface="Calibri"/>
                          <a:cs typeface="Calibri"/>
                          <a:sym typeface="Calibri"/>
                        </a:rPr>
                        <a:t>İşletme, İktisat, Ekonomi vb.</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Noto Sans Symbols"/>
                          <a:ea typeface="Noto Sans Symbols"/>
                          <a:cs typeface="Noto Sans Symbols"/>
                          <a:sym typeface="Noto Sans Symbols"/>
                        </a:rPr>
                        <a:t>▪</a:t>
                      </a:r>
                      <a:endParaRPr/>
                    </a:p>
                  </a:txBody>
                  <a:tcPr marT="6350" marB="0" marR="6350" marL="6350" anchor="ctr">
                    <a:solidFill>
                      <a:srgbClr val="0096B4">
                        <a:alpha val="12941"/>
                      </a:srgbClr>
                    </a:solidFill>
                  </a:tcPr>
                </a:tc>
              </a:tr>
              <a:tr h="533175">
                <a:tc>
                  <a:txBody>
                    <a:bodyPr/>
                    <a:lstStyle/>
                    <a:p>
                      <a:pPr indent="0" lvl="0" marL="0" marR="0" rtl="0" algn="l">
                        <a:spcBef>
                          <a:spcPts val="0"/>
                        </a:spcBef>
                        <a:spcAft>
                          <a:spcPts val="0"/>
                        </a:spcAft>
                        <a:buNone/>
                      </a:pPr>
                      <a:r>
                        <a:rPr b="0" i="0" lang="tr-TR" sz="1600" u="none" cap="none" strike="noStrike">
                          <a:solidFill>
                            <a:schemeClr val="dk1"/>
                          </a:solidFill>
                          <a:latin typeface="Calibri"/>
                          <a:ea typeface="Calibri"/>
                          <a:cs typeface="Calibri"/>
                          <a:sym typeface="Calibri"/>
                        </a:rPr>
                        <a:t>Kontenjan</a:t>
                      </a:r>
                      <a:endParaRPr b="0" i="0" sz="1600" u="none" cap="none" strike="noStrike">
                        <a:solidFill>
                          <a:schemeClr val="dk1"/>
                        </a:solidFill>
                        <a:latin typeface="Calibri"/>
                        <a:ea typeface="Calibri"/>
                        <a:cs typeface="Calibri"/>
                        <a:sym typeface="Calibri"/>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14</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2</a:t>
                      </a:r>
                      <a:endParaRPr/>
                    </a:p>
                  </a:txBody>
                  <a:tcPr marT="6350" marB="0" marR="6350" marL="6350" anchor="ctr">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 </a:t>
                      </a:r>
                      <a:endParaRPr/>
                    </a:p>
                  </a:txBody>
                  <a:tcPr marT="6350" marB="0" marR="6350" marL="6350" anchor="b">
                    <a:solidFill>
                      <a:srgbClr val="0096B4">
                        <a:alpha val="42745"/>
                      </a:srgbClr>
                    </a:solidFill>
                  </a:tcPr>
                </a:tc>
                <a:tc>
                  <a:txBody>
                    <a:bodyPr/>
                    <a:lstStyle/>
                    <a:p>
                      <a:pPr indent="0" lvl="0" marL="0" marR="0" rtl="0" algn="ctr">
                        <a:spcBef>
                          <a:spcPts val="0"/>
                        </a:spcBef>
                        <a:spcAft>
                          <a:spcPts val="0"/>
                        </a:spcAft>
                        <a:buNone/>
                      </a:pPr>
                      <a:r>
                        <a:rPr b="0" i="0" lang="tr-TR" sz="1600" u="none" cap="none" strike="noStrike">
                          <a:solidFill>
                            <a:schemeClr val="dk1"/>
                          </a:solidFill>
                          <a:latin typeface="Calibri"/>
                          <a:ea typeface="Calibri"/>
                          <a:cs typeface="Calibri"/>
                          <a:sym typeface="Calibri"/>
                        </a:rPr>
                        <a:t> </a:t>
                      </a:r>
                      <a:endParaRPr/>
                    </a:p>
                  </a:txBody>
                  <a:tcPr marT="6350" marB="0" marR="6350" marL="6350" anchor="b">
                    <a:solidFill>
                      <a:srgbClr val="0096B4">
                        <a:alpha val="42745"/>
                      </a:srgbClr>
                    </a:solidFill>
                  </a:tcPr>
                </a:tc>
              </a:tr>
            </a:tbl>
          </a:graphicData>
        </a:graphic>
      </p:graphicFrame>
      <p:sp>
        <p:nvSpPr>
          <p:cNvPr id="271" name="Google Shape;271;p9"/>
          <p:cNvSpPr txBox="1"/>
          <p:nvPr/>
        </p:nvSpPr>
        <p:spPr>
          <a:xfrm>
            <a:off x="574213" y="369176"/>
            <a:ext cx="119961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400">
                <a:solidFill>
                  <a:schemeClr val="lt1"/>
                </a:solidFill>
                <a:latin typeface="Calibri"/>
                <a:ea typeface="Calibri"/>
                <a:cs typeface="Calibri"/>
                <a:sym typeface="Calibri"/>
              </a:rPr>
              <a:t>İŞLETME</a:t>
            </a:r>
            <a:br>
              <a:rPr b="1" lang="tr-TR" sz="1400">
                <a:solidFill>
                  <a:schemeClr val="lt1"/>
                </a:solidFill>
                <a:latin typeface="Calibri"/>
                <a:ea typeface="Calibri"/>
                <a:cs typeface="Calibri"/>
                <a:sym typeface="Calibri"/>
              </a:rPr>
            </a:br>
            <a:r>
              <a:rPr b="1" lang="tr-TR" sz="1400">
                <a:solidFill>
                  <a:schemeClr val="lt1"/>
                </a:solidFill>
                <a:latin typeface="Calibri"/>
                <a:ea typeface="Calibri"/>
                <a:cs typeface="Calibri"/>
                <a:sym typeface="Calibri"/>
              </a:rPr>
              <a:t>DOKTORA PROGRAMI</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2016-12-05T11:53:49Z</dcterms:created>
  <dc:creator>YAVUZ UZUNAL</dc:creator>
</cp:coreProperties>
</file>