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86" r:id="rId10"/>
    <p:sldId id="264" r:id="rId11"/>
    <p:sldId id="265" r:id="rId12"/>
    <p:sldId id="266" r:id="rId13"/>
    <p:sldId id="290" r:id="rId14"/>
    <p:sldId id="267" r:id="rId15"/>
    <p:sldId id="268" r:id="rId16"/>
    <p:sldId id="269" r:id="rId17"/>
    <p:sldId id="271" r:id="rId18"/>
    <p:sldId id="272" r:id="rId19"/>
    <p:sldId id="284" r:id="rId20"/>
    <p:sldId id="291" r:id="rId21"/>
    <p:sldId id="293" r:id="rId22"/>
    <p:sldId id="292" r:id="rId23"/>
    <p:sldId id="294" r:id="rId24"/>
    <p:sldId id="275" r:id="rId25"/>
    <p:sldId id="276" r:id="rId26"/>
    <p:sldId id="277" r:id="rId27"/>
    <p:sldId id="278" r:id="rId28"/>
    <p:sldId id="279" r:id="rId29"/>
    <p:sldId id="281" r:id="rId30"/>
    <p:sldId id="282" r:id="rId31"/>
    <p:sldId id="283" r:id="rId32"/>
  </p:sldIdLst>
  <p:sldSz cx="12192000" cy="6858000"/>
  <p:notesSz cx="6858000" cy="9144000"/>
  <p:embeddedFontLst>
    <p:embeddedFont>
      <p:font typeface="Noto Sans Symbols" pitchFamily="2"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nZzfQf8zv5CcEpFBVPRVFgedpN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29BF94-BCB8-4291-BB73-521E1B9B54DC}">
  <a:tblStyle styleId="{2829BF94-BCB8-4291-BB73-521E1B9B54D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7CF96F2-BF0A-4046-BA36-C3181D0AA87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5"/>
    <p:restoredTop sz="94663"/>
  </p:normalViewPr>
  <p:slideViewPr>
    <p:cSldViewPr snapToGrid="0">
      <p:cViewPr varScale="1">
        <p:scale>
          <a:sx n="117" d="100"/>
          <a:sy n="117" d="100"/>
        </p:scale>
        <p:origin x="360"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6448ACD0-8D78-CD59-8C68-D5862AF36C4B}"/>
            </a:ext>
          </a:extLst>
        </p:cNvPr>
        <p:cNvGrpSpPr/>
        <p:nvPr/>
      </p:nvGrpSpPr>
      <p:grpSpPr>
        <a:xfrm>
          <a:off x="0" y="0"/>
          <a:ext cx="0" cy="0"/>
          <a:chOff x="0" y="0"/>
          <a:chExt cx="0" cy="0"/>
        </a:xfrm>
      </p:grpSpPr>
      <p:sp>
        <p:nvSpPr>
          <p:cNvPr id="378" name="Google Shape;378;p17:notes">
            <a:extLst>
              <a:ext uri="{FF2B5EF4-FFF2-40B4-BE49-F238E27FC236}">
                <a16:creationId xmlns:a16="http://schemas.microsoft.com/office/drawing/2014/main" id="{0E8B96B0-894A-B86E-90EF-FA22FE92E8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7:notes">
            <a:extLst>
              <a:ext uri="{FF2B5EF4-FFF2-40B4-BE49-F238E27FC236}">
                <a16:creationId xmlns:a16="http://schemas.microsoft.com/office/drawing/2014/main" id="{1235DE15-D5B1-EA46-E965-92778831DC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7:notes">
            <a:extLst>
              <a:ext uri="{FF2B5EF4-FFF2-40B4-BE49-F238E27FC236}">
                <a16:creationId xmlns:a16="http://schemas.microsoft.com/office/drawing/2014/main" id="{66825D75-7795-B5E1-ED3B-7992520487F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19</a:t>
            </a:fld>
            <a:endParaRPr/>
          </a:p>
        </p:txBody>
      </p:sp>
    </p:spTree>
    <p:extLst>
      <p:ext uri="{BB962C8B-B14F-4D97-AF65-F5344CB8AC3E}">
        <p14:creationId xmlns:p14="http://schemas.microsoft.com/office/powerpoint/2010/main" val="418758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5C0D1825-61EE-CA3D-98CB-5111296718D8}"/>
            </a:ext>
          </a:extLst>
        </p:cNvPr>
        <p:cNvGrpSpPr/>
        <p:nvPr/>
      </p:nvGrpSpPr>
      <p:grpSpPr>
        <a:xfrm>
          <a:off x="0" y="0"/>
          <a:ext cx="0" cy="0"/>
          <a:chOff x="0" y="0"/>
          <a:chExt cx="0" cy="0"/>
        </a:xfrm>
      </p:grpSpPr>
      <p:sp>
        <p:nvSpPr>
          <p:cNvPr id="378" name="Google Shape;378;p17:notes">
            <a:extLst>
              <a:ext uri="{FF2B5EF4-FFF2-40B4-BE49-F238E27FC236}">
                <a16:creationId xmlns:a16="http://schemas.microsoft.com/office/drawing/2014/main" id="{94F5D595-747C-128E-817B-D3AAE79B69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7:notes">
            <a:extLst>
              <a:ext uri="{FF2B5EF4-FFF2-40B4-BE49-F238E27FC236}">
                <a16:creationId xmlns:a16="http://schemas.microsoft.com/office/drawing/2014/main" id="{D04DE1CD-DB5E-250A-255E-800A16DA9FD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7:notes">
            <a:extLst>
              <a:ext uri="{FF2B5EF4-FFF2-40B4-BE49-F238E27FC236}">
                <a16:creationId xmlns:a16="http://schemas.microsoft.com/office/drawing/2014/main" id="{84DC4626-0AF6-18AE-D915-845224238C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20</a:t>
            </a:fld>
            <a:endParaRPr/>
          </a:p>
        </p:txBody>
      </p:sp>
    </p:spTree>
    <p:extLst>
      <p:ext uri="{BB962C8B-B14F-4D97-AF65-F5344CB8AC3E}">
        <p14:creationId xmlns:p14="http://schemas.microsoft.com/office/powerpoint/2010/main" val="2894334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6A413967-0937-3C06-A2B4-ABE2DBDF0FF3}"/>
            </a:ext>
          </a:extLst>
        </p:cNvPr>
        <p:cNvGrpSpPr/>
        <p:nvPr/>
      </p:nvGrpSpPr>
      <p:grpSpPr>
        <a:xfrm>
          <a:off x="0" y="0"/>
          <a:ext cx="0" cy="0"/>
          <a:chOff x="0" y="0"/>
          <a:chExt cx="0" cy="0"/>
        </a:xfrm>
      </p:grpSpPr>
      <p:sp>
        <p:nvSpPr>
          <p:cNvPr id="378" name="Google Shape;378;p17:notes">
            <a:extLst>
              <a:ext uri="{FF2B5EF4-FFF2-40B4-BE49-F238E27FC236}">
                <a16:creationId xmlns:a16="http://schemas.microsoft.com/office/drawing/2014/main" id="{7E07426A-AD3F-3C57-4CB7-35DC860638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7:notes">
            <a:extLst>
              <a:ext uri="{FF2B5EF4-FFF2-40B4-BE49-F238E27FC236}">
                <a16:creationId xmlns:a16="http://schemas.microsoft.com/office/drawing/2014/main" id="{B30A7475-FE32-9A0D-DD0A-AA2C713E0D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7:notes">
            <a:extLst>
              <a:ext uri="{FF2B5EF4-FFF2-40B4-BE49-F238E27FC236}">
                <a16:creationId xmlns:a16="http://schemas.microsoft.com/office/drawing/2014/main" id="{8CE51886-9684-EB87-54D0-61CF1D0D4A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21</a:t>
            </a:fld>
            <a:endParaRPr/>
          </a:p>
        </p:txBody>
      </p:sp>
    </p:spTree>
    <p:extLst>
      <p:ext uri="{BB962C8B-B14F-4D97-AF65-F5344CB8AC3E}">
        <p14:creationId xmlns:p14="http://schemas.microsoft.com/office/powerpoint/2010/main" val="310528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63187ACE-6647-64EA-788A-539328BD25F3}"/>
            </a:ext>
          </a:extLst>
        </p:cNvPr>
        <p:cNvGrpSpPr/>
        <p:nvPr/>
      </p:nvGrpSpPr>
      <p:grpSpPr>
        <a:xfrm>
          <a:off x="0" y="0"/>
          <a:ext cx="0" cy="0"/>
          <a:chOff x="0" y="0"/>
          <a:chExt cx="0" cy="0"/>
        </a:xfrm>
      </p:grpSpPr>
      <p:sp>
        <p:nvSpPr>
          <p:cNvPr id="378" name="Google Shape;378;p17:notes">
            <a:extLst>
              <a:ext uri="{FF2B5EF4-FFF2-40B4-BE49-F238E27FC236}">
                <a16:creationId xmlns:a16="http://schemas.microsoft.com/office/drawing/2014/main" id="{A5DB615B-9C45-6A1D-E9A4-8037C92B96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7:notes">
            <a:extLst>
              <a:ext uri="{FF2B5EF4-FFF2-40B4-BE49-F238E27FC236}">
                <a16:creationId xmlns:a16="http://schemas.microsoft.com/office/drawing/2014/main" id="{61620F08-7094-96DA-C23A-A1999AA9AA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7:notes">
            <a:extLst>
              <a:ext uri="{FF2B5EF4-FFF2-40B4-BE49-F238E27FC236}">
                <a16:creationId xmlns:a16="http://schemas.microsoft.com/office/drawing/2014/main" id="{90400F02-F2AA-74B0-6088-6167C322CB6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22</a:t>
            </a:fld>
            <a:endParaRPr/>
          </a:p>
        </p:txBody>
      </p:sp>
    </p:spTree>
    <p:extLst>
      <p:ext uri="{BB962C8B-B14F-4D97-AF65-F5344CB8AC3E}">
        <p14:creationId xmlns:p14="http://schemas.microsoft.com/office/powerpoint/2010/main" val="1635529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a:extLst>
            <a:ext uri="{FF2B5EF4-FFF2-40B4-BE49-F238E27FC236}">
              <a16:creationId xmlns:a16="http://schemas.microsoft.com/office/drawing/2014/main" id="{1E10E13F-A67D-7809-D53C-53852D3D8A0E}"/>
            </a:ext>
          </a:extLst>
        </p:cNvPr>
        <p:cNvGrpSpPr/>
        <p:nvPr/>
      </p:nvGrpSpPr>
      <p:grpSpPr>
        <a:xfrm>
          <a:off x="0" y="0"/>
          <a:ext cx="0" cy="0"/>
          <a:chOff x="0" y="0"/>
          <a:chExt cx="0" cy="0"/>
        </a:xfrm>
      </p:grpSpPr>
      <p:sp>
        <p:nvSpPr>
          <p:cNvPr id="378" name="Google Shape;378;p17:notes">
            <a:extLst>
              <a:ext uri="{FF2B5EF4-FFF2-40B4-BE49-F238E27FC236}">
                <a16:creationId xmlns:a16="http://schemas.microsoft.com/office/drawing/2014/main" id="{501CDE16-96D6-2499-E07C-55A1E95C98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7:notes">
            <a:extLst>
              <a:ext uri="{FF2B5EF4-FFF2-40B4-BE49-F238E27FC236}">
                <a16:creationId xmlns:a16="http://schemas.microsoft.com/office/drawing/2014/main" id="{0E7732D1-D08B-3E4F-4633-EC757C297DE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7:notes">
            <a:extLst>
              <a:ext uri="{FF2B5EF4-FFF2-40B4-BE49-F238E27FC236}">
                <a16:creationId xmlns:a16="http://schemas.microsoft.com/office/drawing/2014/main" id="{2DC7179A-FFD5-E78C-ED58-959C838664E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23</a:t>
            </a:fld>
            <a:endParaRPr/>
          </a:p>
        </p:txBody>
      </p:sp>
    </p:spTree>
    <p:extLst>
      <p:ext uri="{BB962C8B-B14F-4D97-AF65-F5344CB8AC3E}">
        <p14:creationId xmlns:p14="http://schemas.microsoft.com/office/powerpoint/2010/main" val="3073278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3" name="Google Shape;54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04A61D31-C103-0611-4826-503ECB89B90F}"/>
            </a:ext>
          </a:extLst>
        </p:cNvPr>
        <p:cNvGrpSpPr/>
        <p:nvPr/>
      </p:nvGrpSpPr>
      <p:grpSpPr>
        <a:xfrm>
          <a:off x="0" y="0"/>
          <a:ext cx="0" cy="0"/>
          <a:chOff x="0" y="0"/>
          <a:chExt cx="0" cy="0"/>
        </a:xfrm>
      </p:grpSpPr>
      <p:sp>
        <p:nvSpPr>
          <p:cNvPr id="248" name="Google Shape;248;p8:notes">
            <a:extLst>
              <a:ext uri="{FF2B5EF4-FFF2-40B4-BE49-F238E27FC236}">
                <a16:creationId xmlns:a16="http://schemas.microsoft.com/office/drawing/2014/main" id="{E0701521-C6D5-94D6-456D-0B01ECA53BF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8:notes">
            <a:extLst>
              <a:ext uri="{FF2B5EF4-FFF2-40B4-BE49-F238E27FC236}">
                <a16:creationId xmlns:a16="http://schemas.microsoft.com/office/drawing/2014/main" id="{43C44A73-8149-3A9F-2FC7-D89F789B6F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51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5"/>
        <p:cNvGrpSpPr/>
        <p:nvPr/>
      </p:nvGrpSpPr>
      <p:grpSpPr>
        <a:xfrm>
          <a:off x="0" y="0"/>
          <a:ext cx="0" cy="0"/>
          <a:chOff x="0" y="0"/>
          <a:chExt cx="0" cy="0"/>
        </a:xfrm>
      </p:grpSpPr>
      <p:sp>
        <p:nvSpPr>
          <p:cNvPr id="16" name="Google Shape;1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54"/>
        <p:cNvGrpSpPr/>
        <p:nvPr/>
      </p:nvGrpSpPr>
      <p:grpSpPr>
        <a:xfrm>
          <a:off x="0" y="0"/>
          <a:ext cx="0" cy="0"/>
          <a:chOff x="0" y="0"/>
          <a:chExt cx="0" cy="0"/>
        </a:xfrm>
      </p:grpSpPr>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a:spLocks noGrp="1"/>
          </p:cNvSpPr>
          <p:nvPr>
            <p:ph type="pic" idx="2"/>
          </p:nvPr>
        </p:nvSpPr>
        <p:spPr>
          <a:xfrm>
            <a:off x="5183188" y="987425"/>
            <a:ext cx="6172200" cy="4873625"/>
          </a:xfrm>
          <a:prstGeom prst="rect">
            <a:avLst/>
          </a:prstGeom>
          <a:noFill/>
          <a:ln>
            <a:noFill/>
          </a:ln>
        </p:spPr>
      </p:sp>
      <p:sp>
        <p:nvSpPr>
          <p:cNvPr id="68" name="Google Shape;68;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4.png"/><Relationship Id="rId10" Type="http://schemas.openxmlformats.org/officeDocument/2006/relationships/image" Target="../media/image12.jpg"/><Relationship Id="rId4" Type="http://schemas.openxmlformats.org/officeDocument/2006/relationships/image" Target="../media/image3.png"/><Relationship Id="rId9" Type="http://schemas.openxmlformats.org/officeDocument/2006/relationships/image" Target="../media/image11.jpg"/></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4.png"/><Relationship Id="rId10" Type="http://schemas.openxmlformats.org/officeDocument/2006/relationships/image" Target="../media/image17.jpg"/><Relationship Id="rId4" Type="http://schemas.openxmlformats.org/officeDocument/2006/relationships/image" Target="../media/image3.pn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8.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tauphdbusiness" TargetMode="External"/><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hyperlink" Target="https://x.com/tauphdbusiness" TargetMode="External"/><Relationship Id="rId2" Type="http://schemas.openxmlformats.org/officeDocument/2006/relationships/notesSlide" Target="../notesSlides/notesSlide30.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www.instagram.com/tauphdbusiness/" TargetMode="External"/><Relationship Id="rId5" Type="http://schemas.openxmlformats.org/officeDocument/2006/relationships/image" Target="../media/image29.png"/><Relationship Id="rId15" Type="http://schemas.openxmlformats.org/officeDocument/2006/relationships/hyperlink" Target="http://www.linkedin.com/in/tauphdbusiness" TargetMode="External"/><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png"/><Relationship Id="rId14" Type="http://schemas.openxmlformats.org/officeDocument/2006/relationships/hyperlink" Target="http://isldr.tau.edu.t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9" name="Google Shape;89;p1"/>
          <p:cNvPicPr preferRelativeResize="0"/>
          <p:nvPr/>
        </p:nvPicPr>
        <p:blipFill rotWithShape="1">
          <a:blip r:embed="rId3">
            <a:alphaModFix/>
          </a:blip>
          <a:srcRect/>
          <a:stretch/>
        </p:blipFill>
        <p:spPr>
          <a:xfrm>
            <a:off x="-21743" y="-99586"/>
            <a:ext cx="12237914" cy="6957586"/>
          </a:xfrm>
          <a:prstGeom prst="rect">
            <a:avLst/>
          </a:prstGeom>
          <a:noFill/>
          <a:ln>
            <a:noFill/>
          </a:ln>
        </p:spPr>
      </p:pic>
      <p:sp>
        <p:nvSpPr>
          <p:cNvPr id="90" name="Google Shape;90;p1"/>
          <p:cNvSpPr/>
          <p:nvPr/>
        </p:nvSpPr>
        <p:spPr>
          <a:xfrm>
            <a:off x="1660635" y="4110818"/>
            <a:ext cx="7710307" cy="1096223"/>
          </a:xfrm>
          <a:prstGeom prst="roundRect">
            <a:avLst>
              <a:gd name="adj" fmla="val 16667"/>
            </a:avLst>
          </a:prstGeom>
          <a:solidFill>
            <a:srgbClr val="5E1229"/>
          </a:solidFill>
          <a:ln w="12700" cap="flat" cmpd="sng">
            <a:solidFill>
              <a:srgbClr val="5E12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3200" b="1" i="0" u="none" strike="noStrike" cap="none">
                <a:solidFill>
                  <a:schemeClr val="lt1"/>
                </a:solidFill>
                <a:latin typeface="Calibri"/>
                <a:ea typeface="Calibri"/>
                <a:cs typeface="Calibri"/>
                <a:sym typeface="Calibri"/>
              </a:rPr>
              <a:t>İŞLETME DOKTORA PROGRAMI (İNGİLİZCE)</a:t>
            </a:r>
            <a:endParaRPr/>
          </a:p>
        </p:txBody>
      </p:sp>
      <p:sp>
        <p:nvSpPr>
          <p:cNvPr id="91" name="Google Shape;91;p1"/>
          <p:cNvSpPr txBox="1"/>
          <p:nvPr/>
        </p:nvSpPr>
        <p:spPr>
          <a:xfrm>
            <a:off x="2669628" y="5546831"/>
            <a:ext cx="2070537"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400" b="1" i="0" u="none" strike="noStrike" cap="none">
                <a:solidFill>
                  <a:schemeClr val="lt1"/>
                </a:solidFill>
                <a:latin typeface="Calibri"/>
                <a:ea typeface="Calibri"/>
                <a:cs typeface="Calibri"/>
                <a:sym typeface="Calibri"/>
              </a:rPr>
              <a:t>Başvuru Tarihleri:</a:t>
            </a:r>
            <a:endParaRPr/>
          </a:p>
        </p:txBody>
      </p:sp>
      <p:sp>
        <p:nvSpPr>
          <p:cNvPr id="92" name="Google Shape;92;p1"/>
          <p:cNvSpPr txBox="1"/>
          <p:nvPr/>
        </p:nvSpPr>
        <p:spPr>
          <a:xfrm>
            <a:off x="2669628" y="5878632"/>
            <a:ext cx="508700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400" b="1" dirty="0">
                <a:solidFill>
                  <a:schemeClr val="dk1"/>
                </a:solidFill>
                <a:latin typeface="Calibri"/>
                <a:ea typeface="Calibri"/>
                <a:cs typeface="Calibri"/>
                <a:sym typeface="Calibri"/>
              </a:rPr>
              <a:t>10 Haziran – 10 Temmuz 2026</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3"/>
        <p:cNvGrpSpPr/>
        <p:nvPr/>
      </p:nvGrpSpPr>
      <p:grpSpPr>
        <a:xfrm>
          <a:off x="0" y="0"/>
          <a:ext cx="0" cy="0"/>
          <a:chOff x="0" y="0"/>
          <a:chExt cx="0" cy="0"/>
        </a:xfrm>
      </p:grpSpPr>
      <p:sp>
        <p:nvSpPr>
          <p:cNvPr id="264" name="Google Shape;26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65" name="Google Shape;265;p9"/>
          <p:cNvPicPr preferRelativeResize="0"/>
          <p:nvPr/>
        </p:nvPicPr>
        <p:blipFill rotWithShape="1">
          <a:blip r:embed="rId3">
            <a:alphaModFix/>
          </a:blip>
          <a:srcRect/>
          <a:stretch/>
        </p:blipFill>
        <p:spPr>
          <a:xfrm>
            <a:off x="-24171" y="-11880"/>
            <a:ext cx="12216171" cy="6869880"/>
          </a:xfrm>
          <a:prstGeom prst="rect">
            <a:avLst/>
          </a:prstGeom>
          <a:noFill/>
          <a:ln>
            <a:noFill/>
          </a:ln>
        </p:spPr>
      </p:pic>
      <p:pic>
        <p:nvPicPr>
          <p:cNvPr id="266" name="Google Shape;266;p9"/>
          <p:cNvPicPr preferRelativeResize="0"/>
          <p:nvPr/>
        </p:nvPicPr>
        <p:blipFill rotWithShape="1">
          <a:blip r:embed="rId4">
            <a:alphaModFix/>
          </a:blip>
          <a:srcRect/>
          <a:stretch/>
        </p:blipFill>
        <p:spPr>
          <a:xfrm>
            <a:off x="11305994" y="288277"/>
            <a:ext cx="684022" cy="530589"/>
          </a:xfrm>
          <a:prstGeom prst="rect">
            <a:avLst/>
          </a:prstGeom>
          <a:noFill/>
          <a:ln>
            <a:noFill/>
          </a:ln>
        </p:spPr>
      </p:pic>
      <p:pic>
        <p:nvPicPr>
          <p:cNvPr id="267" name="Google Shape;267;p9"/>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268" name="Google Shape;268;p9"/>
          <p:cNvSpPr txBox="1"/>
          <p:nvPr/>
        </p:nvSpPr>
        <p:spPr>
          <a:xfrm>
            <a:off x="2470050" y="108786"/>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BAŞVURU ŞARTLARI ve KONTENJANI</a:t>
            </a:r>
            <a:endParaRPr sz="2400">
              <a:solidFill>
                <a:srgbClr val="0099B3"/>
              </a:solidFill>
              <a:latin typeface="Arial"/>
              <a:ea typeface="Arial"/>
              <a:cs typeface="Arial"/>
              <a:sym typeface="Arial"/>
            </a:endParaRPr>
          </a:p>
        </p:txBody>
      </p:sp>
      <p:sp>
        <p:nvSpPr>
          <p:cNvPr id="269" name="Google Shape;269;p9"/>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270" name="Google Shape;270;p9"/>
          <p:cNvGraphicFramePr/>
          <p:nvPr>
            <p:extLst>
              <p:ext uri="{D42A27DB-BD31-4B8C-83A1-F6EECF244321}">
                <p14:modId xmlns:p14="http://schemas.microsoft.com/office/powerpoint/2010/main" val="891247316"/>
              </p:ext>
            </p:extLst>
          </p:nvPr>
        </p:nvGraphicFramePr>
        <p:xfrm>
          <a:off x="912360" y="1589021"/>
          <a:ext cx="10661950" cy="4939575"/>
        </p:xfrm>
        <a:graphic>
          <a:graphicData uri="http://schemas.openxmlformats.org/drawingml/2006/table">
            <a:tbl>
              <a:tblPr firstRow="1" bandRow="1">
                <a:noFill/>
                <a:tableStyleId>{2829BF94-BCB8-4291-BB73-521E1B9B54DC}</a:tableStyleId>
              </a:tblPr>
              <a:tblGrid>
                <a:gridCol w="5520200">
                  <a:extLst>
                    <a:ext uri="{9D8B030D-6E8A-4147-A177-3AD203B41FA5}">
                      <a16:colId xmlns:a16="http://schemas.microsoft.com/office/drawing/2014/main" val="20000"/>
                    </a:ext>
                  </a:extLst>
                </a:gridCol>
                <a:gridCol w="1216525">
                  <a:extLst>
                    <a:ext uri="{9D8B030D-6E8A-4147-A177-3AD203B41FA5}">
                      <a16:colId xmlns:a16="http://schemas.microsoft.com/office/drawing/2014/main" val="20001"/>
                    </a:ext>
                  </a:extLst>
                </a:gridCol>
                <a:gridCol w="1343050">
                  <a:extLst>
                    <a:ext uri="{9D8B030D-6E8A-4147-A177-3AD203B41FA5}">
                      <a16:colId xmlns:a16="http://schemas.microsoft.com/office/drawing/2014/main" val="20002"/>
                    </a:ext>
                  </a:extLst>
                </a:gridCol>
                <a:gridCol w="1722600">
                  <a:extLst>
                    <a:ext uri="{9D8B030D-6E8A-4147-A177-3AD203B41FA5}">
                      <a16:colId xmlns:a16="http://schemas.microsoft.com/office/drawing/2014/main" val="20003"/>
                    </a:ext>
                  </a:extLst>
                </a:gridCol>
                <a:gridCol w="859575">
                  <a:extLst>
                    <a:ext uri="{9D8B030D-6E8A-4147-A177-3AD203B41FA5}">
                      <a16:colId xmlns:a16="http://schemas.microsoft.com/office/drawing/2014/main" val="20004"/>
                    </a:ext>
                  </a:extLst>
                </a:gridCol>
              </a:tblGrid>
              <a:tr h="590150">
                <a:tc>
                  <a:txBody>
                    <a:bodyPr/>
                    <a:lstStyle/>
                    <a:p>
                      <a:pPr marL="0" marR="0" lvl="0" indent="0" algn="ctr" rtl="0">
                        <a:spcBef>
                          <a:spcPts val="0"/>
                        </a:spcBef>
                        <a:spcAft>
                          <a:spcPts val="0"/>
                        </a:spcAft>
                        <a:buNone/>
                      </a:pPr>
                      <a:r>
                        <a:rPr lang="tr-TR" sz="1800" b="1" i="0" u="none" strike="noStrike" cap="none">
                          <a:solidFill>
                            <a:srgbClr val="000000"/>
                          </a:solidFill>
                          <a:latin typeface="Calibri"/>
                          <a:ea typeface="Calibri"/>
                          <a:cs typeface="Calibri"/>
                          <a:sym typeface="Calibri"/>
                        </a:rPr>
                        <a:t> </a:t>
                      </a:r>
                      <a:endParaRPr/>
                    </a:p>
                  </a:txBody>
                  <a:tcPr marL="6350" marR="6350" marT="6350" marB="0" anchor="ctr">
                    <a:solidFill>
                      <a:srgbClr val="851B3C"/>
                    </a:solidFill>
                  </a:tcPr>
                </a:tc>
                <a:tc>
                  <a:txBody>
                    <a:bodyPr/>
                    <a:lstStyle/>
                    <a:p>
                      <a:pPr marL="0" marR="0" lvl="0" indent="0" algn="ctr" rtl="0">
                        <a:spcBef>
                          <a:spcPts val="0"/>
                        </a:spcBef>
                        <a:spcAft>
                          <a:spcPts val="0"/>
                        </a:spcAft>
                        <a:buNone/>
                      </a:pPr>
                      <a:r>
                        <a:rPr lang="tr-TR" sz="1600" b="1" i="0" u="none" strike="noStrike" cap="none">
                          <a:solidFill>
                            <a:srgbClr val="FFFFFF"/>
                          </a:solidFill>
                          <a:latin typeface="Calibri"/>
                          <a:ea typeface="Calibri"/>
                          <a:cs typeface="Calibri"/>
                          <a:sym typeface="Calibri"/>
                        </a:rPr>
                        <a:t>Yurt İçi Kontenjan</a:t>
                      </a:r>
                      <a:endParaRPr sz="1600" b="1" i="0" u="none" strike="noStrike" cap="none">
                        <a:solidFill>
                          <a:srgbClr val="FFFFFF"/>
                        </a:solidFill>
                        <a:latin typeface="Calibri"/>
                        <a:ea typeface="Calibri"/>
                        <a:cs typeface="Calibri"/>
                        <a:sym typeface="Calibri"/>
                      </a:endParaRPr>
                    </a:p>
                  </a:txBody>
                  <a:tcPr marL="6350" marR="6350" marT="6350" marB="0" anchor="ctr">
                    <a:solidFill>
                      <a:srgbClr val="851B3C"/>
                    </a:solidFill>
                  </a:tcPr>
                </a:tc>
                <a:tc>
                  <a:txBody>
                    <a:bodyPr/>
                    <a:lstStyle/>
                    <a:p>
                      <a:pPr marL="0" marR="0" lvl="0" indent="0" algn="ctr" rtl="0">
                        <a:spcBef>
                          <a:spcPts val="0"/>
                        </a:spcBef>
                        <a:spcAft>
                          <a:spcPts val="0"/>
                        </a:spcAft>
                        <a:buNone/>
                      </a:pPr>
                      <a:r>
                        <a:rPr lang="tr-TR" sz="1600" b="1" i="0" u="none" strike="noStrike" cap="none">
                          <a:solidFill>
                            <a:srgbClr val="FFFFFF"/>
                          </a:solidFill>
                          <a:latin typeface="Calibri"/>
                          <a:ea typeface="Calibri"/>
                          <a:cs typeface="Calibri"/>
                          <a:sym typeface="Calibri"/>
                        </a:rPr>
                        <a:t>  Yurt Dışı Kontenjan</a:t>
                      </a:r>
                      <a:endParaRPr sz="1600" b="1" i="0" u="none" strike="noStrike" cap="none">
                        <a:solidFill>
                          <a:srgbClr val="FFFFFF"/>
                        </a:solidFill>
                        <a:latin typeface="Calibri"/>
                        <a:ea typeface="Calibri"/>
                        <a:cs typeface="Calibri"/>
                        <a:sym typeface="Calibri"/>
                      </a:endParaRPr>
                    </a:p>
                  </a:txBody>
                  <a:tcPr marL="6350" marR="6350" marT="6350" marB="0" anchor="ctr">
                    <a:solidFill>
                      <a:srgbClr val="851B3C"/>
                    </a:solidFill>
                  </a:tcPr>
                </a:tc>
                <a:tc>
                  <a:txBody>
                    <a:bodyPr/>
                    <a:lstStyle/>
                    <a:p>
                      <a:pPr marL="0" marR="0" lvl="0" indent="0" algn="ctr" rtl="0">
                        <a:spcBef>
                          <a:spcPts val="0"/>
                        </a:spcBef>
                        <a:spcAft>
                          <a:spcPts val="0"/>
                        </a:spcAft>
                        <a:buNone/>
                      </a:pPr>
                      <a:r>
                        <a:rPr lang="tr-TR" sz="1600" b="1" i="0" u="none" strike="noStrike" cap="none">
                          <a:solidFill>
                            <a:srgbClr val="FFFFFF"/>
                          </a:solidFill>
                          <a:latin typeface="Calibri"/>
                          <a:ea typeface="Calibri"/>
                          <a:cs typeface="Calibri"/>
                          <a:sym typeface="Calibri"/>
                        </a:rPr>
                        <a:t>ALES</a:t>
                      </a:r>
                      <a:br>
                        <a:rPr lang="tr-TR" sz="1600" b="1" i="0" u="none" strike="noStrike" cap="none">
                          <a:solidFill>
                            <a:srgbClr val="FFFFFF"/>
                          </a:solidFill>
                          <a:latin typeface="Calibri"/>
                          <a:ea typeface="Calibri"/>
                          <a:cs typeface="Calibri"/>
                          <a:sym typeface="Calibri"/>
                        </a:rPr>
                      </a:br>
                      <a:r>
                        <a:rPr lang="tr-TR" sz="1600" b="1" i="0" u="none" strike="noStrike" cap="none">
                          <a:solidFill>
                            <a:srgbClr val="FFFFFF"/>
                          </a:solidFill>
                          <a:latin typeface="Calibri"/>
                          <a:ea typeface="Calibri"/>
                          <a:cs typeface="Calibri"/>
                          <a:sym typeface="Calibri"/>
                        </a:rPr>
                        <a:t>(Sadece Yurt içi)</a:t>
                      </a:r>
                      <a:endParaRPr/>
                    </a:p>
                  </a:txBody>
                  <a:tcPr marL="6350" marR="6350" marT="6350" marB="0" anchor="ctr">
                    <a:solidFill>
                      <a:srgbClr val="851B3C"/>
                    </a:solidFill>
                  </a:tcPr>
                </a:tc>
                <a:tc>
                  <a:txBody>
                    <a:bodyPr/>
                    <a:lstStyle/>
                    <a:p>
                      <a:pPr marL="0" marR="0" lvl="0" indent="0" algn="ctr" rtl="0">
                        <a:spcBef>
                          <a:spcPts val="0"/>
                        </a:spcBef>
                        <a:spcAft>
                          <a:spcPts val="0"/>
                        </a:spcAft>
                        <a:buNone/>
                      </a:pPr>
                      <a:r>
                        <a:rPr lang="tr-TR" sz="1600" b="1" i="0" u="none" strike="noStrike" cap="none">
                          <a:solidFill>
                            <a:srgbClr val="FFFFFF"/>
                          </a:solidFill>
                          <a:latin typeface="Calibri"/>
                          <a:ea typeface="Calibri"/>
                          <a:cs typeface="Calibri"/>
                          <a:sym typeface="Calibri"/>
                        </a:rPr>
                        <a:t>Yabancı Dil Sınavı</a:t>
                      </a:r>
                      <a:endParaRPr sz="1600" b="1" i="0" u="none" strike="noStrike" cap="none">
                        <a:solidFill>
                          <a:srgbClr val="FFFFFF"/>
                        </a:solidFill>
                        <a:latin typeface="Calibri"/>
                        <a:ea typeface="Calibri"/>
                        <a:cs typeface="Calibri"/>
                        <a:sym typeface="Calibri"/>
                      </a:endParaRPr>
                    </a:p>
                  </a:txBody>
                  <a:tcPr marL="6350" marR="6350" marT="6350" marB="0" anchor="ctr">
                    <a:solidFill>
                      <a:srgbClr val="851B3C"/>
                    </a:solidFill>
                  </a:tcPr>
                </a:tc>
                <a:extLst>
                  <a:ext uri="{0D108BD9-81ED-4DB2-BD59-A6C34878D82A}">
                    <a16:rowId xmlns:a16="http://schemas.microsoft.com/office/drawing/2014/main" val="10000"/>
                  </a:ext>
                </a:extLst>
              </a:tr>
              <a:tr h="784500">
                <a:tc>
                  <a:txBody>
                    <a:bodyPr/>
                    <a:lstStyle/>
                    <a:p>
                      <a:pPr marL="0" marR="0" lvl="0" indent="0" algn="l" rtl="0">
                        <a:spcBef>
                          <a:spcPts val="0"/>
                        </a:spcBef>
                        <a:spcAft>
                          <a:spcPts val="0"/>
                        </a:spcAft>
                        <a:buNone/>
                      </a:pPr>
                      <a:r>
                        <a:rPr lang="tr-TR" sz="1600" b="0" i="0" u="none" strike="noStrike" cap="none">
                          <a:solidFill>
                            <a:schemeClr val="dk1"/>
                          </a:solidFill>
                          <a:latin typeface="Calibri"/>
                          <a:ea typeface="Calibri"/>
                          <a:cs typeface="Calibri"/>
                          <a:sym typeface="Calibri"/>
                        </a:rPr>
                        <a:t>Asgari Sınav Puanları</a:t>
                      </a:r>
                      <a:endParaRPr sz="1600" b="0" i="0" u="none" strike="noStrike" cap="none">
                        <a:solidFill>
                          <a:schemeClr val="dk1"/>
                        </a:solidFill>
                        <a:latin typeface="Calibri"/>
                        <a:ea typeface="Calibri"/>
                        <a:cs typeface="Calibri"/>
                        <a:sym typeface="Calibri"/>
                      </a:endParaRPr>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endParaRPr sz="1600" b="0" i="0" u="none" strike="noStrike" cap="none">
                        <a:solidFill>
                          <a:schemeClr val="dk1"/>
                        </a:solidFill>
                        <a:latin typeface="Calibri"/>
                        <a:ea typeface="Calibri"/>
                        <a:cs typeface="Calibri"/>
                        <a:sym typeface="Calibri"/>
                      </a:endParaRPr>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a:solidFill>
                            <a:schemeClr val="dk1"/>
                          </a:solidFill>
                          <a:latin typeface="Calibri"/>
                          <a:ea typeface="Calibri"/>
                          <a:cs typeface="Calibri"/>
                          <a:sym typeface="Calibri"/>
                        </a:rPr>
                        <a:t> </a:t>
                      </a:r>
                      <a:endParaRPr/>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Calibri"/>
                          <a:ea typeface="Calibri"/>
                          <a:cs typeface="Calibri"/>
                          <a:sym typeface="Calibri"/>
                        </a:rPr>
                        <a:t>EA/SAY: 70</a:t>
                      </a:r>
                      <a:endParaRPr dirty="0"/>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Calibri"/>
                          <a:ea typeface="Calibri"/>
                          <a:cs typeface="Calibri"/>
                          <a:sym typeface="Calibri"/>
                        </a:rPr>
                        <a:t>70</a:t>
                      </a:r>
                      <a:endParaRPr sz="1600" b="0" i="0" u="none" strike="noStrike" cap="none" dirty="0">
                        <a:solidFill>
                          <a:schemeClr val="dk1"/>
                        </a:solidFill>
                        <a:latin typeface="Calibri"/>
                        <a:ea typeface="Calibri"/>
                        <a:cs typeface="Calibri"/>
                        <a:sym typeface="Calibri"/>
                      </a:endParaRPr>
                    </a:p>
                  </a:txBody>
                  <a:tcPr marL="6350" marR="6350" marT="6350" marB="0" anchor="ctr">
                    <a:solidFill>
                      <a:srgbClr val="0096B4">
                        <a:alpha val="42745"/>
                      </a:srgbClr>
                    </a:solidFill>
                  </a:tcPr>
                </a:tc>
                <a:extLst>
                  <a:ext uri="{0D108BD9-81ED-4DB2-BD59-A6C34878D82A}">
                    <a16:rowId xmlns:a16="http://schemas.microsoft.com/office/drawing/2014/main" val="10001"/>
                  </a:ext>
                </a:extLst>
              </a:tr>
              <a:tr h="740425">
                <a:tc>
                  <a:txBody>
                    <a:bodyPr/>
                    <a:lstStyle/>
                    <a:p>
                      <a:pPr marL="0" marR="0" lvl="0" indent="0" algn="l" rtl="0">
                        <a:spcBef>
                          <a:spcPts val="0"/>
                        </a:spcBef>
                        <a:spcAft>
                          <a:spcPts val="0"/>
                        </a:spcAft>
                        <a:buNone/>
                      </a:pPr>
                      <a:r>
                        <a:rPr lang="tr-TR" sz="1600" b="0" i="0" u="none" strike="noStrike" cap="none">
                          <a:solidFill>
                            <a:schemeClr val="dk1"/>
                          </a:solidFill>
                          <a:latin typeface="Calibri"/>
                          <a:ea typeface="Calibri"/>
                          <a:cs typeface="Calibri"/>
                          <a:sym typeface="Calibri"/>
                        </a:rPr>
                        <a:t>Yüksek Öğrenim Mezunu Olmak </a:t>
                      </a:r>
                      <a:endParaRPr/>
                    </a:p>
                  </a:txBody>
                  <a:tcPr marL="6350" marR="6350" marT="6350"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a:solidFill>
                            <a:schemeClr val="dk1"/>
                          </a:solidFill>
                          <a:latin typeface="Noto Sans Symbols"/>
                          <a:ea typeface="Noto Sans Symbols"/>
                          <a:cs typeface="Noto Sans Symbols"/>
                          <a:sym typeface="Noto Sans Symbols"/>
                        </a:rPr>
                        <a:t>✔</a:t>
                      </a:r>
                      <a:endParaRPr/>
                    </a:p>
                  </a:txBody>
                  <a:tcPr marL="6350" marR="6350" marT="6350"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Noto Sans Symbols"/>
                          <a:ea typeface="Noto Sans Symbols"/>
                          <a:cs typeface="Noto Sans Symbols"/>
                          <a:sym typeface="Noto Sans Symbols"/>
                        </a:rPr>
                        <a:t>✔</a:t>
                      </a:r>
                      <a:endParaRPr dirty="0"/>
                    </a:p>
                  </a:txBody>
                  <a:tcPr marL="6350" marR="6350" marT="6350"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a:solidFill>
                            <a:schemeClr val="dk1"/>
                          </a:solidFill>
                          <a:latin typeface="Noto Sans Symbols"/>
                          <a:ea typeface="Noto Sans Symbols"/>
                          <a:cs typeface="Noto Sans Symbols"/>
                          <a:sym typeface="Noto Sans Symbols"/>
                        </a:rPr>
                        <a:t>▪</a:t>
                      </a:r>
                      <a:endParaRPr/>
                    </a:p>
                  </a:txBody>
                  <a:tcPr marL="6350" marR="6350" marT="6350"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a:solidFill>
                            <a:schemeClr val="dk1"/>
                          </a:solidFill>
                          <a:latin typeface="Noto Sans Symbols"/>
                          <a:ea typeface="Noto Sans Symbols"/>
                          <a:cs typeface="Noto Sans Symbols"/>
                          <a:sym typeface="Noto Sans Symbols"/>
                        </a:rPr>
                        <a:t>▪</a:t>
                      </a:r>
                      <a:endParaRPr/>
                    </a:p>
                  </a:txBody>
                  <a:tcPr marL="6350" marR="6350" marT="6350" marB="0" anchor="ctr">
                    <a:solidFill>
                      <a:srgbClr val="0096B4">
                        <a:alpha val="12941"/>
                      </a:srgbClr>
                    </a:solidFill>
                  </a:tcPr>
                </a:tc>
                <a:extLst>
                  <a:ext uri="{0D108BD9-81ED-4DB2-BD59-A6C34878D82A}">
                    <a16:rowId xmlns:a16="http://schemas.microsoft.com/office/drawing/2014/main" val="10002"/>
                  </a:ext>
                </a:extLst>
              </a:tr>
              <a:tr h="610350">
                <a:tc>
                  <a:txBody>
                    <a:bodyPr/>
                    <a:lstStyle/>
                    <a:p>
                      <a:pPr marL="0" marR="0" lvl="0" indent="0" algn="l" rtl="0">
                        <a:spcBef>
                          <a:spcPts val="0"/>
                        </a:spcBef>
                        <a:spcAft>
                          <a:spcPts val="0"/>
                        </a:spcAft>
                        <a:buNone/>
                      </a:pPr>
                      <a:r>
                        <a:rPr lang="tr-TR" sz="1600" b="0" i="0" u="none" strike="noStrike" cap="none">
                          <a:solidFill>
                            <a:schemeClr val="dk1"/>
                          </a:solidFill>
                          <a:latin typeface="Calibri"/>
                          <a:ea typeface="Calibri"/>
                          <a:cs typeface="Calibri"/>
                          <a:sym typeface="Calibri"/>
                        </a:rPr>
                        <a:t>Mezuniyet Notu</a:t>
                      </a:r>
                      <a:endParaRPr sz="1600" b="0" i="0" u="none" strike="noStrike" cap="none">
                        <a:solidFill>
                          <a:schemeClr val="dk1"/>
                        </a:solidFill>
                        <a:latin typeface="Calibri"/>
                        <a:ea typeface="Calibri"/>
                        <a:cs typeface="Calibri"/>
                        <a:sym typeface="Calibri"/>
                      </a:endParaRPr>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Noto Sans Symbols"/>
                          <a:ea typeface="Noto Sans Symbols"/>
                          <a:cs typeface="Noto Sans Symbols"/>
                          <a:sym typeface="Noto Sans Symbols"/>
                        </a:rPr>
                        <a:t>✔</a:t>
                      </a:r>
                      <a:endParaRPr dirty="0"/>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Noto Sans Symbols"/>
                          <a:ea typeface="Noto Sans Symbols"/>
                          <a:cs typeface="Noto Sans Symbols"/>
                          <a:sym typeface="Noto Sans Symbols"/>
                        </a:rPr>
                        <a:t>✔</a:t>
                      </a:r>
                      <a:endParaRPr dirty="0"/>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a:solidFill>
                            <a:schemeClr val="dk1"/>
                          </a:solidFill>
                          <a:latin typeface="Noto Sans Symbols"/>
                          <a:ea typeface="Noto Sans Symbols"/>
                          <a:cs typeface="Noto Sans Symbols"/>
                          <a:sym typeface="Noto Sans Symbols"/>
                        </a:rPr>
                        <a:t>▪</a:t>
                      </a:r>
                      <a:endParaRPr/>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Noto Sans Symbols"/>
                          <a:ea typeface="Noto Sans Symbols"/>
                          <a:cs typeface="Noto Sans Symbols"/>
                          <a:sym typeface="Noto Sans Symbols"/>
                        </a:rPr>
                        <a:t>▪</a:t>
                      </a:r>
                      <a:endParaRPr dirty="0"/>
                    </a:p>
                  </a:txBody>
                  <a:tcPr marL="6350" marR="6350" marT="6350" marB="0" anchor="ctr">
                    <a:solidFill>
                      <a:srgbClr val="0096B4">
                        <a:alpha val="42745"/>
                      </a:srgbClr>
                    </a:solidFill>
                  </a:tcPr>
                </a:tc>
                <a:extLst>
                  <a:ext uri="{0D108BD9-81ED-4DB2-BD59-A6C34878D82A}">
                    <a16:rowId xmlns:a16="http://schemas.microsoft.com/office/drawing/2014/main" val="10003"/>
                  </a:ext>
                </a:extLst>
              </a:tr>
              <a:tr h="1680975">
                <a:tc>
                  <a:txBody>
                    <a:bodyPr/>
                    <a:lstStyle/>
                    <a:p>
                      <a:pPr marL="0" marR="0" lvl="0" indent="0" algn="just" rtl="0">
                        <a:spcBef>
                          <a:spcPts val="0"/>
                        </a:spcBef>
                        <a:spcAft>
                          <a:spcPts val="0"/>
                        </a:spcAft>
                        <a:buNone/>
                      </a:pPr>
                      <a:r>
                        <a:rPr lang="tr-TR" sz="1600" b="0" i="0" u="none" strike="noStrike" cap="none" dirty="0">
                          <a:solidFill>
                            <a:schemeClr val="dk1"/>
                          </a:solidFill>
                          <a:latin typeface="Calibri"/>
                          <a:ea typeface="Calibri"/>
                          <a:cs typeface="Calibri"/>
                          <a:sym typeface="Calibri"/>
                        </a:rPr>
                        <a:t>Aşağıdaki bölümlerden birinden mezun olmak:</a:t>
                      </a:r>
                      <a:br>
                        <a:rPr lang="tr-TR" sz="1600" b="0" i="0" u="none" strike="noStrike" cap="none" dirty="0">
                          <a:solidFill>
                            <a:schemeClr val="dk1"/>
                          </a:solidFill>
                          <a:latin typeface="Calibri"/>
                          <a:ea typeface="Calibri"/>
                          <a:cs typeface="Calibri"/>
                          <a:sym typeface="Calibri"/>
                        </a:rPr>
                      </a:br>
                      <a:r>
                        <a:rPr lang="tr-TR" sz="1600" b="0" i="0" u="none" strike="noStrike" cap="none" dirty="0">
                          <a:solidFill>
                            <a:schemeClr val="dk1"/>
                          </a:solidFill>
                          <a:latin typeface="Calibri"/>
                          <a:ea typeface="Calibri"/>
                          <a:cs typeface="Calibri"/>
                          <a:sym typeface="Calibri"/>
                        </a:rPr>
                        <a:t>İşletme, Mühendislik, İktisat, Ekonomi ve benzeri alanlar.</a:t>
                      </a:r>
                      <a:endParaRPr dirty="0"/>
                    </a:p>
                  </a:txBody>
                  <a:tcPr marL="6350" marR="6350" marT="6350"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a:solidFill>
                            <a:schemeClr val="dk1"/>
                          </a:solidFill>
                          <a:latin typeface="Noto Sans Symbols"/>
                          <a:ea typeface="Noto Sans Symbols"/>
                          <a:cs typeface="Noto Sans Symbols"/>
                          <a:sym typeface="Noto Sans Symbols"/>
                        </a:rPr>
                        <a:t>✔</a:t>
                      </a:r>
                      <a:endParaRPr/>
                    </a:p>
                  </a:txBody>
                  <a:tcPr marL="6350" marR="6350" marT="6350"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a:solidFill>
                            <a:schemeClr val="dk1"/>
                          </a:solidFill>
                          <a:latin typeface="Noto Sans Symbols"/>
                          <a:ea typeface="Noto Sans Symbols"/>
                          <a:cs typeface="Noto Sans Symbols"/>
                          <a:sym typeface="Noto Sans Symbols"/>
                        </a:rPr>
                        <a:t>✔</a:t>
                      </a:r>
                      <a:endParaRPr/>
                    </a:p>
                  </a:txBody>
                  <a:tcPr marL="6350" marR="6350" marT="6350"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Noto Sans Symbols"/>
                          <a:ea typeface="Noto Sans Symbols"/>
                          <a:cs typeface="Noto Sans Symbols"/>
                          <a:sym typeface="Noto Sans Symbols"/>
                        </a:rPr>
                        <a:t>▪</a:t>
                      </a:r>
                      <a:endParaRPr dirty="0"/>
                    </a:p>
                  </a:txBody>
                  <a:tcPr marL="6350" marR="6350" marT="6350"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Noto Sans Symbols"/>
                          <a:ea typeface="Noto Sans Symbols"/>
                          <a:cs typeface="Noto Sans Symbols"/>
                          <a:sym typeface="Noto Sans Symbols"/>
                        </a:rPr>
                        <a:t>▪</a:t>
                      </a:r>
                      <a:endParaRPr dirty="0"/>
                    </a:p>
                  </a:txBody>
                  <a:tcPr marL="6350" marR="6350" marT="6350" marB="0" anchor="ctr">
                    <a:solidFill>
                      <a:srgbClr val="0096B4">
                        <a:alpha val="12941"/>
                      </a:srgbClr>
                    </a:solidFill>
                  </a:tcPr>
                </a:tc>
                <a:extLst>
                  <a:ext uri="{0D108BD9-81ED-4DB2-BD59-A6C34878D82A}">
                    <a16:rowId xmlns:a16="http://schemas.microsoft.com/office/drawing/2014/main" val="10004"/>
                  </a:ext>
                </a:extLst>
              </a:tr>
              <a:tr h="533175">
                <a:tc>
                  <a:txBody>
                    <a:bodyPr/>
                    <a:lstStyle/>
                    <a:p>
                      <a:pPr marL="0" marR="0" lvl="0" indent="0" algn="l" rtl="0">
                        <a:spcBef>
                          <a:spcPts val="0"/>
                        </a:spcBef>
                        <a:spcAft>
                          <a:spcPts val="0"/>
                        </a:spcAft>
                        <a:buNone/>
                      </a:pPr>
                      <a:r>
                        <a:rPr lang="tr-TR" sz="1600" b="0" i="0" u="none" strike="noStrike" cap="none">
                          <a:solidFill>
                            <a:schemeClr val="dk1"/>
                          </a:solidFill>
                          <a:latin typeface="Calibri"/>
                          <a:ea typeface="Calibri"/>
                          <a:cs typeface="Calibri"/>
                          <a:sym typeface="Calibri"/>
                        </a:rPr>
                        <a:t>Kontenjan</a:t>
                      </a:r>
                      <a:endParaRPr lang="tr-TR" sz="1600" b="0" i="0" u="none" strike="noStrike" cap="none" dirty="0">
                        <a:solidFill>
                          <a:schemeClr val="dk1"/>
                        </a:solidFill>
                        <a:latin typeface="Calibri"/>
                        <a:ea typeface="Calibri"/>
                        <a:cs typeface="Calibri"/>
                        <a:sym typeface="Calibri"/>
                      </a:endParaRPr>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Calibri" panose="020F0502020204030204" pitchFamily="34" charset="0"/>
                          <a:ea typeface="Noto Sans Symbols"/>
                          <a:cs typeface="Calibri" panose="020F0502020204030204" pitchFamily="34" charset="0"/>
                          <a:sym typeface="Noto Sans Symbols"/>
                        </a:rPr>
                        <a:t>10</a:t>
                      </a:r>
                      <a:endParaRPr sz="1600" dirty="0">
                        <a:latin typeface="Calibri" panose="020F0502020204030204" pitchFamily="34" charset="0"/>
                        <a:cs typeface="Calibri" panose="020F0502020204030204" pitchFamily="34" charset="0"/>
                      </a:endParaRPr>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Calibri" panose="020F0502020204030204" pitchFamily="34" charset="0"/>
                          <a:ea typeface="Noto Sans Symbols"/>
                          <a:cs typeface="Calibri" panose="020F0502020204030204" pitchFamily="34" charset="0"/>
                          <a:sym typeface="Noto Sans Symbols"/>
                        </a:rPr>
                        <a:t>5</a:t>
                      </a:r>
                      <a:endParaRPr sz="1600" dirty="0">
                        <a:latin typeface="Calibri" panose="020F0502020204030204" pitchFamily="34" charset="0"/>
                        <a:cs typeface="Calibri" panose="020F0502020204030204" pitchFamily="34" charset="0"/>
                      </a:endParaRPr>
                    </a:p>
                  </a:txBody>
                  <a:tcPr marL="6350" marR="6350" marT="6350"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Calibri"/>
                          <a:ea typeface="Calibri"/>
                          <a:cs typeface="Calibri"/>
                          <a:sym typeface="Calibri"/>
                        </a:rPr>
                        <a:t> </a:t>
                      </a:r>
                      <a:endParaRPr dirty="0"/>
                    </a:p>
                  </a:txBody>
                  <a:tcPr marL="6350" marR="6350" marT="6350" marB="0" anchor="b">
                    <a:solidFill>
                      <a:srgbClr val="0096B4">
                        <a:alpha val="41961"/>
                      </a:srgbClr>
                    </a:solidFill>
                  </a:tcPr>
                </a:tc>
                <a:tc>
                  <a:txBody>
                    <a:bodyPr/>
                    <a:lstStyle/>
                    <a:p>
                      <a:pPr marL="0" marR="0" lvl="0" indent="0" algn="ctr" rtl="0">
                        <a:spcBef>
                          <a:spcPts val="0"/>
                        </a:spcBef>
                        <a:spcAft>
                          <a:spcPts val="0"/>
                        </a:spcAft>
                        <a:buNone/>
                      </a:pPr>
                      <a:r>
                        <a:rPr lang="tr-TR" sz="1600" b="0" i="0" u="none" strike="noStrike" cap="none" dirty="0">
                          <a:solidFill>
                            <a:schemeClr val="dk1"/>
                          </a:solidFill>
                          <a:latin typeface="Calibri"/>
                          <a:ea typeface="Calibri"/>
                          <a:cs typeface="Calibri"/>
                          <a:sym typeface="Calibri"/>
                        </a:rPr>
                        <a:t> </a:t>
                      </a:r>
                      <a:endParaRPr dirty="0"/>
                    </a:p>
                  </a:txBody>
                  <a:tcPr marL="6350" marR="6350" marT="6350" marB="0" anchor="b">
                    <a:solidFill>
                      <a:srgbClr val="0096B4">
                        <a:alpha val="42745"/>
                      </a:srgbClr>
                    </a:solidFill>
                  </a:tcPr>
                </a:tc>
                <a:extLst>
                  <a:ext uri="{0D108BD9-81ED-4DB2-BD59-A6C34878D82A}">
                    <a16:rowId xmlns:a16="http://schemas.microsoft.com/office/drawing/2014/main" val="10005"/>
                  </a:ext>
                </a:extLst>
              </a:tr>
            </a:tbl>
          </a:graphicData>
        </a:graphic>
      </p:graphicFrame>
      <p:sp>
        <p:nvSpPr>
          <p:cNvPr id="271" name="Google Shape;271;p9"/>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77" name="Google Shape;277;p10"/>
          <p:cNvPicPr preferRelativeResize="0"/>
          <p:nvPr/>
        </p:nvPicPr>
        <p:blipFill rotWithShape="1">
          <a:blip r:embed="rId3">
            <a:alphaModFix/>
          </a:blip>
          <a:srcRect/>
          <a:stretch/>
        </p:blipFill>
        <p:spPr>
          <a:xfrm>
            <a:off x="-24171" y="-11880"/>
            <a:ext cx="12216171" cy="6869880"/>
          </a:xfrm>
          <a:prstGeom prst="rect">
            <a:avLst/>
          </a:prstGeom>
          <a:noFill/>
          <a:ln>
            <a:noFill/>
          </a:ln>
        </p:spPr>
      </p:pic>
      <p:pic>
        <p:nvPicPr>
          <p:cNvPr id="278" name="Google Shape;278;p10"/>
          <p:cNvPicPr preferRelativeResize="0"/>
          <p:nvPr/>
        </p:nvPicPr>
        <p:blipFill rotWithShape="1">
          <a:blip r:embed="rId4">
            <a:alphaModFix/>
          </a:blip>
          <a:srcRect/>
          <a:stretch/>
        </p:blipFill>
        <p:spPr>
          <a:xfrm>
            <a:off x="11305994" y="288277"/>
            <a:ext cx="684022" cy="530589"/>
          </a:xfrm>
          <a:prstGeom prst="rect">
            <a:avLst/>
          </a:prstGeom>
          <a:noFill/>
          <a:ln>
            <a:noFill/>
          </a:ln>
        </p:spPr>
      </p:pic>
      <p:pic>
        <p:nvPicPr>
          <p:cNvPr id="279" name="Google Shape;279;p10"/>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280" name="Google Shape;280;p10"/>
          <p:cNvSpPr txBox="1"/>
          <p:nvPr/>
        </p:nvSpPr>
        <p:spPr>
          <a:xfrm>
            <a:off x="2470050" y="108786"/>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dirty="0">
                <a:solidFill>
                  <a:srgbClr val="0099B3"/>
                </a:solidFill>
                <a:latin typeface="Arial"/>
                <a:ea typeface="Arial"/>
                <a:cs typeface="Arial"/>
                <a:sym typeface="Arial"/>
              </a:rPr>
              <a:t>BAŞVURU ŞARTLARI ve KONTENJANI</a:t>
            </a:r>
            <a:endParaRPr sz="2400" dirty="0">
              <a:solidFill>
                <a:srgbClr val="0099B3"/>
              </a:solidFill>
              <a:latin typeface="Arial"/>
              <a:ea typeface="Arial"/>
              <a:cs typeface="Arial"/>
              <a:sym typeface="Arial"/>
            </a:endParaRPr>
          </a:p>
        </p:txBody>
      </p:sp>
      <p:sp>
        <p:nvSpPr>
          <p:cNvPr id="281" name="Google Shape;281;p10"/>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282" name="Google Shape;282;p10"/>
          <p:cNvGraphicFramePr/>
          <p:nvPr>
            <p:extLst>
              <p:ext uri="{D42A27DB-BD31-4B8C-83A1-F6EECF244321}">
                <p14:modId xmlns:p14="http://schemas.microsoft.com/office/powerpoint/2010/main" val="1253320507"/>
              </p:ext>
            </p:extLst>
          </p:nvPr>
        </p:nvGraphicFramePr>
        <p:xfrm>
          <a:off x="1051381" y="1690688"/>
          <a:ext cx="10159200" cy="2856325"/>
        </p:xfrm>
        <a:graphic>
          <a:graphicData uri="http://schemas.openxmlformats.org/drawingml/2006/table">
            <a:tbl>
              <a:tblPr firstRow="1" bandRow="1">
                <a:noFill/>
                <a:tableStyleId>{2829BF94-BCB8-4291-BB73-521E1B9B54DC}</a:tableStyleId>
              </a:tblPr>
              <a:tblGrid>
                <a:gridCol w="3386400">
                  <a:extLst>
                    <a:ext uri="{9D8B030D-6E8A-4147-A177-3AD203B41FA5}">
                      <a16:colId xmlns:a16="http://schemas.microsoft.com/office/drawing/2014/main" val="20000"/>
                    </a:ext>
                  </a:extLst>
                </a:gridCol>
                <a:gridCol w="3386400">
                  <a:extLst>
                    <a:ext uri="{9D8B030D-6E8A-4147-A177-3AD203B41FA5}">
                      <a16:colId xmlns:a16="http://schemas.microsoft.com/office/drawing/2014/main" val="20001"/>
                    </a:ext>
                  </a:extLst>
                </a:gridCol>
                <a:gridCol w="3386400">
                  <a:extLst>
                    <a:ext uri="{9D8B030D-6E8A-4147-A177-3AD203B41FA5}">
                      <a16:colId xmlns:a16="http://schemas.microsoft.com/office/drawing/2014/main" val="20002"/>
                    </a:ext>
                  </a:extLst>
                </a:gridCol>
              </a:tblGrid>
              <a:tr h="720475">
                <a:tc>
                  <a:txBody>
                    <a:bodyPr/>
                    <a:lstStyle/>
                    <a:p>
                      <a:pPr marL="0" marR="0" lvl="0" indent="0" algn="l" rtl="0">
                        <a:spcBef>
                          <a:spcPts val="0"/>
                        </a:spcBef>
                        <a:spcAft>
                          <a:spcPts val="0"/>
                        </a:spcAft>
                        <a:buNone/>
                      </a:pPr>
                      <a:r>
                        <a:rPr lang="tr-TR" sz="1800" b="0" i="0" u="none" strike="noStrike" cap="none">
                          <a:solidFill>
                            <a:srgbClr val="000000"/>
                          </a:solidFill>
                          <a:latin typeface="Times New Roman"/>
                          <a:ea typeface="Times New Roman"/>
                          <a:cs typeface="Times New Roman"/>
                          <a:sym typeface="Times New Roman"/>
                        </a:rPr>
                        <a:t> </a:t>
                      </a:r>
                      <a:endParaRPr/>
                    </a:p>
                  </a:txBody>
                  <a:tcPr marL="9525" marR="9525" marT="9525" marB="0" anchor="ctr">
                    <a:solidFill>
                      <a:srgbClr val="851B3C"/>
                    </a:solidFill>
                  </a:tcPr>
                </a:tc>
                <a:tc>
                  <a:txBody>
                    <a:bodyPr/>
                    <a:lstStyle/>
                    <a:p>
                      <a:pPr marL="0" marR="0" lvl="0" indent="0" algn="ctr" rtl="0">
                        <a:spcBef>
                          <a:spcPts val="0"/>
                        </a:spcBef>
                        <a:spcAft>
                          <a:spcPts val="0"/>
                        </a:spcAft>
                        <a:buNone/>
                      </a:pPr>
                      <a:r>
                        <a:rPr lang="tr-TR" sz="1600" b="1" i="0" u="none" strike="noStrike" cap="none">
                          <a:solidFill>
                            <a:srgbClr val="FFFFFF"/>
                          </a:solidFill>
                          <a:latin typeface="Calibri"/>
                          <a:ea typeface="Calibri"/>
                          <a:cs typeface="Calibri"/>
                          <a:sym typeface="Calibri"/>
                        </a:rPr>
                        <a:t>Yurt içi Kontenjandan Başvuran Adaylar İçin</a:t>
                      </a:r>
                      <a:endParaRPr/>
                    </a:p>
                  </a:txBody>
                  <a:tcPr marL="9525" marR="9525" marT="9525" marB="0" anchor="ctr">
                    <a:solidFill>
                      <a:srgbClr val="851B3C"/>
                    </a:solidFill>
                  </a:tcPr>
                </a:tc>
                <a:tc>
                  <a:txBody>
                    <a:bodyPr/>
                    <a:lstStyle/>
                    <a:p>
                      <a:pPr marL="0" marR="0" lvl="0" indent="0" algn="ctr" rtl="0">
                        <a:spcBef>
                          <a:spcPts val="0"/>
                        </a:spcBef>
                        <a:spcAft>
                          <a:spcPts val="0"/>
                        </a:spcAft>
                        <a:buNone/>
                      </a:pPr>
                      <a:r>
                        <a:rPr lang="tr-TR" sz="1600" b="1" i="0" u="none" strike="noStrike" cap="none">
                          <a:solidFill>
                            <a:srgbClr val="FFFFFF"/>
                          </a:solidFill>
                          <a:latin typeface="Calibri"/>
                          <a:ea typeface="Calibri"/>
                          <a:cs typeface="Calibri"/>
                          <a:sym typeface="Calibri"/>
                        </a:rPr>
                        <a:t>Yurt dışı Kontenjandan Başvuran Adaylar İçin</a:t>
                      </a:r>
                      <a:endParaRPr/>
                    </a:p>
                  </a:txBody>
                  <a:tcPr marL="9525" marR="9525" marT="9525" marB="0" anchor="ctr">
                    <a:solidFill>
                      <a:srgbClr val="851B3C"/>
                    </a:solidFill>
                  </a:tcPr>
                </a:tc>
                <a:extLst>
                  <a:ext uri="{0D108BD9-81ED-4DB2-BD59-A6C34878D82A}">
                    <a16:rowId xmlns:a16="http://schemas.microsoft.com/office/drawing/2014/main" val="10000"/>
                  </a:ext>
                </a:extLst>
              </a:tr>
              <a:tr h="711950">
                <a:tc>
                  <a:txBody>
                    <a:bodyPr/>
                    <a:lstStyle/>
                    <a:p>
                      <a:pPr marL="0" marR="0" lvl="0" indent="0" algn="l" rtl="0">
                        <a:spcBef>
                          <a:spcPts val="0"/>
                        </a:spcBef>
                        <a:spcAft>
                          <a:spcPts val="0"/>
                        </a:spcAft>
                        <a:buNone/>
                      </a:pPr>
                      <a:r>
                        <a:rPr lang="tr-TR" sz="1600" b="0" i="0" u="none" strike="noStrike" cap="none">
                          <a:solidFill>
                            <a:srgbClr val="000000"/>
                          </a:solidFill>
                          <a:latin typeface="Calibri"/>
                          <a:ea typeface="Calibri"/>
                          <a:cs typeface="Calibri"/>
                          <a:sym typeface="Calibri"/>
                        </a:rPr>
                        <a:t>ALES sınav notu</a:t>
                      </a:r>
                      <a:r>
                        <a:rPr lang="tr-TR" sz="1600" b="0" i="0" u="none" strike="noStrike" cap="none" baseline="30000">
                          <a:solidFill>
                            <a:srgbClr val="000000"/>
                          </a:solidFill>
                          <a:latin typeface="Calibri"/>
                          <a:ea typeface="Calibri"/>
                          <a:cs typeface="Calibri"/>
                          <a:sym typeface="Calibri"/>
                        </a:rPr>
                        <a:t>*</a:t>
                      </a:r>
                      <a:endParaRPr sz="1600" b="0" i="0" u="none" strike="noStrike" cap="none">
                        <a:solidFill>
                          <a:srgbClr val="000000"/>
                        </a:solidFill>
                        <a:latin typeface="Calibri"/>
                        <a:ea typeface="Calibri"/>
                        <a:cs typeface="Calibri"/>
                        <a:sym typeface="Calibri"/>
                      </a:endParaRPr>
                    </a:p>
                  </a:txBody>
                  <a:tcPr marL="9525" marR="9525" marT="9525"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a:solidFill>
                            <a:srgbClr val="000000"/>
                          </a:solidFill>
                          <a:latin typeface="Calibri"/>
                          <a:ea typeface="Calibri"/>
                          <a:cs typeface="Calibri"/>
                          <a:sym typeface="Calibri"/>
                        </a:rPr>
                        <a:t>50%</a:t>
                      </a:r>
                      <a:endParaRPr sz="1600" b="0" i="0" u="none" strike="noStrike" cap="none">
                        <a:solidFill>
                          <a:srgbClr val="000000"/>
                        </a:solidFill>
                        <a:latin typeface="Calibri"/>
                        <a:ea typeface="Calibri"/>
                        <a:cs typeface="Calibri"/>
                        <a:sym typeface="Calibri"/>
                      </a:endParaRPr>
                    </a:p>
                  </a:txBody>
                  <a:tcPr marL="9525" marR="9525" marT="9525"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a:solidFill>
                            <a:srgbClr val="000000"/>
                          </a:solidFill>
                          <a:latin typeface="Calibri"/>
                          <a:ea typeface="Calibri"/>
                          <a:cs typeface="Calibri"/>
                          <a:sym typeface="Calibri"/>
                        </a:rPr>
                        <a:t>-</a:t>
                      </a:r>
                      <a:endParaRPr sz="1600" b="0" i="0" u="none" strike="noStrike" cap="none">
                        <a:solidFill>
                          <a:srgbClr val="000000"/>
                        </a:solidFill>
                        <a:latin typeface="Calibri"/>
                        <a:ea typeface="Calibri"/>
                        <a:cs typeface="Calibri"/>
                        <a:sym typeface="Calibri"/>
                      </a:endParaRPr>
                    </a:p>
                  </a:txBody>
                  <a:tcPr marL="9525" marR="9525" marT="9525" marB="0" anchor="ctr">
                    <a:solidFill>
                      <a:srgbClr val="0096B4">
                        <a:alpha val="42745"/>
                      </a:srgbClr>
                    </a:solidFill>
                  </a:tcPr>
                </a:tc>
                <a:extLst>
                  <a:ext uri="{0D108BD9-81ED-4DB2-BD59-A6C34878D82A}">
                    <a16:rowId xmlns:a16="http://schemas.microsoft.com/office/drawing/2014/main" val="10001"/>
                  </a:ext>
                </a:extLst>
              </a:tr>
              <a:tr h="711950">
                <a:tc>
                  <a:txBody>
                    <a:bodyPr/>
                    <a:lstStyle/>
                    <a:p>
                      <a:pPr marL="0" marR="0" lvl="0" indent="0" algn="l" rtl="0">
                        <a:spcBef>
                          <a:spcPts val="0"/>
                        </a:spcBef>
                        <a:spcAft>
                          <a:spcPts val="0"/>
                        </a:spcAft>
                        <a:buNone/>
                      </a:pPr>
                      <a:r>
                        <a:rPr lang="tr-TR" sz="1600" b="0" i="0" u="none" strike="noStrike" cap="none">
                          <a:solidFill>
                            <a:srgbClr val="000000"/>
                          </a:solidFill>
                          <a:latin typeface="Calibri"/>
                          <a:ea typeface="Calibri"/>
                          <a:cs typeface="Calibri"/>
                          <a:sym typeface="Calibri"/>
                        </a:rPr>
                        <a:t>Yüksek Lisans ortalaması</a:t>
                      </a:r>
                      <a:endParaRPr sz="1600" b="0" i="0" u="none" strike="noStrike" cap="none">
                        <a:solidFill>
                          <a:srgbClr val="000000"/>
                        </a:solidFill>
                        <a:latin typeface="Calibri"/>
                        <a:ea typeface="Calibri"/>
                        <a:cs typeface="Calibri"/>
                        <a:sym typeface="Calibri"/>
                      </a:endParaRPr>
                    </a:p>
                  </a:txBody>
                  <a:tcPr marL="9525" marR="9525" marT="9525"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a:solidFill>
                            <a:srgbClr val="000000"/>
                          </a:solidFill>
                          <a:latin typeface="Calibri"/>
                          <a:ea typeface="Calibri"/>
                          <a:cs typeface="Calibri"/>
                          <a:sym typeface="Calibri"/>
                        </a:rPr>
                        <a:t>20%</a:t>
                      </a:r>
                      <a:endParaRPr sz="1600" b="0" i="0" u="none" strike="noStrike" cap="none">
                        <a:solidFill>
                          <a:srgbClr val="000000"/>
                        </a:solidFill>
                        <a:latin typeface="Calibri"/>
                        <a:ea typeface="Calibri"/>
                        <a:cs typeface="Calibri"/>
                        <a:sym typeface="Calibri"/>
                      </a:endParaRPr>
                    </a:p>
                  </a:txBody>
                  <a:tcPr marL="9525" marR="9525" marT="9525" marB="0" anchor="ctr">
                    <a:solidFill>
                      <a:srgbClr val="0096B4">
                        <a:alpha val="12941"/>
                      </a:srgbClr>
                    </a:solidFill>
                  </a:tcPr>
                </a:tc>
                <a:tc>
                  <a:txBody>
                    <a:bodyPr/>
                    <a:lstStyle/>
                    <a:p>
                      <a:pPr marL="0" marR="0" lvl="0" indent="0" algn="ctr" rtl="0">
                        <a:spcBef>
                          <a:spcPts val="0"/>
                        </a:spcBef>
                        <a:spcAft>
                          <a:spcPts val="0"/>
                        </a:spcAft>
                        <a:buNone/>
                      </a:pPr>
                      <a:r>
                        <a:rPr lang="tr-TR" sz="1600" b="0" i="0" u="none" strike="noStrike" cap="none" dirty="0">
                          <a:solidFill>
                            <a:srgbClr val="000000"/>
                          </a:solidFill>
                          <a:latin typeface="Calibri"/>
                          <a:ea typeface="Calibri"/>
                          <a:cs typeface="Calibri"/>
                          <a:sym typeface="Calibri"/>
                        </a:rPr>
                        <a:t>40%</a:t>
                      </a:r>
                      <a:endParaRPr sz="1600" b="0" i="0" u="none" strike="noStrike" cap="none" dirty="0">
                        <a:solidFill>
                          <a:srgbClr val="000000"/>
                        </a:solidFill>
                        <a:latin typeface="Calibri"/>
                        <a:ea typeface="Calibri"/>
                        <a:cs typeface="Calibri"/>
                        <a:sym typeface="Calibri"/>
                      </a:endParaRPr>
                    </a:p>
                  </a:txBody>
                  <a:tcPr marL="9525" marR="9525" marT="9525" marB="0" anchor="ctr">
                    <a:solidFill>
                      <a:srgbClr val="0096B4">
                        <a:alpha val="12941"/>
                      </a:srgbClr>
                    </a:solidFill>
                  </a:tcPr>
                </a:tc>
                <a:extLst>
                  <a:ext uri="{0D108BD9-81ED-4DB2-BD59-A6C34878D82A}">
                    <a16:rowId xmlns:a16="http://schemas.microsoft.com/office/drawing/2014/main" val="10002"/>
                  </a:ext>
                </a:extLst>
              </a:tr>
              <a:tr h="711950">
                <a:tc>
                  <a:txBody>
                    <a:bodyPr/>
                    <a:lstStyle/>
                    <a:p>
                      <a:pPr marL="0" marR="0" lvl="0" indent="0" algn="l" rtl="0">
                        <a:spcBef>
                          <a:spcPts val="0"/>
                        </a:spcBef>
                        <a:spcAft>
                          <a:spcPts val="0"/>
                        </a:spcAft>
                        <a:buNone/>
                      </a:pPr>
                      <a:r>
                        <a:rPr lang="tr-TR" sz="1600" b="0" i="0" u="none" strike="noStrike" cap="none">
                          <a:solidFill>
                            <a:srgbClr val="000000"/>
                          </a:solidFill>
                          <a:latin typeface="Calibri"/>
                          <a:ea typeface="Calibri"/>
                          <a:cs typeface="Calibri"/>
                          <a:sym typeface="Calibri"/>
                        </a:rPr>
                        <a:t>Sözlü sınavı notu</a:t>
                      </a:r>
                      <a:endParaRPr sz="1600" b="0" i="0" u="none" strike="noStrike" cap="none">
                        <a:solidFill>
                          <a:srgbClr val="000000"/>
                        </a:solidFill>
                        <a:latin typeface="Calibri"/>
                        <a:ea typeface="Calibri"/>
                        <a:cs typeface="Calibri"/>
                        <a:sym typeface="Calibri"/>
                      </a:endParaRPr>
                    </a:p>
                  </a:txBody>
                  <a:tcPr marL="9525" marR="9525" marT="9525"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a:solidFill>
                            <a:srgbClr val="000000"/>
                          </a:solidFill>
                          <a:latin typeface="Calibri"/>
                          <a:ea typeface="Calibri"/>
                          <a:cs typeface="Calibri"/>
                          <a:sym typeface="Calibri"/>
                        </a:rPr>
                        <a:t>30%</a:t>
                      </a:r>
                      <a:endParaRPr sz="1600" b="0" i="0" u="none" strike="noStrike" cap="none">
                        <a:solidFill>
                          <a:srgbClr val="000000"/>
                        </a:solidFill>
                        <a:latin typeface="Calibri"/>
                        <a:ea typeface="Calibri"/>
                        <a:cs typeface="Calibri"/>
                        <a:sym typeface="Calibri"/>
                      </a:endParaRPr>
                    </a:p>
                  </a:txBody>
                  <a:tcPr marL="9525" marR="9525" marT="9525" marB="0" anchor="ctr">
                    <a:solidFill>
                      <a:srgbClr val="0096B4">
                        <a:alpha val="42745"/>
                      </a:srgbClr>
                    </a:solidFill>
                  </a:tcPr>
                </a:tc>
                <a:tc>
                  <a:txBody>
                    <a:bodyPr/>
                    <a:lstStyle/>
                    <a:p>
                      <a:pPr marL="0" marR="0" lvl="0" indent="0" algn="ctr" rtl="0">
                        <a:spcBef>
                          <a:spcPts val="0"/>
                        </a:spcBef>
                        <a:spcAft>
                          <a:spcPts val="0"/>
                        </a:spcAft>
                        <a:buNone/>
                      </a:pPr>
                      <a:r>
                        <a:rPr lang="tr-TR" sz="1600" b="0" i="0" u="none" strike="noStrike" cap="none" dirty="0">
                          <a:solidFill>
                            <a:srgbClr val="000000"/>
                          </a:solidFill>
                          <a:latin typeface="Calibri"/>
                          <a:ea typeface="Calibri"/>
                          <a:cs typeface="Calibri"/>
                          <a:sym typeface="Calibri"/>
                        </a:rPr>
                        <a:t>60%</a:t>
                      </a:r>
                      <a:endParaRPr sz="1600" b="0" i="0" u="none" strike="noStrike" cap="none" dirty="0">
                        <a:solidFill>
                          <a:srgbClr val="000000"/>
                        </a:solidFill>
                        <a:latin typeface="Calibri"/>
                        <a:ea typeface="Calibri"/>
                        <a:cs typeface="Calibri"/>
                        <a:sym typeface="Calibri"/>
                      </a:endParaRPr>
                    </a:p>
                  </a:txBody>
                  <a:tcPr marL="9525" marR="9525" marT="9525" marB="0" anchor="ctr">
                    <a:solidFill>
                      <a:srgbClr val="0096B4">
                        <a:alpha val="42745"/>
                      </a:srgbClr>
                    </a:solidFill>
                  </a:tcPr>
                </a:tc>
                <a:extLst>
                  <a:ext uri="{0D108BD9-81ED-4DB2-BD59-A6C34878D82A}">
                    <a16:rowId xmlns:a16="http://schemas.microsoft.com/office/drawing/2014/main" val="10003"/>
                  </a:ext>
                </a:extLst>
              </a:tr>
            </a:tbl>
          </a:graphicData>
        </a:graphic>
      </p:graphicFrame>
      <p:sp>
        <p:nvSpPr>
          <p:cNvPr id="283" name="Google Shape;283;p10"/>
          <p:cNvSpPr txBox="1"/>
          <p:nvPr/>
        </p:nvSpPr>
        <p:spPr>
          <a:xfrm>
            <a:off x="1016403" y="4843623"/>
            <a:ext cx="10159194" cy="110799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1600" b="1">
                <a:solidFill>
                  <a:schemeClr val="dk1"/>
                </a:solidFill>
                <a:latin typeface="Calibri"/>
                <a:ea typeface="Calibri"/>
                <a:cs typeface="Calibri"/>
                <a:sym typeface="Calibri"/>
              </a:rPr>
              <a:t>*</a:t>
            </a:r>
            <a:r>
              <a:rPr lang="tr-TR" sz="1600">
                <a:solidFill>
                  <a:schemeClr val="dk1"/>
                </a:solidFill>
                <a:latin typeface="Calibri"/>
                <a:ea typeface="Calibri"/>
                <a:cs typeface="Calibri"/>
                <a:sym typeface="Calibri"/>
              </a:rPr>
              <a:t>ALES sınavı yerine GRE veya GMAT sınav sonucu ile başvuru yapan adaylar için GRE ve GMAT sınavları eşdeğerlilikleri için Türk-Alman Üniversitesi Senatosu’nun 09.05.2018 tarihli, 24 sayılı kararı (Karar No: 2018/24) ile kabul edilen ALES-GRE ve GMAT eşdeğerlik tablolarındaki ALES karşılığı olan puan kullanılacaktır.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0"/>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90" name="Google Shape;290;p11"/>
          <p:cNvPicPr preferRelativeResize="0"/>
          <p:nvPr/>
        </p:nvPicPr>
        <p:blipFill rotWithShape="1">
          <a:blip r:embed="rId3">
            <a:alphaModFix/>
          </a:blip>
          <a:srcRect/>
          <a:stretch/>
        </p:blipFill>
        <p:spPr>
          <a:xfrm>
            <a:off x="-14393" y="-11880"/>
            <a:ext cx="12216171" cy="6869880"/>
          </a:xfrm>
          <a:prstGeom prst="rect">
            <a:avLst/>
          </a:prstGeom>
          <a:noFill/>
          <a:ln>
            <a:noFill/>
          </a:ln>
        </p:spPr>
      </p:pic>
      <p:sp>
        <p:nvSpPr>
          <p:cNvPr id="291" name="Google Shape;291;p11"/>
          <p:cNvSpPr txBox="1"/>
          <p:nvPr/>
        </p:nvSpPr>
        <p:spPr>
          <a:xfrm>
            <a:off x="346959" y="1531143"/>
            <a:ext cx="11301046" cy="2077492"/>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tr-TR" sz="2400" b="1" i="0" u="none" strike="noStrike" cap="none">
                <a:solidFill>
                  <a:schemeClr val="dk1"/>
                </a:solidFill>
                <a:latin typeface="Calibri"/>
                <a:ea typeface="Calibri"/>
                <a:cs typeface="Calibri"/>
                <a:sym typeface="Calibri"/>
              </a:rPr>
              <a:t>PARTNER ÜNİVERSİTE: </a:t>
            </a:r>
            <a:r>
              <a:rPr lang="tr-TR" sz="2400" b="1" i="0" u="none" strike="noStrike" cap="none">
                <a:solidFill>
                  <a:srgbClr val="FF0000"/>
                </a:solidFill>
                <a:latin typeface="Calibri"/>
                <a:ea typeface="Calibri"/>
                <a:cs typeface="Calibri"/>
                <a:sym typeface="Calibri"/>
              </a:rPr>
              <a:t>Bielefeld Uygulamalı Bilimler ve Sanatlar Üniversitesi </a:t>
            </a:r>
            <a:br>
              <a:rPr lang="tr-TR" sz="2400" b="1" i="0" u="none" strike="noStrike" cap="none">
                <a:solidFill>
                  <a:srgbClr val="FF0000"/>
                </a:solidFill>
                <a:latin typeface="Calibri"/>
                <a:ea typeface="Calibri"/>
                <a:cs typeface="Calibri"/>
                <a:sym typeface="Calibri"/>
              </a:rPr>
            </a:br>
            <a:r>
              <a:rPr lang="tr-TR" sz="2400" b="1" i="0" u="none" strike="noStrike" cap="none">
                <a:solidFill>
                  <a:srgbClr val="FF0000"/>
                </a:solidFill>
                <a:latin typeface="Calibri"/>
                <a:ea typeface="Calibri"/>
                <a:cs typeface="Calibri"/>
                <a:sym typeface="Calibri"/>
              </a:rPr>
              <a:t>(Hochschule Bielefeld)</a:t>
            </a:r>
            <a:endParaRPr sz="2000" b="1" i="0" u="none" strike="noStrike" cap="none">
              <a:solidFill>
                <a:srgbClr val="2E75B5"/>
              </a:solidFill>
              <a:latin typeface="Calibri"/>
              <a:ea typeface="Calibri"/>
              <a:cs typeface="Calibri"/>
              <a:sym typeface="Calibri"/>
            </a:endParaRPr>
          </a:p>
          <a:p>
            <a:pPr marL="457200" marR="0" lvl="1" indent="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292" name="Google Shape;292;p11"/>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293" name="Google Shape;293;p11"/>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294" name="Google Shape;294;p11"/>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295" name="Google Shape;295;p11"/>
          <p:cNvSpPr txBox="1"/>
          <p:nvPr/>
        </p:nvSpPr>
        <p:spPr>
          <a:xfrm>
            <a:off x="2236313" y="108786"/>
            <a:ext cx="884929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ALMANYA BAĞLANTISI </a:t>
            </a:r>
            <a:endParaRPr sz="2400" b="1">
              <a:solidFill>
                <a:srgbClr val="FF0000"/>
              </a:solidFill>
              <a:latin typeface="Arial"/>
              <a:ea typeface="Arial"/>
              <a:cs typeface="Arial"/>
              <a:sym typeface="Arial"/>
            </a:endParaRPr>
          </a:p>
        </p:txBody>
      </p:sp>
      <p:sp>
        <p:nvSpPr>
          <p:cNvPr id="296" name="Google Shape;296;p11"/>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7" name="Google Shape;297;p11"/>
          <p:cNvPicPr preferRelativeResize="0"/>
          <p:nvPr/>
        </p:nvPicPr>
        <p:blipFill rotWithShape="1">
          <a:blip r:embed="rId6">
            <a:alphaModFix/>
          </a:blip>
          <a:srcRect/>
          <a:stretch/>
        </p:blipFill>
        <p:spPr>
          <a:xfrm>
            <a:off x="7973964" y="4427920"/>
            <a:ext cx="3332030" cy="2061703"/>
          </a:xfrm>
          <a:prstGeom prst="rect">
            <a:avLst/>
          </a:prstGeom>
          <a:noFill/>
          <a:ln>
            <a:noFill/>
          </a:ln>
          <a:effectLst>
            <a:outerShdw blurRad="292100" dist="139700" dir="2700000" algn="tl" rotWithShape="0">
              <a:srgbClr val="333333">
                <a:alpha val="64705"/>
              </a:srgbClr>
            </a:outerShdw>
          </a:effectLst>
        </p:spPr>
      </p:pic>
      <p:pic>
        <p:nvPicPr>
          <p:cNvPr id="298" name="Google Shape;298;p11"/>
          <p:cNvPicPr preferRelativeResize="0"/>
          <p:nvPr/>
        </p:nvPicPr>
        <p:blipFill rotWithShape="1">
          <a:blip r:embed="rId7">
            <a:alphaModFix/>
          </a:blip>
          <a:srcRect/>
          <a:stretch/>
        </p:blipFill>
        <p:spPr>
          <a:xfrm>
            <a:off x="2985954" y="4416049"/>
            <a:ext cx="3181764" cy="2073574"/>
          </a:xfrm>
          <a:prstGeom prst="rect">
            <a:avLst/>
          </a:prstGeom>
          <a:noFill/>
          <a:ln>
            <a:noFill/>
          </a:ln>
          <a:effectLst>
            <a:outerShdw blurRad="292100" dist="139700" dir="2700000" algn="tl" rotWithShape="0">
              <a:srgbClr val="333333">
                <a:alpha val="64705"/>
              </a:srgbClr>
            </a:outerShdw>
          </a:effectLst>
        </p:spPr>
      </p:pic>
      <p:pic>
        <p:nvPicPr>
          <p:cNvPr id="299" name="Google Shape;299;p11"/>
          <p:cNvPicPr preferRelativeResize="0"/>
          <p:nvPr/>
        </p:nvPicPr>
        <p:blipFill rotWithShape="1">
          <a:blip r:embed="rId8">
            <a:alphaModFix/>
          </a:blip>
          <a:srcRect/>
          <a:stretch/>
        </p:blipFill>
        <p:spPr>
          <a:xfrm>
            <a:off x="5753412" y="2402965"/>
            <a:ext cx="3133891" cy="1917947"/>
          </a:xfrm>
          <a:prstGeom prst="rect">
            <a:avLst/>
          </a:prstGeom>
          <a:noFill/>
          <a:ln>
            <a:noFill/>
          </a:ln>
          <a:effectLst>
            <a:outerShdw blurRad="292100" dist="139700" dir="2700000" algn="tl" rotWithShape="0">
              <a:srgbClr val="333333">
                <a:alpha val="64705"/>
              </a:srgbClr>
            </a:outerShdw>
          </a:effectLst>
        </p:spPr>
      </p:pic>
      <p:pic>
        <p:nvPicPr>
          <p:cNvPr id="300" name="Google Shape;300;p11"/>
          <p:cNvPicPr preferRelativeResize="0"/>
          <p:nvPr/>
        </p:nvPicPr>
        <p:blipFill rotWithShape="1">
          <a:blip r:embed="rId9">
            <a:alphaModFix/>
          </a:blip>
          <a:srcRect t="18431" b="32157"/>
          <a:stretch/>
        </p:blipFill>
        <p:spPr>
          <a:xfrm>
            <a:off x="838200" y="2402965"/>
            <a:ext cx="2911171" cy="1917947"/>
          </a:xfrm>
          <a:prstGeom prst="rect">
            <a:avLst/>
          </a:prstGeom>
          <a:noFill/>
          <a:ln>
            <a:noFill/>
          </a:ln>
        </p:spPr>
      </p:pic>
      <p:pic>
        <p:nvPicPr>
          <p:cNvPr id="301" name="Google Shape;301;p11"/>
          <p:cNvPicPr preferRelativeResize="0"/>
          <p:nvPr/>
        </p:nvPicPr>
        <p:blipFill rotWithShape="1">
          <a:blip r:embed="rId10">
            <a:alphaModFix/>
          </a:blip>
          <a:srcRect/>
          <a:stretch/>
        </p:blipFill>
        <p:spPr>
          <a:xfrm>
            <a:off x="8330826" y="368749"/>
            <a:ext cx="2211668" cy="453195"/>
          </a:xfrm>
          <a:prstGeom prst="rect">
            <a:avLst/>
          </a:prstGeom>
          <a:noFill/>
          <a:ln>
            <a:noFill/>
          </a:ln>
        </p:spPr>
      </p:pic>
      <p:sp>
        <p:nvSpPr>
          <p:cNvPr id="302" name="Google Shape;302;p11"/>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31" name="Google Shape;331;p14"/>
          <p:cNvPicPr preferRelativeResize="0"/>
          <p:nvPr/>
        </p:nvPicPr>
        <p:blipFill rotWithShape="1">
          <a:blip r:embed="rId3">
            <a:alphaModFix/>
          </a:blip>
          <a:srcRect/>
          <a:stretch/>
        </p:blipFill>
        <p:spPr>
          <a:xfrm>
            <a:off x="-24171" y="0"/>
            <a:ext cx="12216171" cy="6869880"/>
          </a:xfrm>
          <a:prstGeom prst="rect">
            <a:avLst/>
          </a:prstGeom>
          <a:noFill/>
          <a:ln>
            <a:noFill/>
          </a:ln>
        </p:spPr>
      </p:pic>
      <p:sp>
        <p:nvSpPr>
          <p:cNvPr id="332" name="Google Shape;332;p14"/>
          <p:cNvSpPr txBox="1"/>
          <p:nvPr/>
        </p:nvSpPr>
        <p:spPr>
          <a:xfrm>
            <a:off x="252132" y="1564867"/>
            <a:ext cx="4700868" cy="6140102"/>
          </a:xfrm>
          <a:prstGeom prst="rect">
            <a:avLst/>
          </a:prstGeom>
          <a:noFill/>
          <a:ln>
            <a:noFill/>
          </a:ln>
        </p:spPr>
        <p:txBody>
          <a:bodyPr spcFirstLastPara="1" wrap="square" lIns="91425" tIns="45700" rIns="91425" bIns="45700" anchor="t" anchorCtr="0">
            <a:spAutoFit/>
          </a:bodyPr>
          <a:lstStyle/>
          <a:p>
            <a:pPr marL="800100" marR="0" lvl="1" indent="-342900" algn="just" rtl="0">
              <a:spcBef>
                <a:spcPts val="0"/>
              </a:spcBef>
              <a:spcAft>
                <a:spcPts val="0"/>
              </a:spcAft>
              <a:buClr>
                <a:schemeClr val="dk1"/>
              </a:buClr>
              <a:buSzPts val="2000"/>
              <a:buFont typeface="Noto Sans Symbols"/>
              <a:buChar char="❑"/>
            </a:pPr>
            <a:r>
              <a:rPr lang="tr-TR" sz="1600" b="0" i="0" u="none" strike="noStrike" cap="none" dirty="0">
                <a:solidFill>
                  <a:schemeClr val="dk1"/>
                </a:solidFill>
                <a:latin typeface="Calibri"/>
                <a:ea typeface="Calibri"/>
                <a:cs typeface="Calibri"/>
                <a:sym typeface="Calibri"/>
              </a:rPr>
              <a:t>Programın partneri </a:t>
            </a:r>
            <a:r>
              <a:rPr lang="tr-TR" sz="1600" b="0" i="0" u="none" strike="noStrike" cap="none" dirty="0" err="1">
                <a:solidFill>
                  <a:schemeClr val="dk1"/>
                </a:solidFill>
                <a:latin typeface="Calibri"/>
                <a:ea typeface="Calibri"/>
                <a:cs typeface="Calibri"/>
                <a:sym typeface="Calibri"/>
              </a:rPr>
              <a:t>Bielefeld</a:t>
            </a:r>
            <a:r>
              <a:rPr lang="tr-TR" sz="1600" b="0" i="0" u="none" strike="noStrike" cap="none" dirty="0">
                <a:solidFill>
                  <a:schemeClr val="dk1"/>
                </a:solidFill>
                <a:latin typeface="Calibri"/>
                <a:ea typeface="Calibri"/>
                <a:cs typeface="Calibri"/>
                <a:sym typeface="Calibri"/>
              </a:rPr>
              <a:t> Uygulamalı Bilimler ve Sanatlar Üniversitesi (HSBI) tarafından Almanya’da düzenlenen Kış Okulu’na katılım imkânı.</a:t>
            </a:r>
          </a:p>
          <a:p>
            <a:pPr marL="800100" marR="0" lvl="1" indent="-342900" algn="just" rtl="0">
              <a:spcBef>
                <a:spcPts val="0"/>
              </a:spcBef>
              <a:spcAft>
                <a:spcPts val="0"/>
              </a:spcAft>
              <a:buClr>
                <a:schemeClr val="dk1"/>
              </a:buClr>
              <a:buSzPts val="2000"/>
              <a:buFont typeface="Noto Sans Symbols"/>
              <a:buChar char="❑"/>
            </a:pPr>
            <a:endParaRPr sz="1600" b="1" i="0" u="none" strike="noStrike" cap="none" dirty="0">
              <a:solidFill>
                <a:schemeClr val="dk1"/>
              </a:solidFill>
              <a:latin typeface="Calibri"/>
              <a:ea typeface="Calibri"/>
              <a:cs typeface="Calibri"/>
              <a:sym typeface="Calibri"/>
            </a:endParaRPr>
          </a:p>
          <a:p>
            <a:pPr marL="800100" marR="0" lvl="1" indent="-342900" algn="just" rtl="0">
              <a:spcBef>
                <a:spcPts val="0"/>
              </a:spcBef>
              <a:spcAft>
                <a:spcPts val="0"/>
              </a:spcAft>
              <a:buClr>
                <a:schemeClr val="dk1"/>
              </a:buClr>
              <a:buSzPts val="2000"/>
              <a:buFont typeface="Noto Sans Symbols"/>
              <a:buChar char="❑"/>
            </a:pPr>
            <a:r>
              <a:rPr lang="tr-TR" sz="1600" b="0" i="0" u="none" strike="noStrike" cap="none" dirty="0">
                <a:solidFill>
                  <a:schemeClr val="dk1"/>
                </a:solidFill>
                <a:latin typeface="Calibri"/>
                <a:ea typeface="Calibri"/>
                <a:cs typeface="Calibri"/>
                <a:sym typeface="Calibri"/>
              </a:rPr>
              <a:t>Türkiye ile Almanya’dan öğretim üyeleri ile doktora öğrencilerinin katılımıyla her yıl gerçekleştirilen uluslararası araştırma seminerleri aracılığıyla küresel akademik ağlara doğrudan erişim imkânı.</a:t>
            </a:r>
          </a:p>
          <a:p>
            <a:pPr marL="457200" marR="0" lvl="1" algn="just" rtl="0">
              <a:spcBef>
                <a:spcPts val="0"/>
              </a:spcBef>
              <a:spcAft>
                <a:spcPts val="0"/>
              </a:spcAft>
              <a:buClr>
                <a:schemeClr val="dk1"/>
              </a:buClr>
              <a:buSzPts val="2000"/>
            </a:pPr>
            <a:endParaRPr lang="tr-TR" sz="1600" b="0" i="0" u="none" strike="noStrike" cap="none" dirty="0">
              <a:solidFill>
                <a:schemeClr val="dk1"/>
              </a:solidFill>
              <a:latin typeface="Calibri"/>
              <a:ea typeface="Calibri"/>
              <a:cs typeface="Calibri"/>
              <a:sym typeface="Calibri"/>
            </a:endParaRPr>
          </a:p>
          <a:p>
            <a:pPr marL="800100" lvl="1" indent="-342900" algn="just">
              <a:buClr>
                <a:schemeClr val="dk1"/>
              </a:buClr>
              <a:buSzPts val="2000"/>
              <a:buFont typeface="Noto Sans Symbols"/>
              <a:buChar char="❑"/>
            </a:pPr>
            <a:r>
              <a:rPr lang="tr-TR" sz="1600" dirty="0">
                <a:solidFill>
                  <a:schemeClr val="dk1"/>
                </a:solidFill>
                <a:latin typeface="Calibri"/>
                <a:ea typeface="Calibri"/>
                <a:cs typeface="Calibri"/>
                <a:sym typeface="Calibri"/>
              </a:rPr>
              <a:t>Erasmus+ değişim programı ile </a:t>
            </a:r>
            <a:r>
              <a:rPr lang="tr-TR" sz="1600" dirty="0" err="1">
                <a:solidFill>
                  <a:schemeClr val="dk1"/>
                </a:solidFill>
                <a:latin typeface="Calibri"/>
                <a:ea typeface="Calibri"/>
                <a:cs typeface="Calibri"/>
                <a:sym typeface="Calibri"/>
              </a:rPr>
              <a:t>Bielefeld</a:t>
            </a:r>
            <a:r>
              <a:rPr lang="tr-TR" sz="1600" dirty="0">
                <a:solidFill>
                  <a:schemeClr val="dk1"/>
                </a:solidFill>
                <a:latin typeface="Calibri"/>
                <a:ea typeface="Calibri"/>
                <a:cs typeface="Calibri"/>
                <a:sym typeface="Calibri"/>
              </a:rPr>
              <a:t> Uygulamalı Bilimler ve Sanatlar Üniversitesi (HSBI) ve </a:t>
            </a:r>
            <a:r>
              <a:rPr lang="tr-TR" sz="1600" b="0" i="0" u="none" strike="noStrike" cap="none" dirty="0">
                <a:solidFill>
                  <a:schemeClr val="dk1"/>
                </a:solidFill>
                <a:latin typeface="Calibri"/>
                <a:ea typeface="Calibri"/>
                <a:cs typeface="Calibri"/>
                <a:sym typeface="Calibri"/>
              </a:rPr>
              <a:t>SRH Heidelberg Uygulamalı Bilimler Üniversitesi’nde eğitim görme imkanı. </a:t>
            </a:r>
            <a:endParaRPr lang="tr-TR" sz="1800" b="0" i="0" u="none" strike="noStrike" cap="none" dirty="0">
              <a:solidFill>
                <a:schemeClr val="dk1"/>
              </a:solidFill>
              <a:latin typeface="Calibri"/>
              <a:ea typeface="Calibri"/>
              <a:cs typeface="Calibri"/>
              <a:sym typeface="Calibri"/>
            </a:endParaRPr>
          </a:p>
          <a:p>
            <a:pPr marL="800100" marR="0" lvl="1" indent="-342900" algn="just" rtl="0">
              <a:spcBef>
                <a:spcPts val="0"/>
              </a:spcBef>
              <a:spcAft>
                <a:spcPts val="0"/>
              </a:spcAft>
              <a:buClr>
                <a:schemeClr val="dk1"/>
              </a:buClr>
              <a:buSzPts val="2000"/>
              <a:buFont typeface="Noto Sans Symbols"/>
              <a:buChar char="❑"/>
            </a:pPr>
            <a:endParaRPr sz="2400" b="0" i="0" u="none" strike="noStrike" cap="none" dirty="0">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dirty="0">
                <a:solidFill>
                  <a:schemeClr val="dk1"/>
                </a:solidFill>
                <a:latin typeface="Calibri"/>
                <a:ea typeface="Calibri"/>
                <a:cs typeface="Calibri"/>
                <a:sym typeface="Calibri"/>
              </a:rPr>
              <a:t> </a:t>
            </a:r>
            <a:endParaRPr dirty="0"/>
          </a:p>
        </p:txBody>
      </p:sp>
      <p:pic>
        <p:nvPicPr>
          <p:cNvPr id="333" name="Google Shape;333;p14"/>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34" name="Google Shape;334;p14"/>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grpSp>
        <p:nvGrpSpPr>
          <p:cNvPr id="335" name="Google Shape;335;p14"/>
          <p:cNvGrpSpPr/>
          <p:nvPr/>
        </p:nvGrpSpPr>
        <p:grpSpPr>
          <a:xfrm>
            <a:off x="333689" y="114851"/>
            <a:ext cx="1721832" cy="1172607"/>
            <a:chOff x="9382347" y="1180455"/>
            <a:chExt cx="1721832" cy="1172607"/>
          </a:xfrm>
        </p:grpSpPr>
        <p:pic>
          <p:nvPicPr>
            <p:cNvPr id="336" name="Google Shape;336;p14"/>
            <p:cNvPicPr preferRelativeResize="0"/>
            <p:nvPr/>
          </p:nvPicPr>
          <p:blipFill rotWithShape="1">
            <a:blip r:embed="rId5">
              <a:alphaModFix/>
            </a:blip>
            <a:srcRect/>
            <a:stretch/>
          </p:blipFill>
          <p:spPr>
            <a:xfrm>
              <a:off x="9382347" y="1180455"/>
              <a:ext cx="1721832" cy="1172607"/>
            </a:xfrm>
            <a:prstGeom prst="rect">
              <a:avLst/>
            </a:prstGeom>
            <a:noFill/>
            <a:ln>
              <a:noFill/>
            </a:ln>
          </p:spPr>
        </p:pic>
        <p:sp>
          <p:nvSpPr>
            <p:cNvPr id="337" name="Google Shape;337;p14"/>
            <p:cNvSpPr txBox="1"/>
            <p:nvPr/>
          </p:nvSpPr>
          <p:spPr>
            <a:xfrm>
              <a:off x="9671982" y="1417106"/>
              <a:ext cx="115384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chemeClr val="lt1"/>
                  </a:solidFill>
                  <a:latin typeface="Calibri"/>
                  <a:ea typeface="Calibri"/>
                  <a:cs typeface="Calibri"/>
                  <a:sym typeface="Calibri"/>
                </a:rPr>
                <a:t>İŞLETME </a:t>
              </a:r>
              <a:endParaRPr/>
            </a:p>
            <a:p>
              <a:pPr marL="0" marR="0" lvl="0" indent="0" algn="ctr" rtl="0">
                <a:spcBef>
                  <a:spcPts val="0"/>
                </a:spcBef>
                <a:spcAft>
                  <a:spcPts val="0"/>
                </a:spcAft>
                <a:buNone/>
              </a:pPr>
              <a:r>
                <a:rPr lang="tr-TR" sz="1800" b="1">
                  <a:solidFill>
                    <a:schemeClr val="lt1"/>
                  </a:solidFill>
                  <a:latin typeface="Calibri"/>
                  <a:ea typeface="Calibri"/>
                  <a:cs typeface="Calibri"/>
                  <a:sym typeface="Calibri"/>
                </a:rPr>
                <a:t>YÖNETİMİ</a:t>
              </a:r>
              <a:endParaRPr/>
            </a:p>
          </p:txBody>
        </p:sp>
      </p:grpSp>
      <p:sp>
        <p:nvSpPr>
          <p:cNvPr id="338" name="Google Shape;338;p14"/>
          <p:cNvSpPr txBox="1"/>
          <p:nvPr/>
        </p:nvSpPr>
        <p:spPr>
          <a:xfrm>
            <a:off x="2236313" y="108786"/>
            <a:ext cx="884929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dirty="0">
                <a:solidFill>
                  <a:srgbClr val="0099B3"/>
                </a:solidFill>
                <a:latin typeface="Arial"/>
                <a:ea typeface="Arial"/>
                <a:cs typeface="Arial"/>
                <a:sym typeface="Arial"/>
              </a:rPr>
              <a:t>ALMANYA BAĞLANTISI</a:t>
            </a:r>
            <a:endParaRPr sz="2400" b="1" dirty="0">
              <a:solidFill>
                <a:srgbClr val="FF0000"/>
              </a:solidFill>
              <a:latin typeface="Arial"/>
              <a:ea typeface="Arial"/>
              <a:cs typeface="Arial"/>
              <a:sym typeface="Arial"/>
            </a:endParaRPr>
          </a:p>
        </p:txBody>
      </p:sp>
      <p:sp>
        <p:nvSpPr>
          <p:cNvPr id="339" name="Google Shape;339;p14"/>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0" name="Google Shape;340;p14"/>
          <p:cNvPicPr preferRelativeResize="0"/>
          <p:nvPr/>
        </p:nvPicPr>
        <p:blipFill rotWithShape="1">
          <a:blip r:embed="rId6">
            <a:alphaModFix/>
          </a:blip>
          <a:srcRect/>
          <a:stretch/>
        </p:blipFill>
        <p:spPr>
          <a:xfrm>
            <a:off x="330459" y="6106313"/>
            <a:ext cx="1952969" cy="400185"/>
          </a:xfrm>
          <a:prstGeom prst="rect">
            <a:avLst/>
          </a:prstGeom>
          <a:noFill/>
          <a:ln>
            <a:noFill/>
          </a:ln>
        </p:spPr>
      </p:pic>
      <p:pic>
        <p:nvPicPr>
          <p:cNvPr id="2" name="Resim 1" descr="yazı tipi, metin, logo, beyaz içeren bir resim&#10;&#10;Yapay zeka tarafından oluşturulmuş içerik yanlış olabilir.">
            <a:extLst>
              <a:ext uri="{FF2B5EF4-FFF2-40B4-BE49-F238E27FC236}">
                <a16:creationId xmlns:a16="http://schemas.microsoft.com/office/drawing/2014/main" id="{5B0D2385-2133-F498-1344-C69A09717CF4}"/>
              </a:ext>
            </a:extLst>
          </p:cNvPr>
          <p:cNvPicPr>
            <a:picLocks noChangeAspect="1"/>
          </p:cNvPicPr>
          <p:nvPr/>
        </p:nvPicPr>
        <p:blipFill>
          <a:blip r:embed="rId7"/>
          <a:srcRect l="16556" t="30082" r="17562" b="26395"/>
          <a:stretch>
            <a:fillRect/>
          </a:stretch>
        </p:blipFill>
        <p:spPr>
          <a:xfrm>
            <a:off x="9908572" y="6106312"/>
            <a:ext cx="1952969" cy="400185"/>
          </a:xfrm>
          <a:prstGeom prst="rect">
            <a:avLst/>
          </a:prstGeom>
        </p:spPr>
      </p:pic>
      <p:pic>
        <p:nvPicPr>
          <p:cNvPr id="6" name="Resim 5">
            <a:extLst>
              <a:ext uri="{FF2B5EF4-FFF2-40B4-BE49-F238E27FC236}">
                <a16:creationId xmlns:a16="http://schemas.microsoft.com/office/drawing/2014/main" id="{D31F60AA-8334-00EF-2786-20BDB80B91B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054760" y="2666223"/>
            <a:ext cx="3204977" cy="2184456"/>
          </a:xfrm>
          <a:prstGeom prst="rect">
            <a:avLst/>
          </a:prstGeom>
        </p:spPr>
      </p:pic>
      <p:pic>
        <p:nvPicPr>
          <p:cNvPr id="8" name="Resim 7">
            <a:extLst>
              <a:ext uri="{FF2B5EF4-FFF2-40B4-BE49-F238E27FC236}">
                <a16:creationId xmlns:a16="http://schemas.microsoft.com/office/drawing/2014/main" id="{77937747-7BDC-1F67-0DFD-DA6DF4344D99}"/>
              </a:ext>
            </a:extLst>
          </p:cNvPr>
          <p:cNvPicPr>
            <a:picLocks noChangeAspect="1"/>
          </p:cNvPicPr>
          <p:nvPr/>
        </p:nvPicPr>
        <p:blipFill>
          <a:blip r:embed="rId9"/>
          <a:stretch>
            <a:fillRect/>
          </a:stretch>
        </p:blipFill>
        <p:spPr>
          <a:xfrm>
            <a:off x="8361497" y="1564866"/>
            <a:ext cx="3496810" cy="2193583"/>
          </a:xfrm>
          <a:prstGeom prst="rect">
            <a:avLst/>
          </a:prstGeom>
        </p:spPr>
      </p:pic>
      <p:pic>
        <p:nvPicPr>
          <p:cNvPr id="9" name="Resim 8">
            <a:extLst>
              <a:ext uri="{FF2B5EF4-FFF2-40B4-BE49-F238E27FC236}">
                <a16:creationId xmlns:a16="http://schemas.microsoft.com/office/drawing/2014/main" id="{8C01349B-2C7C-917A-532A-F6739D75726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361497" y="3798498"/>
            <a:ext cx="3496810" cy="21844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09" name="Google Shape;309;p12"/>
          <p:cNvPicPr preferRelativeResize="0"/>
          <p:nvPr/>
        </p:nvPicPr>
        <p:blipFill rotWithShape="1">
          <a:blip r:embed="rId3">
            <a:alphaModFix/>
          </a:blip>
          <a:srcRect/>
          <a:stretch/>
        </p:blipFill>
        <p:spPr>
          <a:xfrm>
            <a:off x="0" y="0"/>
            <a:ext cx="12216171" cy="6869880"/>
          </a:xfrm>
          <a:prstGeom prst="rect">
            <a:avLst/>
          </a:prstGeom>
          <a:noFill/>
          <a:ln>
            <a:noFill/>
          </a:ln>
        </p:spPr>
      </p:pic>
      <p:sp>
        <p:nvSpPr>
          <p:cNvPr id="310" name="Google Shape;310;p12"/>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Calibri"/>
                <a:ea typeface="Calibri"/>
                <a:cs typeface="Calibri"/>
                <a:sym typeface="Calibri"/>
              </a:rPr>
              <a:t>                                                                                               </a:t>
            </a:r>
            <a:endParaRPr/>
          </a:p>
          <a:p>
            <a:pPr marL="457200" marR="0" lvl="1" indent="0" algn="just"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311" name="Google Shape;311;p12"/>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12" name="Google Shape;312;p12"/>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13" name="Google Shape;313;p12"/>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14" name="Google Shape;314;p12"/>
          <p:cNvSpPr txBox="1"/>
          <p:nvPr/>
        </p:nvSpPr>
        <p:spPr>
          <a:xfrm>
            <a:off x="4830820" y="1684623"/>
            <a:ext cx="7109048" cy="4247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İşletme Lisans ve Üretim Yönetimi-Sayısal Yöntemler Yüksek Lisans eğitimlerimi tamamladıktan sonra, doktora eğitimim için Türk-Alman Üniversitesi İşletme Doktora Programını tercih ettim. Bilimsel araştırmalarda farklı disiplinlerden ve farklı ülkelerden araştırmacıların bir arada çalışmasının, kaliteli akademik çalışmalar meydana getireceği düşüncesi ve programın özellikle Almanya ile olan bağlantıları akademik hayatının başında olan bir araştırma görevlisi olarak bu programı tercih etmemde önemli rol oynadı.</a:t>
            </a:r>
            <a:endParaRPr dirty="0"/>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Doktora ders dönemi boyunca alanına hâkim Türk ve Alman öğretim üyelerinden ders alma, ilgi duyulan alana ilişkin teorik bilgi altyapısını güçlendirme imkanları, Türk-Alman Üniversitesi İşletme Doktora Programını öne çıkaran unsurlardan bazıları. Henüz yeni bir doktora programı olmasına rağmen, programın sunduğu fırsatlar programın işletme alanındaki mevcut doktora programlarından ayrışarak yakın gelecekte daha da farkındalık uyandıracak bir doktora programına dönüşmesine temel oluşturacaktır.</a:t>
            </a:r>
            <a:endParaRPr dirty="0"/>
          </a:p>
          <a:p>
            <a:pPr marL="0" marR="0" lvl="0" indent="0" algn="just" rtl="0">
              <a:spcBef>
                <a:spcPts val="0"/>
              </a:spcBef>
              <a:spcAft>
                <a:spcPts val="0"/>
              </a:spcAft>
              <a:buNone/>
            </a:pPr>
            <a:endParaRPr sz="1400" b="1" dirty="0">
              <a:solidFill>
                <a:srgbClr val="0099B3"/>
              </a:solidFill>
              <a:latin typeface="Calibri"/>
              <a:ea typeface="Calibri"/>
              <a:cs typeface="Calibri"/>
              <a:sym typeface="Calibri"/>
            </a:endParaRPr>
          </a:p>
          <a:p>
            <a:pPr marL="0" marR="0" lvl="0" indent="0" algn="just" rtl="0">
              <a:spcBef>
                <a:spcPts val="0"/>
              </a:spcBef>
              <a:spcAft>
                <a:spcPts val="0"/>
              </a:spcAft>
              <a:buNone/>
            </a:pPr>
            <a:endParaRPr sz="1400" b="1" dirty="0">
              <a:solidFill>
                <a:srgbClr val="0099B3"/>
              </a:solidFill>
              <a:latin typeface="Calibri"/>
              <a:ea typeface="Calibri"/>
              <a:cs typeface="Calibri"/>
              <a:sym typeface="Calibri"/>
            </a:endParaRPr>
          </a:p>
          <a:p>
            <a:pPr marL="0" marR="0" lvl="0" indent="0" algn="just" rtl="0">
              <a:spcBef>
                <a:spcPts val="0"/>
              </a:spcBef>
              <a:spcAft>
                <a:spcPts val="0"/>
              </a:spcAft>
              <a:buNone/>
            </a:pPr>
            <a:r>
              <a:rPr lang="tr-TR" sz="1400" b="1" dirty="0" err="1">
                <a:solidFill>
                  <a:srgbClr val="0099B3"/>
                </a:solidFill>
                <a:latin typeface="Calibri"/>
                <a:ea typeface="Calibri"/>
                <a:cs typeface="Calibri"/>
                <a:sym typeface="Calibri"/>
              </a:rPr>
              <a:t>Erencan</a:t>
            </a:r>
            <a:r>
              <a:rPr lang="tr-TR" sz="1400" b="1" dirty="0">
                <a:solidFill>
                  <a:srgbClr val="0099B3"/>
                </a:solidFill>
                <a:latin typeface="Calibri"/>
                <a:ea typeface="Calibri"/>
                <a:cs typeface="Calibri"/>
                <a:sym typeface="Calibri"/>
              </a:rPr>
              <a:t> YAVRUCU</a:t>
            </a:r>
            <a:endParaRPr dirty="0"/>
          </a:p>
          <a:p>
            <a:pPr marL="0" marR="0" lvl="0" indent="0" algn="just" rtl="0">
              <a:spcBef>
                <a:spcPts val="0"/>
              </a:spcBef>
              <a:spcAft>
                <a:spcPts val="0"/>
              </a:spcAft>
              <a:buNone/>
            </a:pPr>
            <a:r>
              <a:rPr lang="tr-TR" sz="1400" b="1" dirty="0">
                <a:solidFill>
                  <a:srgbClr val="0099B3"/>
                </a:solidFill>
                <a:latin typeface="Calibri"/>
                <a:ea typeface="Calibri"/>
                <a:cs typeface="Calibri"/>
                <a:sym typeface="Calibri"/>
              </a:rPr>
              <a:t>2024-2025 Eğitim-Öğretim Yılı İşletme Doktora Programı Öğrencisi</a:t>
            </a: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15" name="Google Shape;315;p12"/>
          <p:cNvSpPr txBox="1"/>
          <p:nvPr/>
        </p:nvSpPr>
        <p:spPr>
          <a:xfrm>
            <a:off x="2504506" y="428072"/>
            <a:ext cx="8849294" cy="64106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sz="2000" b="1" dirty="0">
              <a:solidFill>
                <a:srgbClr val="0099B3"/>
              </a:solidFill>
              <a:latin typeface="Arial"/>
              <a:ea typeface="Arial"/>
              <a:cs typeface="Arial"/>
              <a:sym typeface="Arial"/>
            </a:endParaRPr>
          </a:p>
        </p:txBody>
      </p:sp>
      <p:sp>
        <p:nvSpPr>
          <p:cNvPr id="316" name="Google Shape;316;p12"/>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317" name="Google Shape;317;p12"/>
          <p:cNvPicPr preferRelativeResize="0"/>
          <p:nvPr/>
        </p:nvPicPr>
        <p:blipFill rotWithShape="1">
          <a:blip r:embed="rId6">
            <a:alphaModFix/>
          </a:blip>
          <a:srcRect/>
          <a:stretch/>
        </p:blipFill>
        <p:spPr>
          <a:xfrm>
            <a:off x="151896" y="1968098"/>
            <a:ext cx="4632937" cy="33250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24" name="Google Shape;324;p13"/>
          <p:cNvPicPr preferRelativeResize="0"/>
          <p:nvPr/>
        </p:nvPicPr>
        <p:blipFill rotWithShape="1">
          <a:blip r:embed="rId3">
            <a:alphaModFix/>
          </a:blip>
          <a:srcRect/>
          <a:stretch/>
        </p:blipFill>
        <p:spPr>
          <a:xfrm>
            <a:off x="0" y="0"/>
            <a:ext cx="12216171" cy="6869880"/>
          </a:xfrm>
          <a:prstGeom prst="rect">
            <a:avLst/>
          </a:prstGeom>
          <a:noFill/>
          <a:ln>
            <a:noFill/>
          </a:ln>
        </p:spPr>
      </p:pic>
      <p:sp>
        <p:nvSpPr>
          <p:cNvPr id="325" name="Google Shape;325;p13"/>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Calibri"/>
                <a:ea typeface="Calibri"/>
                <a:cs typeface="Calibri"/>
                <a:sym typeface="Calibri"/>
              </a:rPr>
              <a:t>                                                                                               </a:t>
            </a:r>
            <a:endParaRPr/>
          </a:p>
          <a:p>
            <a:pPr marL="457200" marR="0" lvl="1" indent="0" algn="just"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326" name="Google Shape;326;p13"/>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27" name="Google Shape;327;p13"/>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28" name="Google Shape;328;p13"/>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29" name="Google Shape;329;p13"/>
          <p:cNvSpPr txBox="1"/>
          <p:nvPr/>
        </p:nvSpPr>
        <p:spPr>
          <a:xfrm>
            <a:off x="4830820" y="1684623"/>
            <a:ext cx="7109048" cy="381638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Türk Alman Üniversitesi İşletme Doktora Programının bir öğrencisi olarak, akademik mükemmelliğe ve yenilikçi düşünceye büyük önem verildiğini gözlemliyorum. Program, uluslararası iş dünyası ve ekonomi alanında derinlemesine bilgi ve uzmanlık kazandırmak için oldukça donanımlı. Çok kültürlü bir ortamda eğitim almak, farklı bakış açılarından öğrenme şansı sunuyor. Araştırma olanakları geniş; öğretim üyeleri, kendi alanlarında uzman ve her zaman destek olmaya hazır. Dersler, teorik bilgilerin yanı sıra pratik uygulamaları da içeriyor; bu da öğrendiklerimi gerçek dünya problemlerine uygulama fırsatı sunuyor. Eğitim süreci boyunca eleştirel düşünme, problem çözme ve analitik yeteneklerimde önemli gelişmeler kaydettim. Program ayrıca iş dünyası ve akademik ağlar kurma konusunda da çok yardımcı oluyor. Türk ve Alman iş dünyalarını birleştiren bu program, global bir kariyer için sağlam bir zemin hazırlıyor. Burada edindiğim bilgi ve deneyimler, gelecekteki kariyer hedeflerime ulaşmada bana büyük avantajlar sağlıyor.</a:t>
            </a:r>
            <a:endParaRPr dirty="0"/>
          </a:p>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b="1" dirty="0">
                <a:solidFill>
                  <a:srgbClr val="0099B3"/>
                </a:solidFill>
                <a:latin typeface="Calibri"/>
                <a:ea typeface="Calibri"/>
                <a:cs typeface="Calibri"/>
                <a:sym typeface="Calibri"/>
              </a:rPr>
              <a:t>Ferhat SAYIN</a:t>
            </a:r>
            <a:endParaRPr dirty="0"/>
          </a:p>
          <a:p>
            <a:pPr lvl="0" algn="just"/>
            <a:r>
              <a:rPr lang="tr-TR" b="1" dirty="0">
                <a:solidFill>
                  <a:srgbClr val="0099B3"/>
                </a:solidFill>
                <a:latin typeface="Calibri"/>
                <a:ea typeface="Calibri"/>
                <a:cs typeface="Calibri"/>
                <a:sym typeface="Calibri"/>
              </a:rPr>
              <a:t>2024-2025 Eğitim-Öğretim Yılı İşletme Doktora Programı Öğrencisi</a:t>
            </a:r>
            <a:endParaRPr lang="tr-TR"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30" name="Google Shape;330;p13"/>
          <p:cNvSpPr txBox="1"/>
          <p:nvPr/>
        </p:nvSpPr>
        <p:spPr>
          <a:xfrm>
            <a:off x="2456700" y="564530"/>
            <a:ext cx="8849294" cy="91847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dirty="0"/>
          </a:p>
        </p:txBody>
      </p:sp>
      <p:sp>
        <p:nvSpPr>
          <p:cNvPr id="331" name="Google Shape;331;p13"/>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332" name="Google Shape;332;p13"/>
          <p:cNvPicPr preferRelativeResize="0"/>
          <p:nvPr/>
        </p:nvPicPr>
        <p:blipFill rotWithShape="1">
          <a:blip r:embed="rId6">
            <a:alphaModFix/>
          </a:blip>
          <a:srcRect/>
          <a:stretch/>
        </p:blipFill>
        <p:spPr>
          <a:xfrm>
            <a:off x="350608" y="1968097"/>
            <a:ext cx="4381737" cy="31699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39" name="Google Shape;339;p14"/>
          <p:cNvPicPr preferRelativeResize="0"/>
          <p:nvPr/>
        </p:nvPicPr>
        <p:blipFill rotWithShape="1">
          <a:blip r:embed="rId3">
            <a:alphaModFix/>
          </a:blip>
          <a:srcRect/>
          <a:stretch/>
        </p:blipFill>
        <p:spPr>
          <a:xfrm>
            <a:off x="0" y="0"/>
            <a:ext cx="12216171" cy="6869880"/>
          </a:xfrm>
          <a:prstGeom prst="rect">
            <a:avLst/>
          </a:prstGeom>
          <a:noFill/>
          <a:ln>
            <a:noFill/>
          </a:ln>
        </p:spPr>
      </p:pic>
      <p:sp>
        <p:nvSpPr>
          <p:cNvPr id="340" name="Google Shape;340;p14"/>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Calibri"/>
                <a:ea typeface="Calibri"/>
                <a:cs typeface="Calibri"/>
                <a:sym typeface="Calibri"/>
              </a:rPr>
              <a:t>                                                                                               </a:t>
            </a:r>
            <a:endParaRPr/>
          </a:p>
          <a:p>
            <a:pPr marL="457200" marR="0" lvl="1" indent="0" algn="just"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341" name="Google Shape;341;p14"/>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42" name="Google Shape;342;p14"/>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43" name="Google Shape;343;p14"/>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44" name="Google Shape;344;p14"/>
          <p:cNvSpPr txBox="1"/>
          <p:nvPr/>
        </p:nvSpPr>
        <p:spPr>
          <a:xfrm>
            <a:off x="4830820" y="1684623"/>
            <a:ext cx="7109048" cy="35393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Mühendislik lisans eğitimi sonrası İşletme Yönetimi Yüksek Lisans Programını tamamlayarak çalışma hayatıma başladım. Uluslararası satış ve pazarlama yönetimi alanları ağırlıklı olmak üzere 16 yıllık iş tecrübesinden sonra, pazarlama alanında akademik anlamda derinlemesine bilgi edinerek uzmanlaşmak istedim. İş hayatındaki gözlemlerimden hareketle ve disiplinler arası bir bakış açısıyla araştırma yapmak, yeni bilgiler üreterek literatüre katkıda bulunmak isteğim vardı. Bu sebeple gerçekleştirdiğim doktora programları araştırması sırasında dikkatimi çeken Türk-Alman Üniversitesi doktora programı, Türk ve yabancı akademisyenlerden oluşan güçlü eğitim kadrosu ile tercih sebebim oldu. Aynı zamanda Türk- Alman Üniversitesi’nin sağladığı uluslararası akademik bağlantılar, uluslararası konferanslara, workshoplara katılım desteği gibi imkanlar, Türk-Alman Üniversitesi doktora programını tercih etmem de önemli faktörler oldu. Doktora derslerinde elde ettiğim derinlemesine bilgi, uzmanlık, araştırma becerileri ve yeni bilgi üretme yeteneği, profesyonel gelişimime önemli katkı sağladı.</a:t>
            </a:r>
            <a:endParaRPr dirty="0"/>
          </a:p>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b="1" dirty="0">
                <a:solidFill>
                  <a:srgbClr val="0099B3"/>
                </a:solidFill>
                <a:latin typeface="Calibri"/>
                <a:ea typeface="Calibri"/>
                <a:cs typeface="Calibri"/>
                <a:sym typeface="Calibri"/>
              </a:rPr>
              <a:t>Didem Nur SAYDAMOĞLU TOP</a:t>
            </a:r>
            <a:endParaRPr dirty="0"/>
          </a:p>
          <a:p>
            <a:pPr lvl="0" algn="just"/>
            <a:r>
              <a:rPr lang="tr-TR" b="1" dirty="0">
                <a:solidFill>
                  <a:srgbClr val="0099B3"/>
                </a:solidFill>
                <a:latin typeface="Calibri"/>
                <a:ea typeface="Calibri"/>
                <a:cs typeface="Calibri"/>
                <a:sym typeface="Calibri"/>
              </a:rPr>
              <a:t>2024-2025 Eğitim-Öğretim Yılı İşletme Doktora Programı Öğrencisi</a:t>
            </a:r>
            <a:endParaRPr lang="tr-TR" dirty="0">
              <a:solidFill>
                <a:schemeClr val="dk1"/>
              </a:solidFill>
              <a:latin typeface="Calibri"/>
              <a:ea typeface="Calibri"/>
              <a:cs typeface="Calibri"/>
              <a:sym typeface="Calibri"/>
            </a:endParaRPr>
          </a:p>
        </p:txBody>
      </p:sp>
      <p:sp>
        <p:nvSpPr>
          <p:cNvPr id="345" name="Google Shape;345;p14"/>
          <p:cNvSpPr txBox="1"/>
          <p:nvPr/>
        </p:nvSpPr>
        <p:spPr>
          <a:xfrm>
            <a:off x="2612024" y="630279"/>
            <a:ext cx="8849294" cy="53058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sz="2000" b="1" dirty="0">
              <a:solidFill>
                <a:srgbClr val="0099B3"/>
              </a:solidFill>
              <a:latin typeface="Arial"/>
              <a:ea typeface="Arial"/>
              <a:cs typeface="Arial"/>
              <a:sym typeface="Arial"/>
            </a:endParaRPr>
          </a:p>
        </p:txBody>
      </p:sp>
      <p:sp>
        <p:nvSpPr>
          <p:cNvPr id="346" name="Google Shape;346;p14"/>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347" name="Google Shape;347;p14"/>
          <p:cNvPicPr preferRelativeResize="0"/>
          <p:nvPr/>
        </p:nvPicPr>
        <p:blipFill rotWithShape="1">
          <a:blip r:embed="rId6">
            <a:alphaModFix/>
          </a:blip>
          <a:srcRect/>
          <a:stretch/>
        </p:blipFill>
        <p:spPr>
          <a:xfrm>
            <a:off x="333368" y="1968097"/>
            <a:ext cx="4416217" cy="32559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69" name="Google Shape;369;p16"/>
          <p:cNvPicPr preferRelativeResize="0"/>
          <p:nvPr/>
        </p:nvPicPr>
        <p:blipFill rotWithShape="1">
          <a:blip r:embed="rId3">
            <a:alphaModFix/>
          </a:blip>
          <a:srcRect/>
          <a:stretch/>
        </p:blipFill>
        <p:spPr>
          <a:xfrm>
            <a:off x="0" y="0"/>
            <a:ext cx="12216171" cy="6869880"/>
          </a:xfrm>
          <a:prstGeom prst="rect">
            <a:avLst/>
          </a:prstGeom>
          <a:noFill/>
          <a:ln>
            <a:noFill/>
          </a:ln>
        </p:spPr>
      </p:pic>
      <p:pic>
        <p:nvPicPr>
          <p:cNvPr id="370" name="Google Shape;370;p16"/>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71" name="Google Shape;371;p16"/>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72" name="Google Shape;372;p16"/>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73" name="Google Shape;373;p16"/>
          <p:cNvSpPr txBox="1"/>
          <p:nvPr/>
        </p:nvSpPr>
        <p:spPr>
          <a:xfrm>
            <a:off x="4830820" y="1579523"/>
            <a:ext cx="7109048" cy="50474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Uluslararası alanda tanınmış bir eğitim kurumu olan Türk-Alman Üniversitesindeki İşletme Doktora Programının disiplinler arası bir yaklaşımla donanmış, uluslararası standartlarda akademik mükemmeliyeti hedefleyen bir program olduğunu düşünüyorum. Programın sunduğu geniş araştırma olanakları, bizlere kendi ilgi alanlarımızda derinlemesine çalışma fırsatı veriyor. Programın bize sunduğu ileri düzey araştırma imkanlarıyla kariyerlerimizde önemli kazanımlar elde edeceğimizi düşünüyorum.</a:t>
            </a:r>
            <a:endParaRPr dirty="0"/>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Türk-Alman Üniversitesi, uluslararası akademisyenlerle zenginleşmiş bir akademik ortama sahip. Bu çeşitlilik, bizlere farklı kültürlerden gelen bakış açılarıyla zenginleşen bir öğrenme deneyimi sunuyor. Bu çok kültürlü ortamın, kişisel ve akademik gelişimime katkıda bulunduğunu düşünüyorum. Ayrıca, uluslararası iş birliği ve network aracılığıyla geniş bir profesyonel ağa erişim imkânı sunması, programın benim açımdan cazibesini artırmakta. </a:t>
            </a:r>
            <a:endParaRPr dirty="0"/>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Programın alanında uzmanlaşmış bir akademik kadroya sahip olduğunu düşünüyorum. Bu nitelikli akademik kadronun bizleri başarıya taşıyacak güçlü bir destek sistemi olduğuna inanıyorum.</a:t>
            </a:r>
            <a:endParaRPr dirty="0"/>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Programın diğer bir özelliği, teorik bilgiyi pratik uygulamalarla birleştiren bir yaklaşıma sahip olmasıdır. Bu sayede, teorik bilgiyi gerçek dünya problemlerine uygulama şansımız olmakta ve iş dünyasındaki değişen trendlere uyum sağlama yeteneklerimiz gelişmekte.</a:t>
            </a:r>
            <a:endParaRPr dirty="0"/>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Özetle, Türk-Alman Üniversitesi İşletme Doktora Programı, akademik mükemmelliği, uluslararası ortamı, uzman akademik kadrosu ve yenilikçi yaklaşımlarıyla beni etkilemiştir ve programı tercih etmemi sağlamıştır.</a:t>
            </a:r>
            <a:endParaRPr dirty="0"/>
          </a:p>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b="1" dirty="0">
                <a:solidFill>
                  <a:srgbClr val="0099B3"/>
                </a:solidFill>
                <a:latin typeface="Calibri"/>
                <a:ea typeface="Calibri"/>
                <a:cs typeface="Calibri"/>
                <a:sym typeface="Calibri"/>
              </a:rPr>
              <a:t>Ebru </a:t>
            </a:r>
            <a:r>
              <a:rPr lang="tr-TR" sz="1400" b="1" dirty="0" err="1">
                <a:solidFill>
                  <a:srgbClr val="0099B3"/>
                </a:solidFill>
                <a:latin typeface="Calibri"/>
                <a:ea typeface="Calibri"/>
                <a:cs typeface="Calibri"/>
                <a:sym typeface="Calibri"/>
              </a:rPr>
              <a:t>Vehibe</a:t>
            </a:r>
            <a:r>
              <a:rPr lang="tr-TR" sz="1400" b="1" dirty="0">
                <a:solidFill>
                  <a:srgbClr val="0099B3"/>
                </a:solidFill>
                <a:latin typeface="Calibri"/>
                <a:ea typeface="Calibri"/>
                <a:cs typeface="Calibri"/>
                <a:sym typeface="Calibri"/>
              </a:rPr>
              <a:t> BEKAR</a:t>
            </a:r>
            <a:endParaRPr dirty="0"/>
          </a:p>
          <a:p>
            <a:pPr lvl="0" algn="just"/>
            <a:r>
              <a:rPr lang="tr-TR" b="1" dirty="0">
                <a:solidFill>
                  <a:srgbClr val="0099B3"/>
                </a:solidFill>
                <a:latin typeface="Calibri"/>
                <a:ea typeface="Calibri"/>
                <a:cs typeface="Calibri"/>
                <a:sym typeface="Calibri"/>
              </a:rPr>
              <a:t>2024-2025 Eğitim-Öğretim Yılı İşletme Doktora Programı Öğrencisi</a:t>
            </a:r>
            <a:endParaRPr lang="tr-TR" dirty="0">
              <a:solidFill>
                <a:schemeClr val="dk1"/>
              </a:solidFill>
              <a:latin typeface="Calibri"/>
              <a:ea typeface="Calibri"/>
              <a:cs typeface="Calibri"/>
              <a:sym typeface="Calibri"/>
            </a:endParaRPr>
          </a:p>
        </p:txBody>
      </p:sp>
      <p:sp>
        <p:nvSpPr>
          <p:cNvPr id="374" name="Google Shape;374;p16"/>
          <p:cNvSpPr txBox="1"/>
          <p:nvPr/>
        </p:nvSpPr>
        <p:spPr>
          <a:xfrm>
            <a:off x="2389210" y="424886"/>
            <a:ext cx="8849294" cy="7879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sz="2000" b="1" dirty="0">
              <a:solidFill>
                <a:srgbClr val="0099B3"/>
              </a:solidFill>
              <a:latin typeface="Arial"/>
              <a:ea typeface="Arial"/>
              <a:cs typeface="Arial"/>
              <a:sym typeface="Arial"/>
            </a:endParaRPr>
          </a:p>
        </p:txBody>
      </p:sp>
      <p:sp>
        <p:nvSpPr>
          <p:cNvPr id="375" name="Google Shape;375;p16"/>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376" name="Google Shape;376;p16"/>
          <p:cNvPicPr preferRelativeResize="0"/>
          <p:nvPr/>
        </p:nvPicPr>
        <p:blipFill rotWithShape="1">
          <a:blip r:embed="rId6">
            <a:alphaModFix/>
          </a:blip>
          <a:srcRect/>
          <a:stretch/>
        </p:blipFill>
        <p:spPr>
          <a:xfrm>
            <a:off x="333689" y="1715612"/>
            <a:ext cx="4461642" cy="41735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3" name="Google Shape;383;p17"/>
          <p:cNvPicPr preferRelativeResize="0"/>
          <p:nvPr/>
        </p:nvPicPr>
        <p:blipFill rotWithShape="1">
          <a:blip r:embed="rId3">
            <a:alphaModFix/>
          </a:blip>
          <a:srcRect/>
          <a:stretch/>
        </p:blipFill>
        <p:spPr>
          <a:xfrm>
            <a:off x="0" y="0"/>
            <a:ext cx="12216171" cy="6869880"/>
          </a:xfrm>
          <a:prstGeom prst="rect">
            <a:avLst/>
          </a:prstGeom>
          <a:noFill/>
          <a:ln>
            <a:noFill/>
          </a:ln>
        </p:spPr>
      </p:pic>
      <p:sp>
        <p:nvSpPr>
          <p:cNvPr id="384" name="Google Shape;384;p17"/>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Calibri"/>
                <a:ea typeface="Calibri"/>
                <a:cs typeface="Calibri"/>
                <a:sym typeface="Calibri"/>
              </a:rPr>
              <a:t>                                                                                               </a:t>
            </a:r>
            <a:endParaRPr/>
          </a:p>
          <a:p>
            <a:pPr marL="457200" marR="0" lvl="1" indent="0" algn="just"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385" name="Google Shape;385;p17"/>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86" name="Google Shape;386;p17"/>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87" name="Google Shape;387;p17"/>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88" name="Google Shape;388;p17"/>
          <p:cNvSpPr txBox="1"/>
          <p:nvPr/>
        </p:nvSpPr>
        <p:spPr>
          <a:xfrm>
            <a:off x="4830820" y="1684623"/>
            <a:ext cx="7109048" cy="360094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Profesyonel iş hayatıma devam ederken tamamladığım İşletme ve Hukuk alanlarındaki Yüksek Lisans eğitimlerimden sonra, yine iş yaşantıma devam ederken doktora eğitimi alarak akademik bilgilerimi ve yeteneklerimi arttırmak istediğim süreçte Türk – Alman Üniversitesi İşletme Doktora programını keşfettim. Bu programı tercih etmemin altındaki temel motivasyonlar; ilgi alanımda uzman akademisyenlerin varlığı, programın yönetim kademesinde gördüğüm yakın ilgi ve destek, program işleyiş sisteminin farklılığı oldu.</a:t>
            </a:r>
            <a:endParaRPr dirty="0"/>
          </a:p>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dirty="0">
                <a:solidFill>
                  <a:schemeClr val="dk1"/>
                </a:solidFill>
                <a:latin typeface="Calibri"/>
                <a:ea typeface="Calibri"/>
                <a:cs typeface="Calibri"/>
                <a:sym typeface="Calibri"/>
              </a:rPr>
              <a:t>Araştırma yapmak istediğim “aile işletmeleri” alanında destek bulabileceğim, birlikte çalışabileceğim değerli akademisyenlerin öncülüğünde, şimdiye kadar edindiğim farklı disiplinlerdeki eğitimlerimi ve iş yaşamımdaki bilgi ve tecrübelerimi bir değere dönüştürerek başarılı çalışmalar sunabileceğim bir kurumda eğitim gördüğüm için çok mutluyum.</a:t>
            </a:r>
            <a:endParaRPr dirty="0"/>
          </a:p>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b="1" dirty="0">
                <a:solidFill>
                  <a:srgbClr val="0099B3"/>
                </a:solidFill>
                <a:latin typeface="Calibri"/>
                <a:ea typeface="Calibri"/>
                <a:cs typeface="Calibri"/>
                <a:sym typeface="Calibri"/>
              </a:rPr>
              <a:t>Alper ENGİN</a:t>
            </a:r>
            <a:endParaRPr dirty="0"/>
          </a:p>
          <a:p>
            <a:pPr lvl="0" algn="just"/>
            <a:r>
              <a:rPr lang="tr-TR" b="1" dirty="0">
                <a:solidFill>
                  <a:srgbClr val="0099B3"/>
                </a:solidFill>
                <a:latin typeface="Calibri"/>
                <a:ea typeface="Calibri"/>
                <a:cs typeface="Calibri"/>
                <a:sym typeface="Calibri"/>
              </a:rPr>
              <a:t>2024-2025 Eğitim-Öğretim Yılı İşletme Doktora Programı Öğrencisi</a:t>
            </a:r>
            <a:endParaRPr lang="tr-TR"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89" name="Google Shape;389;p17"/>
          <p:cNvSpPr txBox="1"/>
          <p:nvPr/>
        </p:nvSpPr>
        <p:spPr>
          <a:xfrm>
            <a:off x="2504506" y="333821"/>
            <a:ext cx="8849294" cy="79816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sz="2000" b="1" dirty="0">
              <a:solidFill>
                <a:srgbClr val="0099B3"/>
              </a:solidFill>
              <a:latin typeface="Arial"/>
              <a:ea typeface="Arial"/>
              <a:cs typeface="Arial"/>
              <a:sym typeface="Arial"/>
            </a:endParaRPr>
          </a:p>
        </p:txBody>
      </p:sp>
      <p:sp>
        <p:nvSpPr>
          <p:cNvPr id="390" name="Google Shape;390;p17"/>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391" name="Google Shape;391;p17"/>
          <p:cNvPicPr preferRelativeResize="0"/>
          <p:nvPr/>
        </p:nvPicPr>
        <p:blipFill rotWithShape="1">
          <a:blip r:embed="rId6">
            <a:alphaModFix/>
          </a:blip>
          <a:srcRect/>
          <a:stretch/>
        </p:blipFill>
        <p:spPr>
          <a:xfrm rot="-5400000">
            <a:off x="258168" y="2265185"/>
            <a:ext cx="4803843" cy="340320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
          <a:extLst>
            <a:ext uri="{FF2B5EF4-FFF2-40B4-BE49-F238E27FC236}">
              <a16:creationId xmlns:a16="http://schemas.microsoft.com/office/drawing/2014/main" id="{E3CA11BC-FE7D-98FD-9FA6-D8B7D4B2BC43}"/>
            </a:ext>
          </a:extLst>
        </p:cNvPr>
        <p:cNvGrpSpPr/>
        <p:nvPr/>
      </p:nvGrpSpPr>
      <p:grpSpPr>
        <a:xfrm>
          <a:off x="0" y="0"/>
          <a:ext cx="0" cy="0"/>
          <a:chOff x="0" y="0"/>
          <a:chExt cx="0" cy="0"/>
        </a:xfrm>
      </p:grpSpPr>
      <p:sp>
        <p:nvSpPr>
          <p:cNvPr id="382" name="Google Shape;382;p17">
            <a:extLst>
              <a:ext uri="{FF2B5EF4-FFF2-40B4-BE49-F238E27FC236}">
                <a16:creationId xmlns:a16="http://schemas.microsoft.com/office/drawing/2014/main" id="{832B29FF-8384-E1A8-3545-B5505E51A16B}"/>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3" name="Google Shape;383;p17">
            <a:extLst>
              <a:ext uri="{FF2B5EF4-FFF2-40B4-BE49-F238E27FC236}">
                <a16:creationId xmlns:a16="http://schemas.microsoft.com/office/drawing/2014/main" id="{3473AFBC-E69D-BF5D-F452-2176C14F70A1}"/>
              </a:ext>
            </a:extLst>
          </p:cNvPr>
          <p:cNvPicPr preferRelativeResize="0"/>
          <p:nvPr/>
        </p:nvPicPr>
        <p:blipFill rotWithShape="1">
          <a:blip r:embed="rId3">
            <a:alphaModFix/>
          </a:blip>
          <a:srcRect/>
          <a:stretch/>
        </p:blipFill>
        <p:spPr>
          <a:xfrm>
            <a:off x="-24171" y="-11880"/>
            <a:ext cx="12216171" cy="6869880"/>
          </a:xfrm>
          <a:prstGeom prst="rect">
            <a:avLst/>
          </a:prstGeom>
          <a:noFill/>
          <a:ln>
            <a:noFill/>
          </a:ln>
        </p:spPr>
      </p:pic>
      <p:sp>
        <p:nvSpPr>
          <p:cNvPr id="384" name="Google Shape;384;p17">
            <a:extLst>
              <a:ext uri="{FF2B5EF4-FFF2-40B4-BE49-F238E27FC236}">
                <a16:creationId xmlns:a16="http://schemas.microsoft.com/office/drawing/2014/main" id="{648E963B-F32E-A886-3BCC-6D6932E6D55C}"/>
              </a:ext>
            </a:extLst>
          </p:cNvPr>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Calibri"/>
                <a:ea typeface="Calibri"/>
                <a:cs typeface="Calibri"/>
                <a:sym typeface="Calibri"/>
              </a:rPr>
              <a:t>                                                                                               </a:t>
            </a:r>
            <a:endParaRPr/>
          </a:p>
          <a:p>
            <a:pPr marL="457200" marR="0" lvl="1" indent="0" algn="just"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385" name="Google Shape;385;p17">
            <a:extLst>
              <a:ext uri="{FF2B5EF4-FFF2-40B4-BE49-F238E27FC236}">
                <a16:creationId xmlns:a16="http://schemas.microsoft.com/office/drawing/2014/main" id="{82E46AB1-3EE3-459A-0875-7E409E186D32}"/>
              </a:ext>
            </a:extLst>
          </p:cNvPr>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86" name="Google Shape;386;p17">
            <a:extLst>
              <a:ext uri="{FF2B5EF4-FFF2-40B4-BE49-F238E27FC236}">
                <a16:creationId xmlns:a16="http://schemas.microsoft.com/office/drawing/2014/main" id="{3FF2DBB1-A34E-222F-9F49-6AC471B6A743}"/>
              </a:ext>
            </a:extLst>
          </p:cNvPr>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87" name="Google Shape;387;p17">
            <a:extLst>
              <a:ext uri="{FF2B5EF4-FFF2-40B4-BE49-F238E27FC236}">
                <a16:creationId xmlns:a16="http://schemas.microsoft.com/office/drawing/2014/main" id="{DB3DF7F6-4A4A-5302-5CE9-881D5D5D55B0}"/>
              </a:ext>
            </a:extLst>
          </p:cNvPr>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88" name="Google Shape;388;p17">
            <a:extLst>
              <a:ext uri="{FF2B5EF4-FFF2-40B4-BE49-F238E27FC236}">
                <a16:creationId xmlns:a16="http://schemas.microsoft.com/office/drawing/2014/main" id="{F641ABA5-B34B-DFC7-8857-B60871AE78D8}"/>
              </a:ext>
            </a:extLst>
          </p:cNvPr>
          <p:cNvSpPr txBox="1"/>
          <p:nvPr/>
        </p:nvSpPr>
        <p:spPr>
          <a:xfrm>
            <a:off x="4830820" y="1684623"/>
            <a:ext cx="7109048" cy="3108503"/>
          </a:xfrm>
          <a:prstGeom prst="rect">
            <a:avLst/>
          </a:prstGeom>
          <a:noFill/>
          <a:ln>
            <a:noFill/>
          </a:ln>
        </p:spPr>
        <p:txBody>
          <a:bodyPr spcFirstLastPara="1" wrap="square" lIns="91425" tIns="45700" rIns="91425" bIns="45700" anchor="t" anchorCtr="0">
            <a:spAutoFit/>
          </a:bodyPr>
          <a:lstStyle/>
          <a:p>
            <a:pPr lvl="1" algn="just"/>
            <a:r>
              <a:rPr lang="tr-TR" dirty="0">
                <a:solidFill>
                  <a:schemeClr val="dk1"/>
                </a:solidFill>
                <a:latin typeface="Calibri"/>
                <a:ea typeface="Calibri"/>
                <a:cs typeface="Calibri"/>
                <a:sym typeface="Calibri"/>
              </a:rPr>
              <a:t>Türk-Alman Üniversitesi’nde İşletme Doktorası yapmak, akademik kariyerime</a:t>
            </a:r>
          </a:p>
          <a:p>
            <a:pPr lvl="1" algn="just"/>
            <a:r>
              <a:rPr lang="tr-TR" dirty="0">
                <a:solidFill>
                  <a:schemeClr val="dk1"/>
                </a:solidFill>
                <a:latin typeface="Calibri"/>
                <a:ea typeface="Calibri"/>
                <a:cs typeface="Calibri"/>
                <a:sym typeface="Calibri"/>
              </a:rPr>
              <a:t>uluslararası bir boyut kattı. Hem Türk hem de Alman profesörlerle çalışma imkânı,</a:t>
            </a:r>
          </a:p>
          <a:p>
            <a:pPr lvl="1" algn="just"/>
            <a:r>
              <a:rPr lang="tr-TR" dirty="0">
                <a:solidFill>
                  <a:schemeClr val="dk1"/>
                </a:solidFill>
                <a:latin typeface="Calibri"/>
                <a:ea typeface="Calibri"/>
                <a:cs typeface="Calibri"/>
                <a:sym typeface="Calibri"/>
              </a:rPr>
              <a:t>farklı akademik yaklaşımları bir arada görmeme ve araştırma perspektifimi</a:t>
            </a:r>
          </a:p>
          <a:p>
            <a:pPr lvl="1" algn="just"/>
            <a:r>
              <a:rPr lang="tr-TR" dirty="0">
                <a:solidFill>
                  <a:schemeClr val="dk1"/>
                </a:solidFill>
                <a:latin typeface="Calibri"/>
                <a:ea typeface="Calibri"/>
                <a:cs typeface="Calibri"/>
                <a:sym typeface="Calibri"/>
              </a:rPr>
              <a:t>zenginleştirmeme olanak sağladı.</a:t>
            </a:r>
          </a:p>
          <a:p>
            <a:pPr lvl="1" algn="just"/>
            <a:endParaRPr lang="tr-TR" dirty="0">
              <a:solidFill>
                <a:schemeClr val="dk1"/>
              </a:solidFill>
              <a:latin typeface="Calibri"/>
              <a:ea typeface="Calibri"/>
              <a:cs typeface="Calibri"/>
              <a:sym typeface="Calibri"/>
            </a:endParaRPr>
          </a:p>
          <a:p>
            <a:pPr lvl="1" algn="just"/>
            <a:r>
              <a:rPr lang="tr-TR" dirty="0">
                <a:solidFill>
                  <a:schemeClr val="dk1"/>
                </a:solidFill>
                <a:latin typeface="Calibri"/>
                <a:ea typeface="Calibri"/>
                <a:cs typeface="Calibri"/>
                <a:sym typeface="Calibri"/>
              </a:rPr>
              <a:t>İngilizce yürütülen program sayesinde, küresel akademiyle entegre olurken hızla</a:t>
            </a:r>
          </a:p>
          <a:p>
            <a:pPr lvl="1" algn="just"/>
            <a:r>
              <a:rPr lang="tr-TR" dirty="0">
                <a:solidFill>
                  <a:schemeClr val="dk1"/>
                </a:solidFill>
                <a:latin typeface="Calibri"/>
                <a:ea typeface="Calibri"/>
                <a:cs typeface="Calibri"/>
                <a:sym typeface="Calibri"/>
              </a:rPr>
              <a:t>gelişen konuları yakından takip eden, güncel literatüre hâkim akademisyenlerle</a:t>
            </a:r>
          </a:p>
          <a:p>
            <a:pPr lvl="1" algn="just"/>
            <a:r>
              <a:rPr lang="tr-TR" dirty="0">
                <a:solidFill>
                  <a:schemeClr val="dk1"/>
                </a:solidFill>
                <a:latin typeface="Calibri"/>
                <a:ea typeface="Calibri"/>
                <a:cs typeface="Calibri"/>
                <a:sym typeface="Calibri"/>
              </a:rPr>
              <a:t>çalışmak da akademik bilgimi sürekli güncel tutmamı sağladı.</a:t>
            </a:r>
          </a:p>
          <a:p>
            <a:pPr lvl="1" algn="just"/>
            <a:endParaRPr lang="tr-TR" dirty="0">
              <a:solidFill>
                <a:schemeClr val="dk1"/>
              </a:solidFill>
              <a:latin typeface="Calibri"/>
              <a:ea typeface="Calibri"/>
              <a:cs typeface="Calibri"/>
              <a:sym typeface="Calibri"/>
            </a:endParaRPr>
          </a:p>
          <a:p>
            <a:pPr lvl="1" algn="just"/>
            <a:r>
              <a:rPr lang="tr-TR" dirty="0">
                <a:solidFill>
                  <a:schemeClr val="dk1"/>
                </a:solidFill>
                <a:latin typeface="Calibri"/>
                <a:ea typeface="Calibri"/>
                <a:cs typeface="Calibri"/>
                <a:sym typeface="Calibri"/>
              </a:rPr>
              <a:t>Program, küresel düşünen ve çok yönlü bir araştırmacı olmak isteyenler için güçlü bir</a:t>
            </a:r>
          </a:p>
          <a:p>
            <a:pPr lvl="1" algn="just"/>
            <a:r>
              <a:rPr lang="tr-TR" dirty="0">
                <a:solidFill>
                  <a:schemeClr val="dk1"/>
                </a:solidFill>
                <a:latin typeface="Calibri"/>
                <a:ea typeface="Calibri"/>
                <a:cs typeface="Calibri"/>
                <a:sym typeface="Calibri"/>
              </a:rPr>
              <a:t>başlangıç noktası.</a:t>
            </a:r>
            <a:endParaRPr lang="tr-TR" sz="14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marL="0" marR="0" lvl="0" indent="0" algn="just" rtl="0">
              <a:spcBef>
                <a:spcPts val="0"/>
              </a:spcBef>
              <a:spcAft>
                <a:spcPts val="0"/>
              </a:spcAft>
              <a:buNone/>
            </a:pPr>
            <a:r>
              <a:rPr lang="tr-TR" sz="1400" b="1" dirty="0">
                <a:solidFill>
                  <a:srgbClr val="0099B3"/>
                </a:solidFill>
                <a:latin typeface="Calibri"/>
                <a:ea typeface="Calibri"/>
                <a:cs typeface="Calibri"/>
                <a:sym typeface="Calibri"/>
              </a:rPr>
              <a:t>Seçkin </a:t>
            </a:r>
            <a:r>
              <a:rPr lang="tr-TR" sz="1400" b="1" dirty="0" err="1">
                <a:solidFill>
                  <a:srgbClr val="0099B3"/>
                </a:solidFill>
                <a:latin typeface="Calibri"/>
                <a:ea typeface="Calibri"/>
                <a:cs typeface="Calibri"/>
                <a:sym typeface="Calibri"/>
              </a:rPr>
              <a:t>Çöper</a:t>
            </a:r>
            <a:endParaRPr dirty="0"/>
          </a:p>
          <a:p>
            <a:pPr lvl="0" algn="just"/>
            <a:r>
              <a:rPr lang="tr-TR" b="1" dirty="0">
                <a:solidFill>
                  <a:srgbClr val="0099B3"/>
                </a:solidFill>
                <a:latin typeface="Calibri"/>
                <a:ea typeface="Calibri"/>
                <a:cs typeface="Calibri"/>
                <a:sym typeface="Calibri"/>
              </a:rPr>
              <a:t>2024-2025 Eğitim-Öğretim Yılı İşletme Doktora Programı Öğrencisi</a:t>
            </a:r>
            <a:endParaRPr lang="tr-TR" dirty="0">
              <a:solidFill>
                <a:schemeClr val="dk1"/>
              </a:solidFill>
              <a:latin typeface="Calibri"/>
              <a:ea typeface="Calibri"/>
              <a:cs typeface="Calibri"/>
              <a:sym typeface="Calibri"/>
            </a:endParaRPr>
          </a:p>
        </p:txBody>
      </p:sp>
      <p:sp>
        <p:nvSpPr>
          <p:cNvPr id="389" name="Google Shape;389;p17">
            <a:extLst>
              <a:ext uri="{FF2B5EF4-FFF2-40B4-BE49-F238E27FC236}">
                <a16:creationId xmlns:a16="http://schemas.microsoft.com/office/drawing/2014/main" id="{3C74CE2C-D234-7065-F2B5-1A6DDD351B97}"/>
              </a:ext>
            </a:extLst>
          </p:cNvPr>
          <p:cNvSpPr txBox="1"/>
          <p:nvPr/>
        </p:nvSpPr>
        <p:spPr>
          <a:xfrm>
            <a:off x="2430104" y="382514"/>
            <a:ext cx="8849294" cy="7879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dirty="0"/>
          </a:p>
        </p:txBody>
      </p:sp>
      <p:sp>
        <p:nvSpPr>
          <p:cNvPr id="390" name="Google Shape;390;p17">
            <a:extLst>
              <a:ext uri="{FF2B5EF4-FFF2-40B4-BE49-F238E27FC236}">
                <a16:creationId xmlns:a16="http://schemas.microsoft.com/office/drawing/2014/main" id="{19C69892-45F9-22E3-668C-931C9CE64468}"/>
              </a:ext>
            </a:extLst>
          </p:cNvPr>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3" name="Resim 2" descr="bina, giyim, dış mekan, ayakkabı içeren bir resim&#10;&#10;Yapay zeka tarafından oluşturulmuş içerik yanlış olabilir.">
            <a:extLst>
              <a:ext uri="{FF2B5EF4-FFF2-40B4-BE49-F238E27FC236}">
                <a16:creationId xmlns:a16="http://schemas.microsoft.com/office/drawing/2014/main" id="{93611102-587B-9E46-DD79-98D7D02337E0}"/>
              </a:ext>
            </a:extLst>
          </p:cNvPr>
          <p:cNvPicPr>
            <a:picLocks noChangeAspect="1"/>
          </p:cNvPicPr>
          <p:nvPr/>
        </p:nvPicPr>
        <p:blipFill>
          <a:blip r:embed="rId6"/>
          <a:stretch>
            <a:fillRect/>
          </a:stretch>
        </p:blipFill>
        <p:spPr>
          <a:xfrm>
            <a:off x="940194" y="1652582"/>
            <a:ext cx="3202564" cy="4836242"/>
          </a:xfrm>
          <a:prstGeom prst="rect">
            <a:avLst/>
          </a:prstGeom>
        </p:spPr>
      </p:pic>
    </p:spTree>
    <p:extLst>
      <p:ext uri="{BB962C8B-B14F-4D97-AF65-F5344CB8AC3E}">
        <p14:creationId xmlns:p14="http://schemas.microsoft.com/office/powerpoint/2010/main" val="3520651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98" name="Google Shape;98;p2"/>
          <p:cNvPicPr preferRelativeResize="0"/>
          <p:nvPr/>
        </p:nvPicPr>
        <p:blipFill rotWithShape="1">
          <a:blip r:embed="rId3">
            <a:alphaModFix/>
          </a:blip>
          <a:srcRect/>
          <a:stretch/>
        </p:blipFill>
        <p:spPr>
          <a:xfrm>
            <a:off x="-12086" y="0"/>
            <a:ext cx="12216171" cy="6869880"/>
          </a:xfrm>
          <a:prstGeom prst="rect">
            <a:avLst/>
          </a:prstGeom>
          <a:noFill/>
          <a:ln>
            <a:noFill/>
          </a:ln>
        </p:spPr>
      </p:pic>
      <p:pic>
        <p:nvPicPr>
          <p:cNvPr id="99" name="Google Shape;99;p2"/>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100" name="Google Shape;100;p2"/>
          <p:cNvSpPr/>
          <p:nvPr/>
        </p:nvSpPr>
        <p:spPr>
          <a:xfrm>
            <a:off x="617684" y="1664463"/>
            <a:ext cx="7836071" cy="3631723"/>
          </a:xfrm>
          <a:prstGeom prst="rect">
            <a:avLst/>
          </a:prstGeom>
          <a:noFill/>
          <a:ln>
            <a:noFill/>
          </a:ln>
        </p:spPr>
        <p:txBody>
          <a:bodyPr spcFirstLastPara="1" wrap="square" lIns="91425" tIns="45700" rIns="91425" bIns="45700" anchor="t" anchorCtr="0">
            <a:spAutoFit/>
          </a:bodyPr>
          <a:lstStyle/>
          <a:p>
            <a:pPr marL="914400" marR="0" lvl="1" indent="-457200" algn="just" rtl="0">
              <a:lnSpc>
                <a:spcPct val="100000"/>
              </a:lnSpc>
              <a:spcBef>
                <a:spcPts val="0"/>
              </a:spcBef>
              <a:spcAft>
                <a:spcPts val="0"/>
              </a:spcAft>
              <a:buClr>
                <a:schemeClr val="dk1"/>
              </a:buClr>
              <a:buSzPts val="2000"/>
              <a:buFont typeface="Noto Sans Symbols"/>
              <a:buChar char="❑"/>
            </a:pPr>
            <a:r>
              <a:rPr lang="tr-TR" sz="2000" b="0" i="0" u="none" strike="noStrike" cap="none" dirty="0">
                <a:solidFill>
                  <a:schemeClr val="dk1"/>
                </a:solidFill>
                <a:latin typeface="Calibri"/>
                <a:ea typeface="Calibri"/>
                <a:cs typeface="Calibri"/>
                <a:sym typeface="Calibri"/>
              </a:rPr>
              <a:t>Türk-Alman Üniversitesi (TAÜ) </a:t>
            </a:r>
          </a:p>
          <a:p>
            <a:pPr marL="914400" marR="0" lvl="1" indent="-457200" algn="just" rtl="0">
              <a:lnSpc>
                <a:spcPct val="100000"/>
              </a:lnSpc>
              <a:spcBef>
                <a:spcPts val="1200"/>
              </a:spcBef>
              <a:spcAft>
                <a:spcPts val="0"/>
              </a:spcAft>
              <a:buClr>
                <a:schemeClr val="dk1"/>
              </a:buClr>
              <a:buSzPts val="2000"/>
              <a:buFont typeface="Noto Sans Symbols"/>
              <a:buChar char="❑"/>
            </a:pPr>
            <a:r>
              <a:rPr lang="tr-TR" sz="2000" b="0" i="0" u="none" strike="noStrike" cap="none" dirty="0">
                <a:solidFill>
                  <a:schemeClr val="dk1"/>
                </a:solidFill>
                <a:latin typeface="Calibri"/>
                <a:ea typeface="Calibri"/>
                <a:cs typeface="Calibri"/>
                <a:sym typeface="Calibri"/>
              </a:rPr>
              <a:t>Programın Amacı ve Hedef Kitlesi</a:t>
            </a:r>
          </a:p>
          <a:p>
            <a:pPr marL="914400" marR="0" lvl="1" indent="-457200" algn="just" rtl="0">
              <a:lnSpc>
                <a:spcPct val="100000"/>
              </a:lnSpc>
              <a:spcBef>
                <a:spcPts val="1200"/>
              </a:spcBef>
              <a:spcAft>
                <a:spcPts val="0"/>
              </a:spcAft>
              <a:buClr>
                <a:schemeClr val="dk1"/>
              </a:buClr>
              <a:buSzPts val="2000"/>
              <a:buFont typeface="Noto Sans Symbols"/>
              <a:buChar char="❑"/>
            </a:pPr>
            <a:r>
              <a:rPr lang="tr-TR" sz="2000" b="0" i="0" u="none" strike="noStrike" cap="none" dirty="0">
                <a:solidFill>
                  <a:schemeClr val="dk1"/>
                </a:solidFill>
                <a:latin typeface="Calibri"/>
                <a:ea typeface="Calibri"/>
                <a:cs typeface="Calibri"/>
                <a:sym typeface="Calibri"/>
              </a:rPr>
              <a:t>Başvuru Şartları ve Kontenjan Bilgileri</a:t>
            </a:r>
          </a:p>
          <a:p>
            <a:pPr marL="914400" marR="0" lvl="1" indent="-457200" algn="just" rtl="0">
              <a:lnSpc>
                <a:spcPct val="100000"/>
              </a:lnSpc>
              <a:spcBef>
                <a:spcPts val="1200"/>
              </a:spcBef>
              <a:spcAft>
                <a:spcPts val="0"/>
              </a:spcAft>
              <a:buClr>
                <a:schemeClr val="dk1"/>
              </a:buClr>
              <a:buSzPts val="2000"/>
              <a:buFont typeface="Noto Sans Symbols"/>
              <a:buChar char="❑"/>
            </a:pPr>
            <a:r>
              <a:rPr lang="tr-TR" sz="2000" dirty="0">
                <a:solidFill>
                  <a:schemeClr val="dk1"/>
                </a:solidFill>
                <a:latin typeface="Calibri"/>
                <a:cs typeface="Calibri"/>
                <a:sym typeface="Calibri"/>
              </a:rPr>
              <a:t>Almanya Bağlantısı</a:t>
            </a:r>
          </a:p>
          <a:p>
            <a:pPr marL="914400" lvl="1" indent="-457200" algn="just">
              <a:spcBef>
                <a:spcPts val="1200"/>
              </a:spcBef>
              <a:buClr>
                <a:schemeClr val="dk1"/>
              </a:buClr>
              <a:buSzPts val="2000"/>
              <a:buFont typeface="Noto Sans Symbols"/>
              <a:buChar char="❑"/>
            </a:pPr>
            <a:r>
              <a:rPr lang="tr-TR" sz="2000" dirty="0">
                <a:solidFill>
                  <a:schemeClr val="dk1"/>
                </a:solidFill>
                <a:latin typeface="Calibri"/>
                <a:ea typeface="Calibri"/>
                <a:cs typeface="Calibri"/>
                <a:sym typeface="Calibri"/>
              </a:rPr>
              <a:t>Öğrencilerimiz Gözünden İşletme Doktora Programı</a:t>
            </a:r>
            <a:endParaRPr dirty="0"/>
          </a:p>
          <a:p>
            <a:pPr marL="914400" marR="0" lvl="1" indent="-457200" algn="just" rtl="0">
              <a:lnSpc>
                <a:spcPct val="100000"/>
              </a:lnSpc>
              <a:spcBef>
                <a:spcPts val="1200"/>
              </a:spcBef>
              <a:spcAft>
                <a:spcPts val="0"/>
              </a:spcAft>
              <a:buClr>
                <a:schemeClr val="dk1"/>
              </a:buClr>
              <a:buSzPts val="2000"/>
              <a:buFont typeface="Noto Sans Symbols"/>
              <a:buChar char="❑"/>
            </a:pPr>
            <a:r>
              <a:rPr lang="tr-TR" sz="2000" b="0" i="0" u="none" strike="noStrike" cap="none" dirty="0">
                <a:solidFill>
                  <a:schemeClr val="dk1"/>
                </a:solidFill>
                <a:latin typeface="Calibri"/>
                <a:ea typeface="Calibri"/>
                <a:cs typeface="Calibri"/>
                <a:sym typeface="Calibri"/>
              </a:rPr>
              <a:t>Öğretim Planı</a:t>
            </a:r>
            <a:endParaRPr lang="tr-TR" dirty="0"/>
          </a:p>
          <a:p>
            <a:pPr marL="914400" marR="0" lvl="1" indent="-457200" algn="just" rtl="0">
              <a:lnSpc>
                <a:spcPct val="100000"/>
              </a:lnSpc>
              <a:spcBef>
                <a:spcPts val="1200"/>
              </a:spcBef>
              <a:spcAft>
                <a:spcPts val="0"/>
              </a:spcAft>
              <a:buClr>
                <a:schemeClr val="dk1"/>
              </a:buClr>
              <a:buSzPts val="2000"/>
              <a:buFont typeface="Noto Sans Symbols"/>
              <a:buChar char="❑"/>
            </a:pPr>
            <a:r>
              <a:rPr lang="tr-TR" sz="2000" b="0" i="0" u="none" strike="noStrike" cap="none" dirty="0">
                <a:solidFill>
                  <a:schemeClr val="dk1"/>
                </a:solidFill>
                <a:latin typeface="Calibri"/>
                <a:ea typeface="Calibri"/>
                <a:cs typeface="Calibri"/>
                <a:sym typeface="Calibri"/>
              </a:rPr>
              <a:t>Akademik Kadro</a:t>
            </a:r>
            <a:endParaRPr lang="tr-TR" dirty="0"/>
          </a:p>
          <a:p>
            <a:pPr marL="914400" marR="0" lvl="1" indent="-457200" algn="just" rtl="0">
              <a:lnSpc>
                <a:spcPct val="100000"/>
              </a:lnSpc>
              <a:spcBef>
                <a:spcPts val="1200"/>
              </a:spcBef>
              <a:spcAft>
                <a:spcPts val="0"/>
              </a:spcAft>
              <a:buClr>
                <a:schemeClr val="dk1"/>
              </a:buClr>
              <a:buSzPts val="2000"/>
              <a:buFont typeface="Noto Sans Symbols"/>
              <a:buChar char="❑"/>
            </a:pPr>
            <a:r>
              <a:rPr lang="tr-TR" sz="2000" b="0" i="0" u="none" strike="noStrike" cap="none" dirty="0">
                <a:solidFill>
                  <a:schemeClr val="dk1"/>
                </a:solidFill>
                <a:latin typeface="Calibri"/>
                <a:ea typeface="Calibri"/>
                <a:cs typeface="Calibri"/>
                <a:sym typeface="Calibri"/>
              </a:rPr>
              <a:t>Önemli Tarihler  </a:t>
            </a:r>
            <a:endParaRPr dirty="0"/>
          </a:p>
        </p:txBody>
      </p:sp>
      <p:sp>
        <p:nvSpPr>
          <p:cNvPr id="101" name="Google Shape;101;p2"/>
          <p:cNvSpPr txBox="1"/>
          <p:nvPr/>
        </p:nvSpPr>
        <p:spPr>
          <a:xfrm>
            <a:off x="2507556" y="17840"/>
            <a:ext cx="699094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İÇERİK</a:t>
            </a:r>
            <a:endParaRPr sz="2400" b="1">
              <a:solidFill>
                <a:srgbClr val="0099B3"/>
              </a:solidFill>
              <a:latin typeface="Arial"/>
              <a:ea typeface="Arial"/>
              <a:cs typeface="Arial"/>
              <a:sym typeface="Arial"/>
            </a:endParaRPr>
          </a:p>
        </p:txBody>
      </p:sp>
      <p:sp>
        <p:nvSpPr>
          <p:cNvPr id="102" name="Google Shape;102;p2"/>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 name="Google Shape;103;p2"/>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104" name="Google Shape;104;p2"/>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105" name="Google Shape;105;p2"/>
          <p:cNvPicPr preferRelativeResize="0"/>
          <p:nvPr/>
        </p:nvPicPr>
        <p:blipFill rotWithShape="1">
          <a:blip r:embed="rId6">
            <a:alphaModFix/>
          </a:blip>
          <a:srcRect/>
          <a:stretch/>
        </p:blipFill>
        <p:spPr>
          <a:xfrm>
            <a:off x="7078582" y="1055482"/>
            <a:ext cx="4450918" cy="53258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1">
          <a:extLst>
            <a:ext uri="{FF2B5EF4-FFF2-40B4-BE49-F238E27FC236}">
              <a16:creationId xmlns:a16="http://schemas.microsoft.com/office/drawing/2014/main" id="{9D21E2D8-E808-2F9C-2C72-16A85EA2106D}"/>
            </a:ext>
          </a:extLst>
        </p:cNvPr>
        <p:cNvGrpSpPr/>
        <p:nvPr/>
      </p:nvGrpSpPr>
      <p:grpSpPr>
        <a:xfrm>
          <a:off x="0" y="0"/>
          <a:ext cx="0" cy="0"/>
          <a:chOff x="0" y="0"/>
          <a:chExt cx="0" cy="0"/>
        </a:xfrm>
      </p:grpSpPr>
      <p:sp>
        <p:nvSpPr>
          <p:cNvPr id="382" name="Google Shape;382;p17">
            <a:extLst>
              <a:ext uri="{FF2B5EF4-FFF2-40B4-BE49-F238E27FC236}">
                <a16:creationId xmlns:a16="http://schemas.microsoft.com/office/drawing/2014/main" id="{7ACB3431-E0C8-F11C-2900-D15D1F822DC0}"/>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3" name="Google Shape;383;p17">
            <a:extLst>
              <a:ext uri="{FF2B5EF4-FFF2-40B4-BE49-F238E27FC236}">
                <a16:creationId xmlns:a16="http://schemas.microsoft.com/office/drawing/2014/main" id="{78EFC9D2-5A4C-ECF3-4AAF-1446FCD277AF}"/>
              </a:ext>
            </a:extLst>
          </p:cNvPr>
          <p:cNvPicPr preferRelativeResize="0"/>
          <p:nvPr/>
        </p:nvPicPr>
        <p:blipFill rotWithShape="1">
          <a:blip r:embed="rId3">
            <a:alphaModFix/>
          </a:blip>
          <a:srcRect/>
          <a:stretch/>
        </p:blipFill>
        <p:spPr>
          <a:xfrm>
            <a:off x="-24171" y="-11880"/>
            <a:ext cx="12216171" cy="6869880"/>
          </a:xfrm>
          <a:prstGeom prst="rect">
            <a:avLst/>
          </a:prstGeom>
          <a:noFill/>
          <a:ln>
            <a:noFill/>
          </a:ln>
        </p:spPr>
      </p:pic>
      <p:sp>
        <p:nvSpPr>
          <p:cNvPr id="384" name="Google Shape;384;p17">
            <a:extLst>
              <a:ext uri="{FF2B5EF4-FFF2-40B4-BE49-F238E27FC236}">
                <a16:creationId xmlns:a16="http://schemas.microsoft.com/office/drawing/2014/main" id="{64C072FA-4B2C-1857-D2D6-07C6E772D76B}"/>
              </a:ext>
            </a:extLst>
          </p:cNvPr>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Calibri"/>
                <a:ea typeface="Calibri"/>
                <a:cs typeface="Calibri"/>
                <a:sym typeface="Calibri"/>
              </a:rPr>
              <a:t>                                                                                               </a:t>
            </a:r>
            <a:endParaRPr/>
          </a:p>
          <a:p>
            <a:pPr marL="457200" marR="0" lvl="1" indent="0" algn="just"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385" name="Google Shape;385;p17">
            <a:extLst>
              <a:ext uri="{FF2B5EF4-FFF2-40B4-BE49-F238E27FC236}">
                <a16:creationId xmlns:a16="http://schemas.microsoft.com/office/drawing/2014/main" id="{1098DF68-1968-A303-652A-67C8A630BF86}"/>
              </a:ext>
            </a:extLst>
          </p:cNvPr>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86" name="Google Shape;386;p17">
            <a:extLst>
              <a:ext uri="{FF2B5EF4-FFF2-40B4-BE49-F238E27FC236}">
                <a16:creationId xmlns:a16="http://schemas.microsoft.com/office/drawing/2014/main" id="{3A0553A7-7C9D-AD70-451A-F25B8B9E1F17}"/>
              </a:ext>
            </a:extLst>
          </p:cNvPr>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87" name="Google Shape;387;p17">
            <a:extLst>
              <a:ext uri="{FF2B5EF4-FFF2-40B4-BE49-F238E27FC236}">
                <a16:creationId xmlns:a16="http://schemas.microsoft.com/office/drawing/2014/main" id="{A4E2A1F2-E9AC-0402-850F-305C64C43549}"/>
              </a:ext>
            </a:extLst>
          </p:cNvPr>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88" name="Google Shape;388;p17">
            <a:extLst>
              <a:ext uri="{FF2B5EF4-FFF2-40B4-BE49-F238E27FC236}">
                <a16:creationId xmlns:a16="http://schemas.microsoft.com/office/drawing/2014/main" id="{F03351A8-4C55-FD2F-A6A5-259F442DDF7F}"/>
              </a:ext>
            </a:extLst>
          </p:cNvPr>
          <p:cNvSpPr txBox="1"/>
          <p:nvPr/>
        </p:nvSpPr>
        <p:spPr>
          <a:xfrm>
            <a:off x="4830820" y="1684623"/>
            <a:ext cx="7109048" cy="4616608"/>
          </a:xfrm>
          <a:prstGeom prst="rect">
            <a:avLst/>
          </a:prstGeom>
          <a:noFill/>
          <a:ln>
            <a:noFill/>
          </a:ln>
        </p:spPr>
        <p:txBody>
          <a:bodyPr spcFirstLastPara="1" wrap="square" lIns="91425" tIns="45700" rIns="91425" bIns="45700" anchor="t" anchorCtr="0">
            <a:spAutoFit/>
          </a:bodyPr>
          <a:lstStyle/>
          <a:p>
            <a:pPr algn="just"/>
            <a:r>
              <a:rPr lang="tr-TR" dirty="0">
                <a:latin typeface="Calibri" panose="020F0502020204030204" pitchFamily="34" charset="0"/>
                <a:cs typeface="Calibri" panose="020F0502020204030204" pitchFamily="34" charset="0"/>
              </a:rPr>
              <a:t>Uzun zamandır hayalini kurduğum İşletme alanında doktora yapma fikri, Türk-Alman Üniversitesi İşletme Doktora Programı’na kabul edilmemle birlikte gerçeğe dönüştü. Üniversitenin güçlü akademik kadrosu, yüksek eğitim standartları, uluslararası bağlantıları ve iş birlikleri, bu programa başvurma kararımda belirleyici unsurlar oldu.</a:t>
            </a:r>
          </a:p>
          <a:p>
            <a:pPr algn="just"/>
            <a:r>
              <a:rPr lang="tr-TR" dirty="0">
                <a:latin typeface="Calibri" panose="020F0502020204030204" pitchFamily="34" charset="0"/>
                <a:cs typeface="Calibri" panose="020F0502020204030204" pitchFamily="34" charset="0"/>
              </a:rPr>
              <a:t>Programın ilk iki döneminde aldığım dersler, analitik düşünme, veri analizi ve problem çözme becerilerimi önemli ölçüde geliştirdi. Her hafta gerçekleştirdiğim sunumlar ise, topluluk önünde karmaşık bilimsel fikirleri daha sade, açık ve anlaşılır bir biçimde ifade etme yeteneğimi hızla ilerletti. Özellikle Almanya’nın farklı üniversitelerinden gelen öğretim üyelerinin derslere katkı sunması, hepimize farklı akademik perspektifler kazandırdı ve bakış açımızı zenginleştirdi.</a:t>
            </a:r>
          </a:p>
          <a:p>
            <a:pPr algn="just"/>
            <a:r>
              <a:rPr lang="tr-TR" dirty="0">
                <a:latin typeface="Calibri" panose="020F0502020204030204" pitchFamily="34" charset="0"/>
                <a:cs typeface="Calibri" panose="020F0502020204030204" pitchFamily="34" charset="0"/>
              </a:rPr>
              <a:t>Araştırma odaklı bu doktora programında, kendi alanlarında yetkin ve deneyimli öğretim üyeleri, sürecin her aşamasında bana ve diğer öğrencilere sürekli destek sağladı. Program aynı zamanda iş dünyası ile akademi arasında güçlü köprüler kurma konusunda da son derece etkili bir yapı sunuyor. Düzenlenen seminerler ve sektör temsilcileriyle gerçekleştirilen </a:t>
            </a:r>
            <a:r>
              <a:rPr lang="tr-TR" dirty="0" err="1">
                <a:latin typeface="Calibri" panose="020F0502020204030204" pitchFamily="34" charset="0"/>
                <a:cs typeface="Calibri" panose="020F0502020204030204" pitchFamily="34" charset="0"/>
              </a:rPr>
              <a:t>networking</a:t>
            </a:r>
            <a:r>
              <a:rPr lang="tr-TR" dirty="0">
                <a:latin typeface="Calibri" panose="020F0502020204030204" pitchFamily="34" charset="0"/>
                <a:cs typeface="Calibri" panose="020F0502020204030204" pitchFamily="34" charset="0"/>
              </a:rPr>
              <a:t> etkinlikleri sayesinde teorik kazanımlarımızı daha somut bir zeminde değerlendirme fırsatı buluyoruz.</a:t>
            </a:r>
          </a:p>
          <a:p>
            <a:pPr algn="just"/>
            <a:r>
              <a:rPr lang="tr-TR" dirty="0">
                <a:latin typeface="Calibri" panose="020F0502020204030204" pitchFamily="34" charset="0"/>
                <a:cs typeface="Calibri" panose="020F0502020204030204" pitchFamily="34" charset="0"/>
              </a:rPr>
              <a:t>Sonuç olarak bu program, bana yalnızca akademik anlamda derinleşme imkânı sunmakla kalmadı, aynı zamanda işletme disiplininde yenilikçi araştırmalar üretmeye ve uygulamaya dönük katkılar geliştirmeye elverişli, çok yönlü bir gelişim ortamı da sağladı.</a:t>
            </a:r>
          </a:p>
          <a:p>
            <a:pPr algn="just"/>
            <a:endParaRPr sz="1400" dirty="0">
              <a:solidFill>
                <a:schemeClr val="dk1"/>
              </a:solidFill>
              <a:latin typeface="Calibri" panose="020F0502020204030204" pitchFamily="34" charset="0"/>
              <a:ea typeface="Calibri"/>
              <a:cs typeface="Calibri" panose="020F0502020204030204" pitchFamily="34" charset="0"/>
              <a:sym typeface="Calibri"/>
            </a:endParaRPr>
          </a:p>
          <a:p>
            <a:pPr lvl="0" algn="just"/>
            <a:r>
              <a:rPr lang="tr-TR" b="1" dirty="0">
                <a:solidFill>
                  <a:srgbClr val="0099B3"/>
                </a:solidFill>
                <a:latin typeface="Calibri" panose="020F0502020204030204" pitchFamily="34" charset="0"/>
                <a:ea typeface="Calibri"/>
                <a:cs typeface="Calibri" panose="020F0502020204030204" pitchFamily="34" charset="0"/>
                <a:sym typeface="Calibri"/>
              </a:rPr>
              <a:t>Güzide Meltem Tanka</a:t>
            </a:r>
          </a:p>
          <a:p>
            <a:pPr lvl="0" algn="just"/>
            <a:r>
              <a:rPr lang="tr-TR" b="1" dirty="0">
                <a:solidFill>
                  <a:srgbClr val="0099B3"/>
                </a:solidFill>
                <a:latin typeface="Calibri" panose="020F0502020204030204" pitchFamily="34" charset="0"/>
                <a:ea typeface="Calibri"/>
                <a:cs typeface="Calibri" panose="020F0502020204030204" pitchFamily="34" charset="0"/>
                <a:sym typeface="Calibri"/>
              </a:rPr>
              <a:t>2025-2026 Eğitim-Öğretim Yılı İşletme Doktora Programı Öğrencisi</a:t>
            </a:r>
            <a:endParaRPr lang="tr-TR"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389" name="Google Shape;389;p17">
            <a:extLst>
              <a:ext uri="{FF2B5EF4-FFF2-40B4-BE49-F238E27FC236}">
                <a16:creationId xmlns:a16="http://schemas.microsoft.com/office/drawing/2014/main" id="{246060B5-9C60-3504-72A5-B2F189DAEC4D}"/>
              </a:ext>
            </a:extLst>
          </p:cNvPr>
          <p:cNvSpPr txBox="1"/>
          <p:nvPr/>
        </p:nvSpPr>
        <p:spPr>
          <a:xfrm>
            <a:off x="2430104" y="382514"/>
            <a:ext cx="8849294" cy="7879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dirty="0"/>
          </a:p>
        </p:txBody>
      </p:sp>
      <p:sp>
        <p:nvSpPr>
          <p:cNvPr id="390" name="Google Shape;390;p17">
            <a:extLst>
              <a:ext uri="{FF2B5EF4-FFF2-40B4-BE49-F238E27FC236}">
                <a16:creationId xmlns:a16="http://schemas.microsoft.com/office/drawing/2014/main" id="{E0E042EB-0509-D00D-B063-7D68D393EFC4}"/>
              </a:ext>
            </a:extLst>
          </p:cNvPr>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4" name="Resim 3">
            <a:extLst>
              <a:ext uri="{FF2B5EF4-FFF2-40B4-BE49-F238E27FC236}">
                <a16:creationId xmlns:a16="http://schemas.microsoft.com/office/drawing/2014/main" id="{C156CE55-7668-BDC3-22F2-44F5C49C8E77}"/>
              </a:ext>
            </a:extLst>
          </p:cNvPr>
          <p:cNvPicPr>
            <a:picLocks noChangeAspect="1"/>
          </p:cNvPicPr>
          <p:nvPr/>
        </p:nvPicPr>
        <p:blipFill>
          <a:blip r:embed="rId6"/>
          <a:stretch>
            <a:fillRect/>
          </a:stretch>
        </p:blipFill>
        <p:spPr>
          <a:xfrm>
            <a:off x="906996" y="1639244"/>
            <a:ext cx="3454697" cy="4836242"/>
          </a:xfrm>
          <a:prstGeom prst="rect">
            <a:avLst/>
          </a:prstGeom>
        </p:spPr>
      </p:pic>
    </p:spTree>
    <p:extLst>
      <p:ext uri="{BB962C8B-B14F-4D97-AF65-F5344CB8AC3E}">
        <p14:creationId xmlns:p14="http://schemas.microsoft.com/office/powerpoint/2010/main" val="487239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1">
          <a:extLst>
            <a:ext uri="{FF2B5EF4-FFF2-40B4-BE49-F238E27FC236}">
              <a16:creationId xmlns:a16="http://schemas.microsoft.com/office/drawing/2014/main" id="{7DF634DD-2A71-FB78-8B8E-531A66946042}"/>
            </a:ext>
          </a:extLst>
        </p:cNvPr>
        <p:cNvGrpSpPr/>
        <p:nvPr/>
      </p:nvGrpSpPr>
      <p:grpSpPr>
        <a:xfrm>
          <a:off x="0" y="0"/>
          <a:ext cx="0" cy="0"/>
          <a:chOff x="0" y="0"/>
          <a:chExt cx="0" cy="0"/>
        </a:xfrm>
      </p:grpSpPr>
      <p:sp>
        <p:nvSpPr>
          <p:cNvPr id="382" name="Google Shape;382;p17">
            <a:extLst>
              <a:ext uri="{FF2B5EF4-FFF2-40B4-BE49-F238E27FC236}">
                <a16:creationId xmlns:a16="http://schemas.microsoft.com/office/drawing/2014/main" id="{B93A0402-D2C7-2370-564C-7EAADC6BAB5A}"/>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3" name="Google Shape;383;p17">
            <a:extLst>
              <a:ext uri="{FF2B5EF4-FFF2-40B4-BE49-F238E27FC236}">
                <a16:creationId xmlns:a16="http://schemas.microsoft.com/office/drawing/2014/main" id="{F08C103E-2DFF-D9CA-D39B-2E1BAC455457}"/>
              </a:ext>
            </a:extLst>
          </p:cNvPr>
          <p:cNvPicPr preferRelativeResize="0"/>
          <p:nvPr/>
        </p:nvPicPr>
        <p:blipFill rotWithShape="1">
          <a:blip r:embed="rId3">
            <a:alphaModFix/>
          </a:blip>
          <a:srcRect/>
          <a:stretch/>
        </p:blipFill>
        <p:spPr>
          <a:xfrm>
            <a:off x="-24171" y="-11880"/>
            <a:ext cx="12216171" cy="6869880"/>
          </a:xfrm>
          <a:prstGeom prst="rect">
            <a:avLst/>
          </a:prstGeom>
          <a:noFill/>
          <a:ln>
            <a:noFill/>
          </a:ln>
        </p:spPr>
      </p:pic>
      <p:sp>
        <p:nvSpPr>
          <p:cNvPr id="384" name="Google Shape;384;p17">
            <a:extLst>
              <a:ext uri="{FF2B5EF4-FFF2-40B4-BE49-F238E27FC236}">
                <a16:creationId xmlns:a16="http://schemas.microsoft.com/office/drawing/2014/main" id="{DC33466D-961A-3A90-E74F-F5E470D172DC}"/>
              </a:ext>
            </a:extLst>
          </p:cNvPr>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Calibri"/>
                <a:ea typeface="Calibri"/>
                <a:cs typeface="Calibri"/>
                <a:sym typeface="Calibri"/>
              </a:rPr>
              <a:t>                                                                                               </a:t>
            </a:r>
            <a:endParaRPr/>
          </a:p>
          <a:p>
            <a:pPr marL="457200" marR="0" lvl="1" indent="0" algn="just"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385" name="Google Shape;385;p17">
            <a:extLst>
              <a:ext uri="{FF2B5EF4-FFF2-40B4-BE49-F238E27FC236}">
                <a16:creationId xmlns:a16="http://schemas.microsoft.com/office/drawing/2014/main" id="{78DD33C2-4A7A-05EF-82A5-4BDBFCDF3D0D}"/>
              </a:ext>
            </a:extLst>
          </p:cNvPr>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86" name="Google Shape;386;p17">
            <a:extLst>
              <a:ext uri="{FF2B5EF4-FFF2-40B4-BE49-F238E27FC236}">
                <a16:creationId xmlns:a16="http://schemas.microsoft.com/office/drawing/2014/main" id="{1145903B-FB0F-BAE2-A915-4CA3548A5841}"/>
              </a:ext>
            </a:extLst>
          </p:cNvPr>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87" name="Google Shape;387;p17">
            <a:extLst>
              <a:ext uri="{FF2B5EF4-FFF2-40B4-BE49-F238E27FC236}">
                <a16:creationId xmlns:a16="http://schemas.microsoft.com/office/drawing/2014/main" id="{E2ECC739-94F8-9088-C109-235342D0F833}"/>
              </a:ext>
            </a:extLst>
          </p:cNvPr>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88" name="Google Shape;388;p17">
            <a:extLst>
              <a:ext uri="{FF2B5EF4-FFF2-40B4-BE49-F238E27FC236}">
                <a16:creationId xmlns:a16="http://schemas.microsoft.com/office/drawing/2014/main" id="{2494CF2C-8138-1133-8D5C-A2D211B527B3}"/>
              </a:ext>
            </a:extLst>
          </p:cNvPr>
          <p:cNvSpPr txBox="1"/>
          <p:nvPr/>
        </p:nvSpPr>
        <p:spPr>
          <a:xfrm>
            <a:off x="4830820" y="1684623"/>
            <a:ext cx="7109048" cy="2462172"/>
          </a:xfrm>
          <a:prstGeom prst="rect">
            <a:avLst/>
          </a:prstGeom>
          <a:noFill/>
          <a:ln>
            <a:noFill/>
          </a:ln>
        </p:spPr>
        <p:txBody>
          <a:bodyPr spcFirstLastPara="1" wrap="square" lIns="91425" tIns="45700" rIns="91425" bIns="45700" anchor="t" anchorCtr="0">
            <a:spAutoFit/>
          </a:bodyPr>
          <a:lstStyle/>
          <a:p>
            <a:pPr algn="just"/>
            <a:r>
              <a:rPr lang="tr-TR" dirty="0">
                <a:latin typeface="Calibri" panose="020F0502020204030204" pitchFamily="34" charset="0"/>
                <a:cs typeface="Calibri" panose="020F0502020204030204" pitchFamily="34" charset="0"/>
              </a:rPr>
              <a:t>TAÜ İngilizce İşletme Doktora Programı, benim için oldukça yoğun ama aynı zamanda son derece keyifli bir süreç oldu. Dersler ve seminerler, yalnızca teorik bilgi sunmakla kalmadı, aynı zamanda metodolojinin, araştırmanın ve öğrenmeyi farklı yollarla keşfetmenin ne kadar anlamlı ve zenginleştirici olabileceğini de gösterdi. Programda ders veren TAÜ öğretim üyelerinin, öğrenci arkadaşlarımın ve yurt dışından gelen misafir öğretim üyelerinin katkıları sayesinde farklı bakış açılarıyla tanışma ve düşünce dünyamı geliştirme imkânı buldum. Sonuç olarak, bu programın bana hem akademik hem de kişisel anlamda kendimi geliştirme fırsatı sunduğunu rahatlıkla söyleyebilirim.</a:t>
            </a:r>
          </a:p>
          <a:p>
            <a:pPr marL="0" marR="0" lvl="0" indent="0" algn="just" rtl="0">
              <a:spcBef>
                <a:spcPts val="0"/>
              </a:spcBef>
              <a:spcAft>
                <a:spcPts val="0"/>
              </a:spcAft>
              <a:buNone/>
            </a:pPr>
            <a:endParaRPr sz="1400" dirty="0">
              <a:solidFill>
                <a:schemeClr val="dk1"/>
              </a:solidFill>
              <a:latin typeface="Calibri"/>
              <a:ea typeface="Calibri"/>
              <a:cs typeface="Calibri"/>
              <a:sym typeface="Calibri"/>
            </a:endParaRPr>
          </a:p>
          <a:p>
            <a:pPr lvl="0" algn="just"/>
            <a:r>
              <a:rPr lang="tr-TR" b="1" dirty="0" err="1">
                <a:solidFill>
                  <a:srgbClr val="0099B3"/>
                </a:solidFill>
                <a:latin typeface="Calibri"/>
                <a:ea typeface="Calibri"/>
                <a:cs typeface="Calibri"/>
                <a:sym typeface="Calibri"/>
              </a:rPr>
              <a:t>Neşat</a:t>
            </a:r>
            <a:r>
              <a:rPr lang="tr-TR" b="1" dirty="0">
                <a:solidFill>
                  <a:srgbClr val="0099B3"/>
                </a:solidFill>
                <a:latin typeface="Calibri"/>
                <a:ea typeface="Calibri"/>
                <a:cs typeface="Calibri"/>
                <a:sym typeface="Calibri"/>
              </a:rPr>
              <a:t> Murat Sözer</a:t>
            </a:r>
          </a:p>
          <a:p>
            <a:pPr lvl="0" algn="just"/>
            <a:r>
              <a:rPr lang="tr-TR" b="1" dirty="0">
                <a:solidFill>
                  <a:srgbClr val="0099B3"/>
                </a:solidFill>
                <a:latin typeface="Calibri"/>
                <a:ea typeface="Calibri"/>
                <a:cs typeface="Calibri"/>
                <a:sym typeface="Calibri"/>
              </a:rPr>
              <a:t>2025-2026 Eğitim-Öğretim Yılı İşletme Doktora Programı Öğrencisi</a:t>
            </a:r>
            <a:endParaRPr lang="tr-TR" dirty="0">
              <a:solidFill>
                <a:schemeClr val="dk1"/>
              </a:solidFill>
              <a:latin typeface="Calibri"/>
              <a:ea typeface="Calibri"/>
              <a:cs typeface="Calibri"/>
              <a:sym typeface="Calibri"/>
            </a:endParaRPr>
          </a:p>
        </p:txBody>
      </p:sp>
      <p:sp>
        <p:nvSpPr>
          <p:cNvPr id="389" name="Google Shape;389;p17">
            <a:extLst>
              <a:ext uri="{FF2B5EF4-FFF2-40B4-BE49-F238E27FC236}">
                <a16:creationId xmlns:a16="http://schemas.microsoft.com/office/drawing/2014/main" id="{F246F06A-3DBD-BD05-F00B-C17D2B6EA535}"/>
              </a:ext>
            </a:extLst>
          </p:cNvPr>
          <p:cNvSpPr txBox="1"/>
          <p:nvPr/>
        </p:nvSpPr>
        <p:spPr>
          <a:xfrm>
            <a:off x="2430104" y="382514"/>
            <a:ext cx="8849294" cy="7879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dirty="0"/>
          </a:p>
        </p:txBody>
      </p:sp>
      <p:sp>
        <p:nvSpPr>
          <p:cNvPr id="390" name="Google Shape;390;p17">
            <a:extLst>
              <a:ext uri="{FF2B5EF4-FFF2-40B4-BE49-F238E27FC236}">
                <a16:creationId xmlns:a16="http://schemas.microsoft.com/office/drawing/2014/main" id="{E96448E2-7201-F4F2-58E0-599F9776A3F7}"/>
              </a:ext>
            </a:extLst>
          </p:cNvPr>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4" name="Resim 3">
            <a:extLst>
              <a:ext uri="{FF2B5EF4-FFF2-40B4-BE49-F238E27FC236}">
                <a16:creationId xmlns:a16="http://schemas.microsoft.com/office/drawing/2014/main" id="{67D51B1F-7879-562D-6CC2-47ECD492179F}"/>
              </a:ext>
            </a:extLst>
          </p:cNvPr>
          <p:cNvPicPr>
            <a:picLocks noChangeAspect="1"/>
          </p:cNvPicPr>
          <p:nvPr/>
        </p:nvPicPr>
        <p:blipFill>
          <a:blip r:embed="rId6"/>
          <a:stretch>
            <a:fillRect/>
          </a:stretch>
        </p:blipFill>
        <p:spPr>
          <a:xfrm>
            <a:off x="940194" y="1652582"/>
            <a:ext cx="3421499" cy="4822904"/>
          </a:xfrm>
          <a:prstGeom prst="rect">
            <a:avLst/>
          </a:prstGeom>
        </p:spPr>
      </p:pic>
    </p:spTree>
    <p:extLst>
      <p:ext uri="{BB962C8B-B14F-4D97-AF65-F5344CB8AC3E}">
        <p14:creationId xmlns:p14="http://schemas.microsoft.com/office/powerpoint/2010/main" val="4067812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1">
          <a:extLst>
            <a:ext uri="{FF2B5EF4-FFF2-40B4-BE49-F238E27FC236}">
              <a16:creationId xmlns:a16="http://schemas.microsoft.com/office/drawing/2014/main" id="{2B894478-7BD2-2D02-D8EB-8E53F3CED5EE}"/>
            </a:ext>
          </a:extLst>
        </p:cNvPr>
        <p:cNvGrpSpPr/>
        <p:nvPr/>
      </p:nvGrpSpPr>
      <p:grpSpPr>
        <a:xfrm>
          <a:off x="0" y="0"/>
          <a:ext cx="0" cy="0"/>
          <a:chOff x="0" y="0"/>
          <a:chExt cx="0" cy="0"/>
        </a:xfrm>
      </p:grpSpPr>
      <p:sp>
        <p:nvSpPr>
          <p:cNvPr id="382" name="Google Shape;382;p17">
            <a:extLst>
              <a:ext uri="{FF2B5EF4-FFF2-40B4-BE49-F238E27FC236}">
                <a16:creationId xmlns:a16="http://schemas.microsoft.com/office/drawing/2014/main" id="{2EB251E0-5EF4-6F01-6A85-CA6FF7A46ACA}"/>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3" name="Google Shape;383;p17">
            <a:extLst>
              <a:ext uri="{FF2B5EF4-FFF2-40B4-BE49-F238E27FC236}">
                <a16:creationId xmlns:a16="http://schemas.microsoft.com/office/drawing/2014/main" id="{3E4506F0-437B-4353-376D-C4D3ABCFECA4}"/>
              </a:ext>
            </a:extLst>
          </p:cNvPr>
          <p:cNvPicPr preferRelativeResize="0"/>
          <p:nvPr/>
        </p:nvPicPr>
        <p:blipFill rotWithShape="1">
          <a:blip r:embed="rId3">
            <a:alphaModFix/>
          </a:blip>
          <a:srcRect/>
          <a:stretch/>
        </p:blipFill>
        <p:spPr>
          <a:xfrm>
            <a:off x="-24171" y="-11880"/>
            <a:ext cx="12216171" cy="6869880"/>
          </a:xfrm>
          <a:prstGeom prst="rect">
            <a:avLst/>
          </a:prstGeom>
          <a:noFill/>
          <a:ln>
            <a:noFill/>
          </a:ln>
        </p:spPr>
      </p:pic>
      <p:sp>
        <p:nvSpPr>
          <p:cNvPr id="384" name="Google Shape;384;p17">
            <a:extLst>
              <a:ext uri="{FF2B5EF4-FFF2-40B4-BE49-F238E27FC236}">
                <a16:creationId xmlns:a16="http://schemas.microsoft.com/office/drawing/2014/main" id="{D32B8D88-69FE-A08B-629A-B566F6AAED8D}"/>
              </a:ext>
            </a:extLst>
          </p:cNvPr>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a:solidFill>
                  <a:schemeClr val="dk1"/>
                </a:solidFill>
                <a:latin typeface="Calibri"/>
                <a:ea typeface="Calibri"/>
                <a:cs typeface="Calibri"/>
                <a:sym typeface="Calibri"/>
              </a:rPr>
              <a:t>                                                                                               </a:t>
            </a:r>
            <a:endParaRPr/>
          </a:p>
          <a:p>
            <a:pPr marL="457200" marR="0" lvl="1" indent="0" algn="just"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a:solidFill>
                  <a:schemeClr val="dk1"/>
                </a:solidFill>
                <a:latin typeface="Calibri"/>
                <a:ea typeface="Calibri"/>
                <a:cs typeface="Calibri"/>
                <a:sym typeface="Calibri"/>
              </a:rPr>
              <a:t> </a:t>
            </a:r>
            <a:endParaRPr/>
          </a:p>
        </p:txBody>
      </p:sp>
      <p:pic>
        <p:nvPicPr>
          <p:cNvPr id="385" name="Google Shape;385;p17">
            <a:extLst>
              <a:ext uri="{FF2B5EF4-FFF2-40B4-BE49-F238E27FC236}">
                <a16:creationId xmlns:a16="http://schemas.microsoft.com/office/drawing/2014/main" id="{C802AD83-6156-8086-AE55-E7F9E160BECD}"/>
              </a:ext>
            </a:extLst>
          </p:cNvPr>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86" name="Google Shape;386;p17">
            <a:extLst>
              <a:ext uri="{FF2B5EF4-FFF2-40B4-BE49-F238E27FC236}">
                <a16:creationId xmlns:a16="http://schemas.microsoft.com/office/drawing/2014/main" id="{D42826B5-D1EF-A010-E827-EAA50224693D}"/>
              </a:ext>
            </a:extLst>
          </p:cNvPr>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87" name="Google Shape;387;p17">
            <a:extLst>
              <a:ext uri="{FF2B5EF4-FFF2-40B4-BE49-F238E27FC236}">
                <a16:creationId xmlns:a16="http://schemas.microsoft.com/office/drawing/2014/main" id="{9D80B8D0-990F-CFB6-00F0-9025F7850DDF}"/>
              </a:ext>
            </a:extLst>
          </p:cNvPr>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88" name="Google Shape;388;p17">
            <a:extLst>
              <a:ext uri="{FF2B5EF4-FFF2-40B4-BE49-F238E27FC236}">
                <a16:creationId xmlns:a16="http://schemas.microsoft.com/office/drawing/2014/main" id="{740BD026-6A44-EBD3-973A-92237278347E}"/>
              </a:ext>
            </a:extLst>
          </p:cNvPr>
          <p:cNvSpPr txBox="1"/>
          <p:nvPr/>
        </p:nvSpPr>
        <p:spPr>
          <a:xfrm>
            <a:off x="4830820" y="1684623"/>
            <a:ext cx="7109048" cy="3754834"/>
          </a:xfrm>
          <a:prstGeom prst="rect">
            <a:avLst/>
          </a:prstGeom>
          <a:noFill/>
          <a:ln>
            <a:noFill/>
          </a:ln>
        </p:spPr>
        <p:txBody>
          <a:bodyPr spcFirstLastPara="1" wrap="square" lIns="91425" tIns="45700" rIns="91425" bIns="45700" anchor="t" anchorCtr="0">
            <a:spAutoFit/>
          </a:bodyPr>
          <a:lstStyle/>
          <a:p>
            <a:pPr algn="just"/>
            <a:r>
              <a:rPr lang="tr-TR" dirty="0">
                <a:latin typeface="Calibri" panose="020F0502020204030204" pitchFamily="34" charset="0"/>
                <a:cs typeface="Calibri" panose="020F0502020204030204" pitchFamily="34" charset="0"/>
              </a:rPr>
              <a:t>Akademik eğitimime Türk-Alman Üniversitesi İşletme Doktora Programı bünyesinde devam etme kararımda, öncelikle üniversitenin sunduğu uluslararası standartlardaki eğitim kalitesi ve bu kaliteyle desteklenen bilimsel araştırma ortamı belirleyici oldu. Güçlü öğretim üyesi kadrosu sayesinde programın hem teorik derinliği hem de uygulama odaklı vizyonu, güncel işletme sorunlarına çözüm üretme noktasında benim için son derece değerli bir gelişim alanı sundu.</a:t>
            </a:r>
          </a:p>
          <a:p>
            <a:pPr algn="just"/>
            <a:endParaRPr lang="tr-TR" dirty="0">
              <a:latin typeface="Calibri" panose="020F0502020204030204" pitchFamily="34" charset="0"/>
              <a:cs typeface="Calibri" panose="020F0502020204030204" pitchFamily="34" charset="0"/>
            </a:endParaRPr>
          </a:p>
          <a:p>
            <a:pPr algn="just"/>
            <a:r>
              <a:rPr lang="tr-TR" dirty="0">
                <a:latin typeface="Calibri" panose="020F0502020204030204" pitchFamily="34" charset="0"/>
                <a:cs typeface="Calibri" panose="020F0502020204030204" pitchFamily="34" charset="0"/>
              </a:rPr>
              <a:t>Özellikle </a:t>
            </a:r>
            <a:r>
              <a:rPr lang="tr-TR" dirty="0" err="1">
                <a:latin typeface="Calibri" panose="020F0502020204030204" pitchFamily="34" charset="0"/>
                <a:cs typeface="Calibri" panose="020F0502020204030204" pitchFamily="34" charset="0"/>
              </a:rPr>
              <a:t>disiplinlerarası</a:t>
            </a:r>
            <a:r>
              <a:rPr lang="tr-TR" dirty="0">
                <a:latin typeface="Calibri" panose="020F0502020204030204" pitchFamily="34" charset="0"/>
                <a:cs typeface="Calibri" panose="020F0502020204030204" pitchFamily="34" charset="0"/>
              </a:rPr>
              <a:t> çalışma kültürü ile program süresince öğretim üyeleri tarafından teşvik edilen ve katılımımızın koordine edildiği konferans, sempozyum ve benzeri akademik organizasyonlar, araştırmalarımı daha küresel bir ölçek ve perspektifle şekillendirmeme önemli katkı sağladı. Burada kurulan güçlü akademik ağ ve sunulan geniş araştırma imkânları, yalnızca yürüttüğümüz güncel çalışmalara değil, aynı zamanda gelecekteki akademik hedeflerimize de sağlam bir temel oluşturuyor.</a:t>
            </a:r>
          </a:p>
          <a:p>
            <a:pPr algn="just"/>
            <a:endParaRPr lang="tr-TR" dirty="0">
              <a:latin typeface="Calibri" panose="020F0502020204030204" pitchFamily="34" charset="0"/>
              <a:cs typeface="Calibri" panose="020F0502020204030204" pitchFamily="34" charset="0"/>
            </a:endParaRPr>
          </a:p>
          <a:p>
            <a:pPr algn="just"/>
            <a:r>
              <a:rPr lang="tr-TR" dirty="0">
                <a:latin typeface="Calibri" panose="020F0502020204030204" pitchFamily="34" charset="0"/>
                <a:cs typeface="Calibri" panose="020F0502020204030204" pitchFamily="34" charset="0"/>
              </a:rPr>
              <a:t>Bu nitelikli akademik yapının bir parçası olarak, Türk-Alman Üniversitesi İşletme Doktora Programı’nda akademik yolculuğuma devam etmekten büyük memnuniyet duyuyorum.</a:t>
            </a:r>
            <a:endParaRPr sz="1400" dirty="0">
              <a:solidFill>
                <a:schemeClr val="dk1"/>
              </a:solidFill>
              <a:latin typeface="Calibri" panose="020F0502020204030204" pitchFamily="34" charset="0"/>
              <a:ea typeface="Calibri"/>
              <a:cs typeface="Calibri" panose="020F0502020204030204" pitchFamily="34" charset="0"/>
              <a:sym typeface="Calibri"/>
            </a:endParaRPr>
          </a:p>
          <a:p>
            <a:pPr lvl="0" algn="just"/>
            <a:r>
              <a:rPr lang="tr-TR" b="1" dirty="0">
                <a:solidFill>
                  <a:srgbClr val="0099B3"/>
                </a:solidFill>
                <a:latin typeface="Calibri"/>
                <a:ea typeface="Calibri"/>
                <a:cs typeface="Calibri"/>
                <a:sym typeface="Calibri"/>
              </a:rPr>
              <a:t>Umur Ejder Halhallı</a:t>
            </a:r>
          </a:p>
          <a:p>
            <a:pPr lvl="0" algn="just"/>
            <a:r>
              <a:rPr lang="tr-TR" b="1" dirty="0">
                <a:solidFill>
                  <a:srgbClr val="0099B3"/>
                </a:solidFill>
                <a:latin typeface="Calibri"/>
                <a:ea typeface="Calibri"/>
                <a:cs typeface="Calibri"/>
                <a:sym typeface="Calibri"/>
              </a:rPr>
              <a:t>2025-2026 Eğitim-Öğretim Yılı İşletme Doktora Programı Öğrencisi</a:t>
            </a:r>
            <a:endParaRPr lang="tr-TR" dirty="0">
              <a:solidFill>
                <a:schemeClr val="dk1"/>
              </a:solidFill>
              <a:latin typeface="Calibri"/>
              <a:ea typeface="Calibri"/>
              <a:cs typeface="Calibri"/>
              <a:sym typeface="Calibri"/>
            </a:endParaRPr>
          </a:p>
        </p:txBody>
      </p:sp>
      <p:sp>
        <p:nvSpPr>
          <p:cNvPr id="389" name="Google Shape;389;p17">
            <a:extLst>
              <a:ext uri="{FF2B5EF4-FFF2-40B4-BE49-F238E27FC236}">
                <a16:creationId xmlns:a16="http://schemas.microsoft.com/office/drawing/2014/main" id="{0C56144A-33BA-712B-A506-A07A5FDBAA08}"/>
              </a:ext>
            </a:extLst>
          </p:cNvPr>
          <p:cNvSpPr txBox="1"/>
          <p:nvPr/>
        </p:nvSpPr>
        <p:spPr>
          <a:xfrm>
            <a:off x="2430104" y="382514"/>
            <a:ext cx="8849294" cy="7879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dirty="0"/>
          </a:p>
        </p:txBody>
      </p:sp>
      <p:sp>
        <p:nvSpPr>
          <p:cNvPr id="390" name="Google Shape;390;p17">
            <a:extLst>
              <a:ext uri="{FF2B5EF4-FFF2-40B4-BE49-F238E27FC236}">
                <a16:creationId xmlns:a16="http://schemas.microsoft.com/office/drawing/2014/main" id="{9F114161-EDE5-2077-5254-D9AC09F2F3F1}"/>
              </a:ext>
            </a:extLst>
          </p:cNvPr>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4" name="Resim 3">
            <a:extLst>
              <a:ext uri="{FF2B5EF4-FFF2-40B4-BE49-F238E27FC236}">
                <a16:creationId xmlns:a16="http://schemas.microsoft.com/office/drawing/2014/main" id="{F055C4F3-7CEE-99DB-8554-B41917B2EF96}"/>
              </a:ext>
            </a:extLst>
          </p:cNvPr>
          <p:cNvPicPr>
            <a:picLocks noChangeAspect="1"/>
          </p:cNvPicPr>
          <p:nvPr/>
        </p:nvPicPr>
        <p:blipFill>
          <a:blip r:embed="rId6"/>
          <a:stretch>
            <a:fillRect/>
          </a:stretch>
        </p:blipFill>
        <p:spPr>
          <a:xfrm>
            <a:off x="924371" y="1652582"/>
            <a:ext cx="3437322" cy="4836242"/>
          </a:xfrm>
          <a:prstGeom prst="rect">
            <a:avLst/>
          </a:prstGeom>
        </p:spPr>
      </p:pic>
    </p:spTree>
    <p:extLst>
      <p:ext uri="{BB962C8B-B14F-4D97-AF65-F5344CB8AC3E}">
        <p14:creationId xmlns:p14="http://schemas.microsoft.com/office/powerpoint/2010/main" val="3487185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a:extLst>
            <a:ext uri="{FF2B5EF4-FFF2-40B4-BE49-F238E27FC236}">
              <a16:creationId xmlns:a16="http://schemas.microsoft.com/office/drawing/2014/main" id="{509DE0C9-8EC2-A7F1-903C-E78BA3426EAC}"/>
            </a:ext>
          </a:extLst>
        </p:cNvPr>
        <p:cNvGrpSpPr/>
        <p:nvPr/>
      </p:nvGrpSpPr>
      <p:grpSpPr>
        <a:xfrm>
          <a:off x="0" y="0"/>
          <a:ext cx="0" cy="0"/>
          <a:chOff x="0" y="0"/>
          <a:chExt cx="0" cy="0"/>
        </a:xfrm>
      </p:grpSpPr>
      <p:sp>
        <p:nvSpPr>
          <p:cNvPr id="382" name="Google Shape;382;p17">
            <a:extLst>
              <a:ext uri="{FF2B5EF4-FFF2-40B4-BE49-F238E27FC236}">
                <a16:creationId xmlns:a16="http://schemas.microsoft.com/office/drawing/2014/main" id="{3A19D77A-1D65-BC2D-5DDF-C625AA6B4916}"/>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3" name="Google Shape;383;p17">
            <a:extLst>
              <a:ext uri="{FF2B5EF4-FFF2-40B4-BE49-F238E27FC236}">
                <a16:creationId xmlns:a16="http://schemas.microsoft.com/office/drawing/2014/main" id="{B0BB19B6-58E0-1E95-D0DF-CEC345B8DF11}"/>
              </a:ext>
            </a:extLst>
          </p:cNvPr>
          <p:cNvPicPr preferRelativeResize="0"/>
          <p:nvPr/>
        </p:nvPicPr>
        <p:blipFill rotWithShape="1">
          <a:blip r:embed="rId3">
            <a:alphaModFix/>
          </a:blip>
          <a:srcRect/>
          <a:stretch/>
        </p:blipFill>
        <p:spPr>
          <a:xfrm>
            <a:off x="-24171" y="-11880"/>
            <a:ext cx="12216171" cy="6869880"/>
          </a:xfrm>
          <a:prstGeom prst="rect">
            <a:avLst/>
          </a:prstGeom>
          <a:noFill/>
          <a:ln>
            <a:noFill/>
          </a:ln>
        </p:spPr>
      </p:pic>
      <p:sp>
        <p:nvSpPr>
          <p:cNvPr id="384" name="Google Shape;384;p17">
            <a:extLst>
              <a:ext uri="{FF2B5EF4-FFF2-40B4-BE49-F238E27FC236}">
                <a16:creationId xmlns:a16="http://schemas.microsoft.com/office/drawing/2014/main" id="{B87E315D-AF34-3841-535F-A1CEE1C50913}"/>
              </a:ext>
            </a:extLst>
          </p:cNvPr>
          <p:cNvSpPr txBox="1"/>
          <p:nvPr/>
        </p:nvSpPr>
        <p:spPr>
          <a:xfrm>
            <a:off x="252132" y="1564867"/>
            <a:ext cx="11218609" cy="3431709"/>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tr-TR" sz="2000" b="1" i="0" u="none" strike="noStrike" cap="none" dirty="0">
                <a:solidFill>
                  <a:schemeClr val="dk1"/>
                </a:solidFill>
                <a:latin typeface="Calibri"/>
                <a:ea typeface="Calibri"/>
                <a:cs typeface="Calibri"/>
                <a:sym typeface="Calibri"/>
              </a:rPr>
              <a:t>                                                                                               </a:t>
            </a:r>
            <a:endParaRPr dirty="0"/>
          </a:p>
          <a:p>
            <a:pPr marL="457200" marR="0" lvl="1" indent="0" algn="just" rtl="0">
              <a:spcBef>
                <a:spcPts val="0"/>
              </a:spcBef>
              <a:spcAft>
                <a:spcPts val="0"/>
              </a:spcAft>
              <a:buNone/>
            </a:pPr>
            <a:endParaRPr sz="2000" b="1" i="0" u="none" strike="noStrike" cap="none" dirty="0">
              <a:solidFill>
                <a:schemeClr val="dk1"/>
              </a:solidFill>
              <a:latin typeface="Calibri"/>
              <a:ea typeface="Calibri"/>
              <a:cs typeface="Calibri"/>
              <a:sym typeface="Calibri"/>
            </a:endParaRPr>
          </a:p>
          <a:p>
            <a:pPr marL="914400" marR="0" lvl="2" indent="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457200" marR="0" lvl="1" indent="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0" marR="0" lvl="1" indent="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800100" marR="0" lvl="1" indent="-190500" algn="just" rtl="0">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742950" marR="0" lvl="1" indent="-28575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tr-TR" sz="900" b="0" i="0" u="none" strike="noStrike" cap="none" dirty="0">
                <a:solidFill>
                  <a:schemeClr val="dk1"/>
                </a:solidFill>
                <a:latin typeface="Calibri"/>
                <a:ea typeface="Calibri"/>
                <a:cs typeface="Calibri"/>
                <a:sym typeface="Calibri"/>
              </a:rPr>
              <a:t> </a:t>
            </a:r>
            <a:endParaRPr dirty="0"/>
          </a:p>
        </p:txBody>
      </p:sp>
      <p:pic>
        <p:nvPicPr>
          <p:cNvPr id="385" name="Google Shape;385;p17">
            <a:extLst>
              <a:ext uri="{FF2B5EF4-FFF2-40B4-BE49-F238E27FC236}">
                <a16:creationId xmlns:a16="http://schemas.microsoft.com/office/drawing/2014/main" id="{2853B10C-2385-94C2-C77F-C8A6721AE76F}"/>
              </a:ext>
            </a:extLst>
          </p:cNvPr>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386" name="Google Shape;386;p17">
            <a:extLst>
              <a:ext uri="{FF2B5EF4-FFF2-40B4-BE49-F238E27FC236}">
                <a16:creationId xmlns:a16="http://schemas.microsoft.com/office/drawing/2014/main" id="{97E522C2-9076-B0FA-8EE5-150DEC1B3B1C}"/>
              </a:ext>
            </a:extLst>
          </p:cNvPr>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387" name="Google Shape;387;p17">
            <a:extLst>
              <a:ext uri="{FF2B5EF4-FFF2-40B4-BE49-F238E27FC236}">
                <a16:creationId xmlns:a16="http://schemas.microsoft.com/office/drawing/2014/main" id="{9C9274C4-792F-1B10-7856-6B4936EE2DD1}"/>
              </a:ext>
            </a:extLst>
          </p:cNvPr>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388" name="Google Shape;388;p17">
            <a:extLst>
              <a:ext uri="{FF2B5EF4-FFF2-40B4-BE49-F238E27FC236}">
                <a16:creationId xmlns:a16="http://schemas.microsoft.com/office/drawing/2014/main" id="{76808B7D-8FCF-2EAA-36F9-29AC6B2F9400}"/>
              </a:ext>
            </a:extLst>
          </p:cNvPr>
          <p:cNvSpPr txBox="1"/>
          <p:nvPr/>
        </p:nvSpPr>
        <p:spPr>
          <a:xfrm>
            <a:off x="4830820" y="1684623"/>
            <a:ext cx="7109048" cy="3323946"/>
          </a:xfrm>
          <a:prstGeom prst="rect">
            <a:avLst/>
          </a:prstGeom>
          <a:noFill/>
          <a:ln>
            <a:noFill/>
          </a:ln>
        </p:spPr>
        <p:txBody>
          <a:bodyPr spcFirstLastPara="1" wrap="square" lIns="91425" tIns="45700" rIns="91425" bIns="45700" anchor="t" anchorCtr="0">
            <a:spAutoFit/>
          </a:bodyPr>
          <a:lstStyle/>
          <a:p>
            <a:pPr algn="just"/>
            <a:r>
              <a:rPr lang="tr-TR" dirty="0">
                <a:latin typeface="Calibri" panose="020F0502020204030204" pitchFamily="34" charset="0"/>
                <a:cs typeface="Calibri" panose="020F0502020204030204" pitchFamily="34" charset="0"/>
              </a:rPr>
              <a:t>Türk-Alman Üniversitesi Sosyal Bilimler Enstitüsü İşletme Doktora Programı, hem akademik hem de mesleki kariyerim açısından benim için çok değerli katkılar sundu. Program kapsamında pazarlama, organizasyon ve yönetim, dijital liderlik ve araştırma yöntemleri gibi alanlarda uzmanlaşmış Türk ve Alman akademisyenlerle birlikte çalışma imkânı bulmak, bilimsel araştırmanın nasıl tasarlandığını ve yürütüldüğünü öğrenme açısından son derece faydalı ve aynı zamanda keyifli bir deneyim sağladı.</a:t>
            </a:r>
          </a:p>
          <a:p>
            <a:pPr algn="just"/>
            <a:endParaRPr lang="tr-TR" dirty="0">
              <a:latin typeface="Calibri" panose="020F0502020204030204" pitchFamily="34" charset="0"/>
              <a:cs typeface="Calibri" panose="020F0502020204030204" pitchFamily="34" charset="0"/>
            </a:endParaRPr>
          </a:p>
          <a:p>
            <a:pPr algn="just"/>
            <a:r>
              <a:rPr lang="tr-TR" dirty="0">
                <a:latin typeface="Calibri" panose="020F0502020204030204" pitchFamily="34" charset="0"/>
                <a:cs typeface="Calibri" panose="020F0502020204030204" pitchFamily="34" charset="0"/>
              </a:rPr>
              <a:t>Program, Türkiye ve Almanya’dan araştırmacılarla iş birliği yapma ve uluslararası akademik ağların bir parçası olma fırsatı sunmakta. Etkileşimli dersler, akademik etkinlikler ve düzenlenen konferanslar hem bilimsel bakış açımı geliştirdi hem de güncel bilgiye erişimimi güçlendirdi.</a:t>
            </a:r>
          </a:p>
          <a:p>
            <a:pPr algn="just"/>
            <a:r>
              <a:rPr lang="tr-TR" dirty="0">
                <a:latin typeface="Calibri" panose="020F0502020204030204" pitchFamily="34" charset="0"/>
                <a:cs typeface="Calibri" panose="020F0502020204030204" pitchFamily="34" charset="0"/>
              </a:rPr>
              <a:t>Sonuç olarak bu programının bana yalnızca akademik anlamda değil, mesleki gelişim açısından da önemli kazanımlar sağladığını söyleyebilirim.</a:t>
            </a:r>
          </a:p>
          <a:p>
            <a:pPr marL="0" marR="0" lvl="0" indent="0" algn="just" rtl="0">
              <a:spcBef>
                <a:spcPts val="0"/>
              </a:spcBef>
              <a:spcAft>
                <a:spcPts val="0"/>
              </a:spcAft>
              <a:buNone/>
            </a:pPr>
            <a:endParaRPr sz="1400" dirty="0">
              <a:solidFill>
                <a:schemeClr val="dk1"/>
              </a:solidFill>
              <a:latin typeface="Calibri" panose="020F0502020204030204" pitchFamily="34" charset="0"/>
              <a:ea typeface="Calibri"/>
              <a:cs typeface="Calibri" panose="020F0502020204030204" pitchFamily="34" charset="0"/>
              <a:sym typeface="Calibri"/>
            </a:endParaRPr>
          </a:p>
          <a:p>
            <a:pPr lvl="0" algn="just"/>
            <a:r>
              <a:rPr lang="tr-TR" b="1" dirty="0">
                <a:solidFill>
                  <a:srgbClr val="0099B3"/>
                </a:solidFill>
                <a:latin typeface="Calibri" panose="020F0502020204030204" pitchFamily="34" charset="0"/>
                <a:ea typeface="Calibri"/>
                <a:cs typeface="Calibri" panose="020F0502020204030204" pitchFamily="34" charset="0"/>
                <a:sym typeface="Calibri"/>
              </a:rPr>
              <a:t>Zeynep Kiremitçi </a:t>
            </a:r>
            <a:r>
              <a:rPr lang="tr-TR" b="1" dirty="0" err="1">
                <a:solidFill>
                  <a:srgbClr val="0099B3"/>
                </a:solidFill>
                <a:latin typeface="Calibri" panose="020F0502020204030204" pitchFamily="34" charset="0"/>
                <a:ea typeface="Calibri"/>
                <a:cs typeface="Calibri" panose="020F0502020204030204" pitchFamily="34" charset="0"/>
                <a:sym typeface="Calibri"/>
              </a:rPr>
              <a:t>Faikoğlu</a:t>
            </a:r>
            <a:endParaRPr lang="tr-TR" b="1" dirty="0">
              <a:solidFill>
                <a:srgbClr val="0099B3"/>
              </a:solidFill>
              <a:latin typeface="Calibri" panose="020F0502020204030204" pitchFamily="34" charset="0"/>
              <a:ea typeface="Calibri"/>
              <a:cs typeface="Calibri" panose="020F0502020204030204" pitchFamily="34" charset="0"/>
              <a:sym typeface="Calibri"/>
            </a:endParaRPr>
          </a:p>
          <a:p>
            <a:pPr lvl="0" algn="just"/>
            <a:r>
              <a:rPr lang="tr-TR" b="1" dirty="0">
                <a:solidFill>
                  <a:srgbClr val="0099B3"/>
                </a:solidFill>
                <a:latin typeface="Calibri" panose="020F0502020204030204" pitchFamily="34" charset="0"/>
                <a:ea typeface="Calibri"/>
                <a:cs typeface="Calibri" panose="020F0502020204030204" pitchFamily="34" charset="0"/>
                <a:sym typeface="Calibri"/>
              </a:rPr>
              <a:t>2025-2026 Eğitim-Öğretim Yılı İşletme Doktora Programı Öğrencisi</a:t>
            </a:r>
            <a:endParaRPr lang="tr-TR"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389" name="Google Shape;389;p17">
            <a:extLst>
              <a:ext uri="{FF2B5EF4-FFF2-40B4-BE49-F238E27FC236}">
                <a16:creationId xmlns:a16="http://schemas.microsoft.com/office/drawing/2014/main" id="{D0DF940B-A231-FCA6-DF30-78065A8BD4FB}"/>
              </a:ext>
            </a:extLst>
          </p:cNvPr>
          <p:cNvSpPr txBox="1"/>
          <p:nvPr/>
        </p:nvSpPr>
        <p:spPr>
          <a:xfrm>
            <a:off x="2430104" y="382514"/>
            <a:ext cx="8849294" cy="7879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000"/>
              <a:buFont typeface="Arial"/>
              <a:buNone/>
            </a:pPr>
            <a:r>
              <a:rPr lang="tr-TR" sz="2000" b="1" dirty="0">
                <a:solidFill>
                  <a:srgbClr val="0099B3"/>
                </a:solidFill>
                <a:latin typeface="Arial"/>
                <a:ea typeface="Arial"/>
                <a:cs typeface="Arial"/>
                <a:sym typeface="Arial"/>
              </a:rPr>
              <a:t>ÖĞRENCİLERİMİZ GÖZÜNDEN İŞLETME DOKTORA PROGRAMI</a:t>
            </a:r>
            <a:endParaRPr dirty="0"/>
          </a:p>
        </p:txBody>
      </p:sp>
      <p:sp>
        <p:nvSpPr>
          <p:cNvPr id="390" name="Google Shape;390;p17">
            <a:extLst>
              <a:ext uri="{FF2B5EF4-FFF2-40B4-BE49-F238E27FC236}">
                <a16:creationId xmlns:a16="http://schemas.microsoft.com/office/drawing/2014/main" id="{AAFAB287-C79D-0131-7522-FA14217981A4}"/>
              </a:ext>
            </a:extLst>
          </p:cNvPr>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pic>
        <p:nvPicPr>
          <p:cNvPr id="4" name="Resim 3">
            <a:extLst>
              <a:ext uri="{FF2B5EF4-FFF2-40B4-BE49-F238E27FC236}">
                <a16:creationId xmlns:a16="http://schemas.microsoft.com/office/drawing/2014/main" id="{E67DE174-C8E2-0387-04EB-A164B689693B}"/>
              </a:ext>
            </a:extLst>
          </p:cNvPr>
          <p:cNvPicPr>
            <a:picLocks noChangeAspect="1"/>
          </p:cNvPicPr>
          <p:nvPr/>
        </p:nvPicPr>
        <p:blipFill>
          <a:blip r:embed="rId6"/>
          <a:stretch>
            <a:fillRect/>
          </a:stretch>
        </p:blipFill>
        <p:spPr>
          <a:xfrm>
            <a:off x="940193" y="1639244"/>
            <a:ext cx="3421499" cy="4836242"/>
          </a:xfrm>
          <a:prstGeom prst="rect">
            <a:avLst/>
          </a:prstGeom>
        </p:spPr>
      </p:pic>
    </p:spTree>
    <p:extLst>
      <p:ext uri="{BB962C8B-B14F-4D97-AF65-F5344CB8AC3E}">
        <p14:creationId xmlns:p14="http://schemas.microsoft.com/office/powerpoint/2010/main" val="3313868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28" name="Google Shape;428;p20"/>
          <p:cNvPicPr preferRelativeResize="0"/>
          <p:nvPr/>
        </p:nvPicPr>
        <p:blipFill rotWithShape="1">
          <a:blip r:embed="rId3">
            <a:alphaModFix/>
          </a:blip>
          <a:srcRect/>
          <a:stretch/>
        </p:blipFill>
        <p:spPr>
          <a:xfrm>
            <a:off x="-24171" y="0"/>
            <a:ext cx="12216171" cy="6869880"/>
          </a:xfrm>
          <a:prstGeom prst="rect">
            <a:avLst/>
          </a:prstGeom>
          <a:noFill/>
          <a:ln>
            <a:noFill/>
          </a:ln>
        </p:spPr>
      </p:pic>
      <p:pic>
        <p:nvPicPr>
          <p:cNvPr id="429" name="Google Shape;429;p20"/>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430" name="Google Shape;430;p20"/>
          <p:cNvSpPr/>
          <p:nvPr/>
        </p:nvSpPr>
        <p:spPr>
          <a:xfrm>
            <a:off x="311920" y="1961425"/>
            <a:ext cx="1369559" cy="841195"/>
          </a:xfrm>
          <a:prstGeom prst="flowChartAlternateProcess">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b="1">
                <a:solidFill>
                  <a:schemeClr val="lt1"/>
                </a:solidFill>
                <a:latin typeface="Calibri"/>
                <a:ea typeface="Calibri"/>
                <a:cs typeface="Calibri"/>
                <a:sym typeface="Calibri"/>
              </a:rPr>
              <a:t>1. Yıl</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tr-TR" sz="1600">
                <a:solidFill>
                  <a:schemeClr val="lt1"/>
                </a:solidFill>
                <a:latin typeface="Calibri"/>
                <a:ea typeface="Calibri"/>
                <a:cs typeface="Calibri"/>
                <a:sym typeface="Calibri"/>
              </a:rPr>
              <a:t>1. Sömestr</a:t>
            </a:r>
            <a:endParaRPr sz="1600">
              <a:solidFill>
                <a:schemeClr val="lt1"/>
              </a:solidFill>
              <a:latin typeface="Calibri"/>
              <a:ea typeface="Calibri"/>
              <a:cs typeface="Calibri"/>
              <a:sym typeface="Calibri"/>
            </a:endParaRPr>
          </a:p>
        </p:txBody>
      </p:sp>
      <p:sp>
        <p:nvSpPr>
          <p:cNvPr id="431" name="Google Shape;431;p20"/>
          <p:cNvSpPr/>
          <p:nvPr/>
        </p:nvSpPr>
        <p:spPr>
          <a:xfrm>
            <a:off x="311920" y="2947510"/>
            <a:ext cx="1369559" cy="865480"/>
          </a:xfrm>
          <a:prstGeom prst="flowChartAlternateProcess">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b="1">
                <a:solidFill>
                  <a:schemeClr val="lt1"/>
                </a:solidFill>
                <a:latin typeface="Calibri"/>
                <a:ea typeface="Calibri"/>
                <a:cs typeface="Calibri"/>
                <a:sym typeface="Calibri"/>
              </a:rPr>
              <a:t>1. Yıl</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tr-TR" sz="1600">
                <a:solidFill>
                  <a:schemeClr val="lt1"/>
                </a:solidFill>
                <a:latin typeface="Calibri"/>
                <a:ea typeface="Calibri"/>
                <a:cs typeface="Calibri"/>
                <a:sym typeface="Calibri"/>
              </a:rPr>
              <a:t>2. Sömestr</a:t>
            </a:r>
            <a:endParaRPr sz="1600">
              <a:solidFill>
                <a:schemeClr val="lt1"/>
              </a:solidFill>
              <a:latin typeface="Calibri"/>
              <a:ea typeface="Calibri"/>
              <a:cs typeface="Calibri"/>
              <a:sym typeface="Calibri"/>
            </a:endParaRPr>
          </a:p>
        </p:txBody>
      </p:sp>
      <p:sp>
        <p:nvSpPr>
          <p:cNvPr id="432" name="Google Shape;432;p20"/>
          <p:cNvSpPr/>
          <p:nvPr/>
        </p:nvSpPr>
        <p:spPr>
          <a:xfrm>
            <a:off x="311920" y="4403510"/>
            <a:ext cx="1369559" cy="875582"/>
          </a:xfrm>
          <a:prstGeom prst="flowChartAlternateProcess">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b="1">
                <a:solidFill>
                  <a:schemeClr val="lt1"/>
                </a:solidFill>
                <a:latin typeface="Calibri"/>
                <a:ea typeface="Calibri"/>
                <a:cs typeface="Calibri"/>
                <a:sym typeface="Calibri"/>
              </a:rPr>
              <a:t>2. Yıl</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tr-TR" sz="1600">
                <a:solidFill>
                  <a:schemeClr val="lt1"/>
                </a:solidFill>
                <a:latin typeface="Calibri"/>
                <a:ea typeface="Calibri"/>
                <a:cs typeface="Calibri"/>
                <a:sym typeface="Calibri"/>
              </a:rPr>
              <a:t>1. Sömestr</a:t>
            </a:r>
            <a:endParaRPr sz="1600">
              <a:solidFill>
                <a:schemeClr val="lt1"/>
              </a:solidFill>
              <a:latin typeface="Calibri"/>
              <a:ea typeface="Calibri"/>
              <a:cs typeface="Calibri"/>
              <a:sym typeface="Calibri"/>
            </a:endParaRPr>
          </a:p>
        </p:txBody>
      </p:sp>
      <p:sp>
        <p:nvSpPr>
          <p:cNvPr id="433" name="Google Shape;433;p20"/>
          <p:cNvSpPr/>
          <p:nvPr/>
        </p:nvSpPr>
        <p:spPr>
          <a:xfrm>
            <a:off x="311920" y="5480432"/>
            <a:ext cx="1369559" cy="868821"/>
          </a:xfrm>
          <a:prstGeom prst="flowChartAlternateProcess">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b="1">
                <a:solidFill>
                  <a:schemeClr val="lt1"/>
                </a:solidFill>
                <a:latin typeface="Calibri"/>
                <a:ea typeface="Calibri"/>
                <a:cs typeface="Calibri"/>
                <a:sym typeface="Calibri"/>
              </a:rPr>
              <a:t>2. Yıl</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tr-TR" sz="1600">
                <a:solidFill>
                  <a:schemeClr val="lt1"/>
                </a:solidFill>
                <a:latin typeface="Calibri"/>
                <a:ea typeface="Calibri"/>
                <a:cs typeface="Calibri"/>
                <a:sym typeface="Calibri"/>
              </a:rPr>
              <a:t>2. Sömestr</a:t>
            </a:r>
            <a:endParaRPr sz="1600">
              <a:solidFill>
                <a:schemeClr val="lt1"/>
              </a:solidFill>
              <a:latin typeface="Calibri"/>
              <a:ea typeface="Calibri"/>
              <a:cs typeface="Calibri"/>
              <a:sym typeface="Calibri"/>
            </a:endParaRPr>
          </a:p>
        </p:txBody>
      </p:sp>
      <p:sp>
        <p:nvSpPr>
          <p:cNvPr id="434" name="Google Shape;434;p20"/>
          <p:cNvSpPr/>
          <p:nvPr/>
        </p:nvSpPr>
        <p:spPr>
          <a:xfrm>
            <a:off x="6135334" y="2953371"/>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lt1"/>
                </a:solidFill>
                <a:latin typeface="Calibri"/>
                <a:ea typeface="Calibri"/>
                <a:cs typeface="Calibri"/>
                <a:sym typeface="Calibri"/>
              </a:rPr>
              <a:t> </a:t>
            </a: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35" name="Google Shape;435;p20"/>
          <p:cNvSpPr/>
          <p:nvPr/>
        </p:nvSpPr>
        <p:spPr>
          <a:xfrm>
            <a:off x="4137127" y="1940481"/>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36" name="Google Shape;436;p20"/>
          <p:cNvSpPr/>
          <p:nvPr/>
        </p:nvSpPr>
        <p:spPr>
          <a:xfrm>
            <a:off x="6051457" y="1940481"/>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Seçmeli Ders</a:t>
            </a:r>
            <a:endParaRPr sz="1400">
              <a:solidFill>
                <a:schemeClr val="lt1"/>
              </a:solidFill>
              <a:latin typeface="Calibri"/>
              <a:ea typeface="Calibri"/>
              <a:cs typeface="Calibri"/>
              <a:sym typeface="Calibri"/>
            </a:endParaRPr>
          </a:p>
        </p:txBody>
      </p:sp>
      <p:sp>
        <p:nvSpPr>
          <p:cNvPr id="437" name="Google Shape;437;p20"/>
          <p:cNvSpPr/>
          <p:nvPr/>
        </p:nvSpPr>
        <p:spPr>
          <a:xfrm>
            <a:off x="8133542" y="1940481"/>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38" name="Google Shape;438;p20"/>
          <p:cNvSpPr/>
          <p:nvPr/>
        </p:nvSpPr>
        <p:spPr>
          <a:xfrm>
            <a:off x="2055042" y="1940481"/>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tr-TR" sz="1600">
                <a:solidFill>
                  <a:schemeClr val="lt1"/>
                </a:solidFill>
                <a:latin typeface="Calibri"/>
                <a:ea typeface="Calibri"/>
                <a:cs typeface="Calibri"/>
                <a:sym typeface="Calibri"/>
              </a:rPr>
              <a:t>Seçmeli Ders</a:t>
            </a:r>
            <a:endParaRPr/>
          </a:p>
        </p:txBody>
      </p:sp>
      <p:sp>
        <p:nvSpPr>
          <p:cNvPr id="439" name="Google Shape;439;p20"/>
          <p:cNvSpPr/>
          <p:nvPr/>
        </p:nvSpPr>
        <p:spPr>
          <a:xfrm>
            <a:off x="4137127" y="2947510"/>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40" name="Google Shape;440;p20"/>
          <p:cNvSpPr/>
          <p:nvPr/>
        </p:nvSpPr>
        <p:spPr>
          <a:xfrm>
            <a:off x="8133542" y="2947510"/>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41" name="Google Shape;441;p20"/>
          <p:cNvSpPr/>
          <p:nvPr/>
        </p:nvSpPr>
        <p:spPr>
          <a:xfrm>
            <a:off x="2091905" y="2940661"/>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tr-TR" sz="1600">
                <a:solidFill>
                  <a:schemeClr val="lt1"/>
                </a:solidFill>
                <a:latin typeface="Calibri"/>
                <a:ea typeface="Calibri"/>
                <a:cs typeface="Calibri"/>
                <a:sym typeface="Calibri"/>
              </a:rPr>
              <a:t>Seçmeli Ders</a:t>
            </a:r>
            <a:endParaRPr sz="1600">
              <a:solidFill>
                <a:schemeClr val="lt1"/>
              </a:solidFill>
              <a:latin typeface="Calibri"/>
              <a:ea typeface="Calibri"/>
              <a:cs typeface="Calibri"/>
              <a:sym typeface="Calibri"/>
            </a:endParaRPr>
          </a:p>
        </p:txBody>
      </p:sp>
      <p:sp>
        <p:nvSpPr>
          <p:cNvPr id="442" name="Google Shape;442;p20"/>
          <p:cNvSpPr/>
          <p:nvPr/>
        </p:nvSpPr>
        <p:spPr>
          <a:xfrm>
            <a:off x="2091905" y="4412391"/>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Seminer</a:t>
            </a:r>
            <a:endParaRPr sz="1600">
              <a:solidFill>
                <a:schemeClr val="lt1"/>
              </a:solidFill>
              <a:latin typeface="Calibri"/>
              <a:ea typeface="Calibri"/>
              <a:cs typeface="Calibri"/>
              <a:sym typeface="Calibri"/>
            </a:endParaRPr>
          </a:p>
        </p:txBody>
      </p:sp>
      <p:sp>
        <p:nvSpPr>
          <p:cNvPr id="443" name="Google Shape;443;p20"/>
          <p:cNvSpPr/>
          <p:nvPr/>
        </p:nvSpPr>
        <p:spPr>
          <a:xfrm>
            <a:off x="2091905" y="5483773"/>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44" name="Google Shape;444;p20"/>
          <p:cNvSpPr/>
          <p:nvPr/>
        </p:nvSpPr>
        <p:spPr>
          <a:xfrm>
            <a:off x="221380" y="1445342"/>
            <a:ext cx="11768635" cy="446686"/>
          </a:xfrm>
          <a:prstGeom prst="homePlate">
            <a:avLst>
              <a:gd name="adj" fmla="val 50000"/>
            </a:avLst>
          </a:prstGeom>
          <a:solidFill>
            <a:srgbClr val="851B3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Öğretim Planı</a:t>
            </a:r>
            <a:endParaRPr sz="1600">
              <a:solidFill>
                <a:schemeClr val="lt1"/>
              </a:solidFill>
              <a:latin typeface="Calibri"/>
              <a:ea typeface="Calibri"/>
              <a:cs typeface="Calibri"/>
              <a:sym typeface="Calibri"/>
            </a:endParaRPr>
          </a:p>
        </p:txBody>
      </p:sp>
      <p:sp>
        <p:nvSpPr>
          <p:cNvPr id="445" name="Google Shape;445;p20"/>
          <p:cNvSpPr/>
          <p:nvPr/>
        </p:nvSpPr>
        <p:spPr>
          <a:xfrm>
            <a:off x="311919" y="4054442"/>
            <a:ext cx="11678097" cy="247016"/>
          </a:xfrm>
          <a:prstGeom prst="homePlate">
            <a:avLst>
              <a:gd name="adj" fmla="val 50000"/>
            </a:avLst>
          </a:prstGeom>
          <a:solidFill>
            <a:srgbClr val="851B3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1. Yılın Sonu</a:t>
            </a:r>
            <a:endParaRPr sz="1600">
              <a:solidFill>
                <a:schemeClr val="lt1"/>
              </a:solidFill>
              <a:latin typeface="Calibri"/>
              <a:ea typeface="Calibri"/>
              <a:cs typeface="Calibri"/>
              <a:sym typeface="Calibri"/>
            </a:endParaRPr>
          </a:p>
        </p:txBody>
      </p:sp>
      <p:sp>
        <p:nvSpPr>
          <p:cNvPr id="446" name="Google Shape;446;p20"/>
          <p:cNvSpPr/>
          <p:nvPr/>
        </p:nvSpPr>
        <p:spPr>
          <a:xfrm>
            <a:off x="311918" y="6461406"/>
            <a:ext cx="11678097" cy="247401"/>
          </a:xfrm>
          <a:prstGeom prst="homePlate">
            <a:avLst>
              <a:gd name="adj" fmla="val 50000"/>
            </a:avLst>
          </a:prstGeom>
          <a:solidFill>
            <a:srgbClr val="851B3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2. Yılın Sonu</a:t>
            </a:r>
            <a:endParaRPr sz="1600">
              <a:solidFill>
                <a:schemeClr val="lt1"/>
              </a:solidFill>
              <a:latin typeface="Calibri"/>
              <a:ea typeface="Calibri"/>
              <a:cs typeface="Calibri"/>
              <a:sym typeface="Calibri"/>
            </a:endParaRPr>
          </a:p>
        </p:txBody>
      </p:sp>
      <p:pic>
        <p:nvPicPr>
          <p:cNvPr id="447" name="Google Shape;447;p20"/>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448" name="Google Shape;448;p20"/>
          <p:cNvSpPr txBox="1"/>
          <p:nvPr/>
        </p:nvSpPr>
        <p:spPr>
          <a:xfrm>
            <a:off x="2236313" y="108786"/>
            <a:ext cx="884929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800"/>
              <a:buFont typeface="Arial"/>
              <a:buNone/>
            </a:pPr>
            <a:r>
              <a:rPr lang="tr-TR" sz="2800" b="1">
                <a:solidFill>
                  <a:srgbClr val="0099B3"/>
                </a:solidFill>
                <a:latin typeface="Arial"/>
                <a:ea typeface="Arial"/>
                <a:cs typeface="Arial"/>
                <a:sym typeface="Arial"/>
              </a:rPr>
              <a:t>ÖĞRETİM PLANI</a:t>
            </a:r>
            <a:endParaRPr sz="2800" b="1">
              <a:solidFill>
                <a:srgbClr val="FF0000"/>
              </a:solidFill>
              <a:latin typeface="Arial"/>
              <a:ea typeface="Arial"/>
              <a:cs typeface="Arial"/>
              <a:sym typeface="Arial"/>
            </a:endParaRPr>
          </a:p>
        </p:txBody>
      </p:sp>
      <p:sp>
        <p:nvSpPr>
          <p:cNvPr id="449" name="Google Shape;449;p20"/>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p20"/>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
        <p:nvSpPr>
          <p:cNvPr id="451" name="Google Shape;451;p20"/>
          <p:cNvSpPr/>
          <p:nvPr/>
        </p:nvSpPr>
        <p:spPr>
          <a:xfrm>
            <a:off x="4137068" y="4408561"/>
            <a:ext cx="1760100" cy="86550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tr-TR" sz="1600" dirty="0">
                <a:solidFill>
                  <a:schemeClr val="lt1"/>
                </a:solidFill>
                <a:latin typeface="Calibri"/>
                <a:ea typeface="Calibri"/>
                <a:cs typeface="Calibri"/>
                <a:sym typeface="Calibri"/>
              </a:rPr>
              <a:t>Doktora Tez Yeterlik</a:t>
            </a:r>
            <a:endParaRPr sz="1600" dirty="0">
              <a:solidFill>
                <a:schemeClr val="lt1"/>
              </a:solidFill>
              <a:latin typeface="Calibri"/>
              <a:ea typeface="Calibri"/>
              <a:cs typeface="Calibri"/>
              <a:sym typeface="Calibri"/>
            </a:endParaRPr>
          </a:p>
        </p:txBody>
      </p:sp>
      <p:sp>
        <p:nvSpPr>
          <p:cNvPr id="4" name="Google Shape;451;p20">
            <a:extLst>
              <a:ext uri="{FF2B5EF4-FFF2-40B4-BE49-F238E27FC236}">
                <a16:creationId xmlns:a16="http://schemas.microsoft.com/office/drawing/2014/main" id="{36475C62-EE36-AD89-25C5-91B07370A42C}"/>
              </a:ext>
            </a:extLst>
          </p:cNvPr>
          <p:cNvSpPr/>
          <p:nvPr/>
        </p:nvSpPr>
        <p:spPr>
          <a:xfrm>
            <a:off x="4137068" y="5480432"/>
            <a:ext cx="1760100" cy="86550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tr-TR" sz="1600" dirty="0">
                <a:solidFill>
                  <a:schemeClr val="lt1"/>
                </a:solidFill>
                <a:latin typeface="Calibri"/>
                <a:ea typeface="Calibri"/>
                <a:cs typeface="Calibri"/>
                <a:sym typeface="Calibri"/>
              </a:rPr>
              <a:t>Uzmanlık Alan Dersi</a:t>
            </a:r>
            <a:endParaRPr sz="1600" dirty="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58" name="Google Shape;458;p21"/>
          <p:cNvPicPr preferRelativeResize="0"/>
          <p:nvPr/>
        </p:nvPicPr>
        <p:blipFill rotWithShape="1">
          <a:blip r:embed="rId3">
            <a:alphaModFix/>
          </a:blip>
          <a:srcRect/>
          <a:stretch/>
        </p:blipFill>
        <p:spPr>
          <a:xfrm>
            <a:off x="-24171" y="0"/>
            <a:ext cx="12216171" cy="6869880"/>
          </a:xfrm>
          <a:prstGeom prst="rect">
            <a:avLst/>
          </a:prstGeom>
          <a:noFill/>
          <a:ln>
            <a:noFill/>
          </a:ln>
        </p:spPr>
      </p:pic>
      <p:pic>
        <p:nvPicPr>
          <p:cNvPr id="459" name="Google Shape;459;p21"/>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460" name="Google Shape;460;p21"/>
          <p:cNvSpPr/>
          <p:nvPr/>
        </p:nvSpPr>
        <p:spPr>
          <a:xfrm>
            <a:off x="311920" y="1961425"/>
            <a:ext cx="1369559" cy="841195"/>
          </a:xfrm>
          <a:prstGeom prst="flowChartAlternateProcess">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b="1" dirty="0">
                <a:solidFill>
                  <a:schemeClr val="lt1"/>
                </a:solidFill>
                <a:latin typeface="Calibri"/>
                <a:ea typeface="Calibri"/>
                <a:cs typeface="Calibri"/>
                <a:sym typeface="Calibri"/>
              </a:rPr>
              <a:t>3. Yıl</a:t>
            </a:r>
            <a:endParaRPr sz="16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tr-TR" sz="1600" dirty="0">
                <a:solidFill>
                  <a:schemeClr val="lt1"/>
                </a:solidFill>
                <a:latin typeface="Calibri"/>
                <a:ea typeface="Calibri"/>
                <a:cs typeface="Calibri"/>
                <a:sym typeface="Calibri"/>
              </a:rPr>
              <a:t>1. Sömestr</a:t>
            </a:r>
            <a:endParaRPr sz="1600" dirty="0">
              <a:solidFill>
                <a:schemeClr val="lt1"/>
              </a:solidFill>
              <a:latin typeface="Calibri"/>
              <a:ea typeface="Calibri"/>
              <a:cs typeface="Calibri"/>
              <a:sym typeface="Calibri"/>
            </a:endParaRPr>
          </a:p>
        </p:txBody>
      </p:sp>
      <p:sp>
        <p:nvSpPr>
          <p:cNvPr id="461" name="Google Shape;461;p21"/>
          <p:cNvSpPr/>
          <p:nvPr/>
        </p:nvSpPr>
        <p:spPr>
          <a:xfrm>
            <a:off x="311920" y="2947510"/>
            <a:ext cx="1369559" cy="865480"/>
          </a:xfrm>
          <a:prstGeom prst="flowChartAlternateProcess">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b="1">
                <a:solidFill>
                  <a:schemeClr val="lt1"/>
                </a:solidFill>
                <a:latin typeface="Calibri"/>
                <a:ea typeface="Calibri"/>
                <a:cs typeface="Calibri"/>
                <a:sym typeface="Calibri"/>
              </a:rPr>
              <a:t>1. Yıl</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tr-TR" sz="1600">
                <a:solidFill>
                  <a:schemeClr val="lt1"/>
                </a:solidFill>
                <a:latin typeface="Calibri"/>
                <a:ea typeface="Calibri"/>
                <a:cs typeface="Calibri"/>
                <a:sym typeface="Calibri"/>
              </a:rPr>
              <a:t>2. Sömestr</a:t>
            </a:r>
            <a:endParaRPr sz="1600">
              <a:solidFill>
                <a:schemeClr val="lt1"/>
              </a:solidFill>
              <a:latin typeface="Calibri"/>
              <a:ea typeface="Calibri"/>
              <a:cs typeface="Calibri"/>
              <a:sym typeface="Calibri"/>
            </a:endParaRPr>
          </a:p>
        </p:txBody>
      </p:sp>
      <p:sp>
        <p:nvSpPr>
          <p:cNvPr id="462" name="Google Shape;462;p21"/>
          <p:cNvSpPr/>
          <p:nvPr/>
        </p:nvSpPr>
        <p:spPr>
          <a:xfrm>
            <a:off x="311920" y="4403510"/>
            <a:ext cx="1369559" cy="875582"/>
          </a:xfrm>
          <a:prstGeom prst="flowChartAlternateProcess">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b="1" dirty="0">
                <a:solidFill>
                  <a:schemeClr val="lt1"/>
                </a:solidFill>
                <a:latin typeface="Calibri"/>
                <a:ea typeface="Calibri"/>
                <a:cs typeface="Calibri"/>
                <a:sym typeface="Calibri"/>
              </a:rPr>
              <a:t>4. Yıl</a:t>
            </a:r>
            <a:endParaRPr sz="16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tr-TR" sz="1600" dirty="0">
                <a:solidFill>
                  <a:schemeClr val="lt1"/>
                </a:solidFill>
                <a:latin typeface="Calibri"/>
                <a:ea typeface="Calibri"/>
                <a:cs typeface="Calibri"/>
                <a:sym typeface="Calibri"/>
              </a:rPr>
              <a:t>1. Sömestr</a:t>
            </a:r>
            <a:endParaRPr sz="1600" dirty="0">
              <a:solidFill>
                <a:schemeClr val="lt1"/>
              </a:solidFill>
              <a:latin typeface="Calibri"/>
              <a:ea typeface="Calibri"/>
              <a:cs typeface="Calibri"/>
              <a:sym typeface="Calibri"/>
            </a:endParaRPr>
          </a:p>
        </p:txBody>
      </p:sp>
      <p:sp>
        <p:nvSpPr>
          <p:cNvPr id="463" name="Google Shape;463;p21"/>
          <p:cNvSpPr/>
          <p:nvPr/>
        </p:nvSpPr>
        <p:spPr>
          <a:xfrm>
            <a:off x="311920" y="5480432"/>
            <a:ext cx="1369559" cy="868821"/>
          </a:xfrm>
          <a:prstGeom prst="flowChartAlternateProcess">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b="1">
                <a:solidFill>
                  <a:schemeClr val="lt1"/>
                </a:solidFill>
                <a:latin typeface="Calibri"/>
                <a:ea typeface="Calibri"/>
                <a:cs typeface="Calibri"/>
                <a:sym typeface="Calibri"/>
              </a:rPr>
              <a:t>2. Yıl</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tr-TR" sz="1600">
                <a:solidFill>
                  <a:schemeClr val="lt1"/>
                </a:solidFill>
                <a:latin typeface="Calibri"/>
                <a:ea typeface="Calibri"/>
                <a:cs typeface="Calibri"/>
                <a:sym typeface="Calibri"/>
              </a:rPr>
              <a:t>2. Sömestr</a:t>
            </a:r>
            <a:endParaRPr sz="1600">
              <a:solidFill>
                <a:schemeClr val="lt1"/>
              </a:solidFill>
              <a:latin typeface="Calibri"/>
              <a:ea typeface="Calibri"/>
              <a:cs typeface="Calibri"/>
              <a:sym typeface="Calibri"/>
            </a:endParaRPr>
          </a:p>
        </p:txBody>
      </p:sp>
      <p:sp>
        <p:nvSpPr>
          <p:cNvPr id="464" name="Google Shape;464;p21"/>
          <p:cNvSpPr/>
          <p:nvPr/>
        </p:nvSpPr>
        <p:spPr>
          <a:xfrm>
            <a:off x="221380" y="1445342"/>
            <a:ext cx="11768635" cy="446686"/>
          </a:xfrm>
          <a:prstGeom prst="homePlate">
            <a:avLst>
              <a:gd name="adj" fmla="val 50000"/>
            </a:avLst>
          </a:prstGeom>
          <a:solidFill>
            <a:srgbClr val="851B3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Öğretim Planı</a:t>
            </a:r>
            <a:endParaRPr sz="1600">
              <a:solidFill>
                <a:schemeClr val="lt1"/>
              </a:solidFill>
              <a:latin typeface="Calibri"/>
              <a:ea typeface="Calibri"/>
              <a:cs typeface="Calibri"/>
              <a:sym typeface="Calibri"/>
            </a:endParaRPr>
          </a:p>
        </p:txBody>
      </p:sp>
      <p:sp>
        <p:nvSpPr>
          <p:cNvPr id="465" name="Google Shape;465;p21"/>
          <p:cNvSpPr/>
          <p:nvPr/>
        </p:nvSpPr>
        <p:spPr>
          <a:xfrm>
            <a:off x="311919" y="4054442"/>
            <a:ext cx="11678097" cy="247016"/>
          </a:xfrm>
          <a:prstGeom prst="homePlate">
            <a:avLst>
              <a:gd name="adj" fmla="val 50000"/>
            </a:avLst>
          </a:prstGeom>
          <a:solidFill>
            <a:srgbClr val="851B3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3. Yılın Sonu</a:t>
            </a:r>
            <a:endParaRPr sz="1600">
              <a:solidFill>
                <a:schemeClr val="lt1"/>
              </a:solidFill>
              <a:latin typeface="Calibri"/>
              <a:ea typeface="Calibri"/>
              <a:cs typeface="Calibri"/>
              <a:sym typeface="Calibri"/>
            </a:endParaRPr>
          </a:p>
        </p:txBody>
      </p:sp>
      <p:sp>
        <p:nvSpPr>
          <p:cNvPr id="466" name="Google Shape;466;p21"/>
          <p:cNvSpPr/>
          <p:nvPr/>
        </p:nvSpPr>
        <p:spPr>
          <a:xfrm>
            <a:off x="311918" y="6461406"/>
            <a:ext cx="11678097" cy="247401"/>
          </a:xfrm>
          <a:prstGeom prst="homePlate">
            <a:avLst>
              <a:gd name="adj" fmla="val 50000"/>
            </a:avLst>
          </a:prstGeom>
          <a:solidFill>
            <a:srgbClr val="851B3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4. Yılın Sonu</a:t>
            </a:r>
            <a:endParaRPr sz="1600">
              <a:solidFill>
                <a:schemeClr val="lt1"/>
              </a:solidFill>
              <a:latin typeface="Calibri"/>
              <a:ea typeface="Calibri"/>
              <a:cs typeface="Calibri"/>
              <a:sym typeface="Calibri"/>
            </a:endParaRPr>
          </a:p>
        </p:txBody>
      </p:sp>
      <p:pic>
        <p:nvPicPr>
          <p:cNvPr id="467" name="Google Shape;467;p21"/>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468" name="Google Shape;468;p21"/>
          <p:cNvSpPr txBox="1"/>
          <p:nvPr/>
        </p:nvSpPr>
        <p:spPr>
          <a:xfrm>
            <a:off x="2236313" y="108786"/>
            <a:ext cx="884929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800"/>
              <a:buFont typeface="Arial"/>
              <a:buNone/>
            </a:pPr>
            <a:r>
              <a:rPr lang="tr-TR" sz="2800" b="1">
                <a:solidFill>
                  <a:srgbClr val="0099B3"/>
                </a:solidFill>
                <a:latin typeface="Arial"/>
                <a:ea typeface="Arial"/>
                <a:cs typeface="Arial"/>
                <a:sym typeface="Arial"/>
              </a:rPr>
              <a:t>ÖĞRETİM PLANI</a:t>
            </a:r>
            <a:endParaRPr sz="2800" b="1">
              <a:solidFill>
                <a:srgbClr val="FF0000"/>
              </a:solidFill>
              <a:latin typeface="Arial"/>
              <a:ea typeface="Arial"/>
              <a:cs typeface="Arial"/>
              <a:sym typeface="Arial"/>
            </a:endParaRPr>
          </a:p>
        </p:txBody>
      </p:sp>
      <p:sp>
        <p:nvSpPr>
          <p:cNvPr id="469" name="Google Shape;469;p21"/>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21"/>
          <p:cNvSpPr/>
          <p:nvPr/>
        </p:nvSpPr>
        <p:spPr>
          <a:xfrm>
            <a:off x="2091905" y="1938989"/>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71" name="Google Shape;471;p21"/>
          <p:cNvSpPr/>
          <p:nvPr/>
        </p:nvSpPr>
        <p:spPr>
          <a:xfrm>
            <a:off x="2091905" y="2947510"/>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72" name="Google Shape;472;p21"/>
          <p:cNvSpPr/>
          <p:nvPr/>
        </p:nvSpPr>
        <p:spPr>
          <a:xfrm>
            <a:off x="2091905" y="4408561"/>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73" name="Google Shape;473;p21"/>
          <p:cNvSpPr/>
          <p:nvPr/>
        </p:nvSpPr>
        <p:spPr>
          <a:xfrm>
            <a:off x="2091905" y="5480432"/>
            <a:ext cx="1759974" cy="86548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a:solidFill>
                  <a:schemeClr val="lt1"/>
                </a:solidFill>
                <a:latin typeface="Calibri"/>
                <a:ea typeface="Calibri"/>
                <a:cs typeface="Calibri"/>
                <a:sym typeface="Calibri"/>
              </a:rPr>
              <a:t>Doktora Tezi</a:t>
            </a:r>
            <a:endParaRPr sz="1600">
              <a:solidFill>
                <a:schemeClr val="lt1"/>
              </a:solidFill>
              <a:latin typeface="Calibri"/>
              <a:ea typeface="Calibri"/>
              <a:cs typeface="Calibri"/>
              <a:sym typeface="Calibri"/>
            </a:endParaRPr>
          </a:p>
        </p:txBody>
      </p:sp>
      <p:sp>
        <p:nvSpPr>
          <p:cNvPr id="474" name="Google Shape;474;p21"/>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
        <p:nvSpPr>
          <p:cNvPr id="2" name="Google Shape;451;p20">
            <a:extLst>
              <a:ext uri="{FF2B5EF4-FFF2-40B4-BE49-F238E27FC236}">
                <a16:creationId xmlns:a16="http://schemas.microsoft.com/office/drawing/2014/main" id="{EE587BCD-E4F3-74C0-18C7-D5CA9A1B473B}"/>
              </a:ext>
            </a:extLst>
          </p:cNvPr>
          <p:cNvSpPr/>
          <p:nvPr/>
        </p:nvSpPr>
        <p:spPr>
          <a:xfrm>
            <a:off x="4137068" y="5483753"/>
            <a:ext cx="1760100" cy="86550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tr-TR" sz="1600" dirty="0">
                <a:solidFill>
                  <a:schemeClr val="lt1"/>
                </a:solidFill>
                <a:latin typeface="Calibri"/>
                <a:ea typeface="Calibri"/>
                <a:cs typeface="Calibri"/>
                <a:sym typeface="Calibri"/>
              </a:rPr>
              <a:t>Uzmanlık Alan Dersi</a:t>
            </a:r>
            <a:endParaRPr sz="1600" dirty="0">
              <a:solidFill>
                <a:schemeClr val="lt1"/>
              </a:solidFill>
              <a:latin typeface="Calibri"/>
              <a:ea typeface="Calibri"/>
              <a:cs typeface="Calibri"/>
              <a:sym typeface="Calibri"/>
            </a:endParaRPr>
          </a:p>
        </p:txBody>
      </p:sp>
      <p:sp>
        <p:nvSpPr>
          <p:cNvPr id="3" name="Google Shape;451;p20">
            <a:extLst>
              <a:ext uri="{FF2B5EF4-FFF2-40B4-BE49-F238E27FC236}">
                <a16:creationId xmlns:a16="http://schemas.microsoft.com/office/drawing/2014/main" id="{12A0B52E-997D-F6E7-E7ED-B5CDF3521185}"/>
              </a:ext>
            </a:extLst>
          </p:cNvPr>
          <p:cNvSpPr/>
          <p:nvPr/>
        </p:nvSpPr>
        <p:spPr>
          <a:xfrm>
            <a:off x="4137068" y="4403510"/>
            <a:ext cx="1760100" cy="86550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tr-TR" sz="1600" dirty="0">
                <a:solidFill>
                  <a:schemeClr val="lt1"/>
                </a:solidFill>
                <a:latin typeface="Calibri"/>
                <a:ea typeface="Calibri"/>
                <a:cs typeface="Calibri"/>
                <a:sym typeface="Calibri"/>
              </a:rPr>
              <a:t>Uzmanlık Alan Dersi</a:t>
            </a:r>
            <a:endParaRPr sz="1600" dirty="0">
              <a:solidFill>
                <a:schemeClr val="lt1"/>
              </a:solidFill>
              <a:latin typeface="Calibri"/>
              <a:ea typeface="Calibri"/>
              <a:cs typeface="Calibri"/>
              <a:sym typeface="Calibri"/>
            </a:endParaRPr>
          </a:p>
        </p:txBody>
      </p:sp>
      <p:sp>
        <p:nvSpPr>
          <p:cNvPr id="4" name="Google Shape;451;p20">
            <a:extLst>
              <a:ext uri="{FF2B5EF4-FFF2-40B4-BE49-F238E27FC236}">
                <a16:creationId xmlns:a16="http://schemas.microsoft.com/office/drawing/2014/main" id="{0C96C581-6C8C-CF58-230E-D4F53248805A}"/>
              </a:ext>
            </a:extLst>
          </p:cNvPr>
          <p:cNvSpPr/>
          <p:nvPr/>
        </p:nvSpPr>
        <p:spPr>
          <a:xfrm>
            <a:off x="4137068" y="2947510"/>
            <a:ext cx="1760100" cy="86550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tr-TR" sz="1600" dirty="0">
                <a:solidFill>
                  <a:schemeClr val="lt1"/>
                </a:solidFill>
                <a:latin typeface="Calibri"/>
                <a:ea typeface="Calibri"/>
                <a:cs typeface="Calibri"/>
                <a:sym typeface="Calibri"/>
              </a:rPr>
              <a:t>Uzmanlık Alan Dersi</a:t>
            </a:r>
            <a:endParaRPr sz="1600" dirty="0">
              <a:solidFill>
                <a:schemeClr val="lt1"/>
              </a:solidFill>
              <a:latin typeface="Calibri"/>
              <a:ea typeface="Calibri"/>
              <a:cs typeface="Calibri"/>
              <a:sym typeface="Calibri"/>
            </a:endParaRPr>
          </a:p>
        </p:txBody>
      </p:sp>
      <p:sp>
        <p:nvSpPr>
          <p:cNvPr id="5" name="Google Shape;451;p20">
            <a:extLst>
              <a:ext uri="{FF2B5EF4-FFF2-40B4-BE49-F238E27FC236}">
                <a16:creationId xmlns:a16="http://schemas.microsoft.com/office/drawing/2014/main" id="{A46193D8-D418-3EAC-86B7-4842471EDF32}"/>
              </a:ext>
            </a:extLst>
          </p:cNvPr>
          <p:cNvSpPr/>
          <p:nvPr/>
        </p:nvSpPr>
        <p:spPr>
          <a:xfrm>
            <a:off x="4137068" y="1938989"/>
            <a:ext cx="1760100" cy="865500"/>
          </a:xfrm>
          <a:prstGeom prst="round2SameRect">
            <a:avLst>
              <a:gd name="adj1" fmla="val 16667"/>
              <a:gd name="adj2" fmla="val 0"/>
            </a:avLst>
          </a:prstGeom>
          <a:solidFill>
            <a:srgbClr val="0096B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tr-TR" sz="1600" dirty="0">
                <a:solidFill>
                  <a:schemeClr val="lt1"/>
                </a:solidFill>
                <a:latin typeface="Calibri"/>
                <a:ea typeface="Calibri"/>
                <a:cs typeface="Calibri"/>
                <a:sym typeface="Calibri"/>
              </a:rPr>
              <a:t>Uzmanlık Alan Dersi</a:t>
            </a:r>
            <a:endParaRPr sz="1600" dirty="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80" name="Google Shape;480;p22"/>
          <p:cNvPicPr preferRelativeResize="0"/>
          <p:nvPr/>
        </p:nvPicPr>
        <p:blipFill rotWithShape="1">
          <a:blip r:embed="rId3">
            <a:alphaModFix/>
          </a:blip>
          <a:srcRect/>
          <a:stretch/>
        </p:blipFill>
        <p:spPr>
          <a:xfrm>
            <a:off x="0" y="0"/>
            <a:ext cx="12216171" cy="6869880"/>
          </a:xfrm>
          <a:prstGeom prst="rect">
            <a:avLst/>
          </a:prstGeom>
          <a:noFill/>
          <a:ln>
            <a:noFill/>
          </a:ln>
        </p:spPr>
      </p:pic>
      <p:pic>
        <p:nvPicPr>
          <p:cNvPr id="481" name="Google Shape;481;p22"/>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482" name="Google Shape;482;p22"/>
          <p:cNvSpPr txBox="1"/>
          <p:nvPr/>
        </p:nvSpPr>
        <p:spPr>
          <a:xfrm>
            <a:off x="2055523" y="1797200"/>
            <a:ext cx="4040400" cy="373636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SzPts val="2400"/>
              <a:buNone/>
            </a:pPr>
            <a:r>
              <a:rPr lang="tr-TR" sz="1600" b="1" dirty="0">
                <a:solidFill>
                  <a:srgbClr val="0099B3"/>
                </a:solidFill>
              </a:rPr>
              <a:t>Pazarlama</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Pazarlama Teorisi</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Pazarlama Araştırması</a:t>
            </a: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Pazarlamada Güncel Konular </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Tüketici Davranışı Teorisi </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Dijital Pazarlama</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2400"/>
              <a:buFont typeface="Arial"/>
              <a:buNone/>
            </a:pPr>
            <a:r>
              <a:rPr lang="tr-TR" sz="1600" b="1" dirty="0">
                <a:solidFill>
                  <a:srgbClr val="0099B3"/>
                </a:solidFill>
              </a:rPr>
              <a:t>Yönetim ve Organizasyon</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Yönetim Düşüncesinin Tarihi</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Örgüt Teorisi	</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Uygulamalı Örgütsel Davranış </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Yönetim ve Organizasyonda Güncel Konular Dijital Dönüşüm </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Dijital Liderlik </a:t>
            </a:r>
          </a:p>
          <a:p>
            <a:pPr marL="0" marR="0" lvl="0" indent="0" algn="l" rtl="0">
              <a:spcBef>
                <a:spcPts val="0"/>
              </a:spcBef>
              <a:spcAft>
                <a:spcPts val="0"/>
              </a:spcAft>
              <a:buNone/>
            </a:pPr>
            <a:r>
              <a:rPr lang="tr-TR" sz="1600" dirty="0">
                <a:latin typeface="Calibri" panose="020F0502020204030204" pitchFamily="34" charset="0"/>
                <a:cs typeface="Calibri" panose="020F0502020204030204" pitchFamily="34" charset="0"/>
              </a:rPr>
              <a:t>İşletme Yönetiminde Yapay Zekâ</a:t>
            </a:r>
            <a:endParaRPr sz="1600" dirty="0">
              <a:latin typeface="Calibri" panose="020F0502020204030204" pitchFamily="34" charset="0"/>
              <a:cs typeface="Calibri" panose="020F0502020204030204" pitchFamily="34" charset="0"/>
            </a:endParaRPr>
          </a:p>
        </p:txBody>
      </p:sp>
      <p:pic>
        <p:nvPicPr>
          <p:cNvPr id="483" name="Google Shape;483;p22"/>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484" name="Google Shape;484;p22"/>
          <p:cNvSpPr txBox="1"/>
          <p:nvPr/>
        </p:nvSpPr>
        <p:spPr>
          <a:xfrm>
            <a:off x="2236313" y="108786"/>
            <a:ext cx="884929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ÖĞRETİM PLANI (Seçmeli Dersler)</a:t>
            </a:r>
            <a:endParaRPr sz="2400" b="1">
              <a:solidFill>
                <a:srgbClr val="0099B3"/>
              </a:solidFill>
              <a:latin typeface="Arial"/>
              <a:ea typeface="Arial"/>
              <a:cs typeface="Arial"/>
              <a:sym typeface="Arial"/>
            </a:endParaRPr>
          </a:p>
        </p:txBody>
      </p:sp>
      <p:sp>
        <p:nvSpPr>
          <p:cNvPr id="485" name="Google Shape;485;p22"/>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22"/>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
        <p:nvSpPr>
          <p:cNvPr id="487" name="Google Shape;487;p22"/>
          <p:cNvSpPr txBox="1"/>
          <p:nvPr/>
        </p:nvSpPr>
        <p:spPr>
          <a:xfrm>
            <a:off x="7631575" y="1797200"/>
            <a:ext cx="4040400"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600" b="1" dirty="0">
                <a:solidFill>
                  <a:srgbClr val="0099B3"/>
                </a:solidFill>
              </a:rPr>
              <a:t>Muhasebe ve Finans</a:t>
            </a:r>
            <a:endParaRPr sz="1600" b="1" dirty="0">
              <a:solidFill>
                <a:srgbClr val="0099B3"/>
              </a:solidFill>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Muhasebe Teorisi </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İleri Şirket Finansı </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Stratejik Finansal Planlama ve Modelleme</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İleri Maliyet Muhasebesi </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Davranışsal Finans</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Muhasebe Enformasyon Sistemleri </a:t>
            </a:r>
            <a:endParaRPr sz="1600" dirty="0">
              <a:solidFill>
                <a:srgbClr val="851B3C"/>
              </a:solidFill>
              <a:latin typeface="Calibri"/>
              <a:ea typeface="Calibri"/>
              <a:cs typeface="Calibri"/>
              <a:sym typeface="Calibri"/>
            </a:endParaRPr>
          </a:p>
          <a:p>
            <a:pPr marL="0" marR="0" lvl="0" indent="0" algn="l" rtl="0">
              <a:spcBef>
                <a:spcPts val="0"/>
              </a:spcBef>
              <a:spcAft>
                <a:spcPts val="0"/>
              </a:spcAft>
              <a:buNone/>
            </a:pPr>
            <a:endParaRPr sz="1600" b="1" dirty="0">
              <a:solidFill>
                <a:srgbClr val="851B3C"/>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600" b="1" dirty="0">
                <a:solidFill>
                  <a:srgbClr val="0099B3"/>
                </a:solidFill>
              </a:rPr>
              <a:t>Sayısal Yöntemler</a:t>
            </a:r>
            <a:endParaRPr sz="1600" b="1" dirty="0">
              <a:solidFill>
                <a:srgbClr val="851B3C"/>
              </a:solidFill>
              <a:latin typeface="Calibri"/>
              <a:ea typeface="Calibri"/>
              <a:cs typeface="Calibri"/>
              <a:sym typeface="Calibri"/>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Doğrusal Olmayan Programlama </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Doğrusal Cebir </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Çok Kriterli Karar Verme</a:t>
            </a:r>
            <a:endParaRPr sz="1600" dirty="0"/>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Çok Değişkenli İstatistik Yöntemleri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Zaman Serileri Analizi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Veri Analizi </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600" dirty="0">
                <a:solidFill>
                  <a:schemeClr val="dk1"/>
                </a:solidFill>
                <a:latin typeface="Calibri"/>
                <a:ea typeface="Calibri"/>
                <a:cs typeface="Calibri"/>
                <a:sym typeface="Calibri"/>
              </a:rPr>
              <a:t>Araştırma Yöntemleri</a:t>
            </a:r>
          </a:p>
          <a:p>
            <a:pPr lvl="0"/>
            <a:r>
              <a:rPr lang="tr-TR" sz="1600" dirty="0">
                <a:solidFill>
                  <a:schemeClr val="dk1"/>
                </a:solidFill>
                <a:latin typeface="Calibri"/>
                <a:ea typeface="Calibri"/>
                <a:cs typeface="Calibri"/>
                <a:sym typeface="Calibri"/>
              </a:rPr>
              <a:t>Metin ve Web Madenciliği</a:t>
            </a:r>
          </a:p>
          <a:p>
            <a:pPr lvl="0"/>
            <a:r>
              <a:rPr lang="tr-TR" sz="1600" dirty="0">
                <a:solidFill>
                  <a:schemeClr val="dk1"/>
                </a:solidFill>
                <a:latin typeface="Calibri"/>
                <a:ea typeface="Calibri"/>
                <a:cs typeface="Calibri"/>
                <a:sym typeface="Calibri"/>
              </a:rPr>
              <a:t>Veri Madenciliği</a:t>
            </a:r>
            <a:endParaRPr sz="1600"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93" name="Google Shape;493;p24"/>
          <p:cNvPicPr preferRelativeResize="0"/>
          <p:nvPr/>
        </p:nvPicPr>
        <p:blipFill rotWithShape="1">
          <a:blip r:embed="rId3">
            <a:alphaModFix/>
          </a:blip>
          <a:srcRect/>
          <a:stretch/>
        </p:blipFill>
        <p:spPr>
          <a:xfrm>
            <a:off x="-305129" y="0"/>
            <a:ext cx="12497129" cy="6858000"/>
          </a:xfrm>
          <a:prstGeom prst="rect">
            <a:avLst/>
          </a:prstGeom>
          <a:noFill/>
          <a:ln>
            <a:noFill/>
          </a:ln>
        </p:spPr>
      </p:pic>
      <p:pic>
        <p:nvPicPr>
          <p:cNvPr id="494" name="Google Shape;494;p24"/>
          <p:cNvPicPr preferRelativeResize="0"/>
          <p:nvPr/>
        </p:nvPicPr>
        <p:blipFill rotWithShape="1">
          <a:blip r:embed="rId4">
            <a:alphaModFix/>
          </a:blip>
          <a:srcRect/>
          <a:stretch/>
        </p:blipFill>
        <p:spPr>
          <a:xfrm>
            <a:off x="11305994" y="288277"/>
            <a:ext cx="684022" cy="530589"/>
          </a:xfrm>
          <a:prstGeom prst="rect">
            <a:avLst/>
          </a:prstGeom>
          <a:noFill/>
          <a:ln>
            <a:noFill/>
          </a:ln>
        </p:spPr>
      </p:pic>
      <p:graphicFrame>
        <p:nvGraphicFramePr>
          <p:cNvPr id="495" name="Google Shape;495;p24"/>
          <p:cNvGraphicFramePr/>
          <p:nvPr>
            <p:extLst>
              <p:ext uri="{D42A27DB-BD31-4B8C-83A1-F6EECF244321}">
                <p14:modId xmlns:p14="http://schemas.microsoft.com/office/powerpoint/2010/main" val="1326466045"/>
              </p:ext>
            </p:extLst>
          </p:nvPr>
        </p:nvGraphicFramePr>
        <p:xfrm>
          <a:off x="333689" y="1340517"/>
          <a:ext cx="11391350" cy="5435570"/>
        </p:xfrm>
        <a:graphic>
          <a:graphicData uri="http://schemas.openxmlformats.org/drawingml/2006/table">
            <a:tbl>
              <a:tblPr>
                <a:noFill/>
                <a:tableStyleId>{57CF96F2-BF0A-4046-BA36-C3181D0AA87C}</a:tableStyleId>
              </a:tblPr>
              <a:tblGrid>
                <a:gridCol w="3472850">
                  <a:extLst>
                    <a:ext uri="{9D8B030D-6E8A-4147-A177-3AD203B41FA5}">
                      <a16:colId xmlns:a16="http://schemas.microsoft.com/office/drawing/2014/main" val="20000"/>
                    </a:ext>
                  </a:extLst>
                </a:gridCol>
                <a:gridCol w="2639500">
                  <a:extLst>
                    <a:ext uri="{9D8B030D-6E8A-4147-A177-3AD203B41FA5}">
                      <a16:colId xmlns:a16="http://schemas.microsoft.com/office/drawing/2014/main" val="20001"/>
                    </a:ext>
                  </a:extLst>
                </a:gridCol>
                <a:gridCol w="2639500">
                  <a:extLst>
                    <a:ext uri="{9D8B030D-6E8A-4147-A177-3AD203B41FA5}">
                      <a16:colId xmlns:a16="http://schemas.microsoft.com/office/drawing/2014/main" val="20002"/>
                    </a:ext>
                  </a:extLst>
                </a:gridCol>
                <a:gridCol w="2639500">
                  <a:extLst>
                    <a:ext uri="{9D8B030D-6E8A-4147-A177-3AD203B41FA5}">
                      <a16:colId xmlns:a16="http://schemas.microsoft.com/office/drawing/2014/main" val="20003"/>
                    </a:ext>
                  </a:extLst>
                </a:gridCol>
              </a:tblGrid>
              <a:tr h="629825">
                <a:tc>
                  <a:txBody>
                    <a:bodyPr/>
                    <a:lstStyle/>
                    <a:p>
                      <a:pPr marL="0" marR="0" lvl="0" indent="0" algn="ctr" rtl="0">
                        <a:spcBef>
                          <a:spcPts val="0"/>
                        </a:spcBef>
                        <a:spcAft>
                          <a:spcPts val="0"/>
                        </a:spcAft>
                        <a:buNone/>
                      </a:pPr>
                      <a:r>
                        <a:rPr lang="tr-TR" sz="1700" b="1" u="none" strike="noStrike" cap="none">
                          <a:solidFill>
                            <a:schemeClr val="lt1"/>
                          </a:solidFill>
                          <a:latin typeface="Calibri"/>
                          <a:ea typeface="Calibri"/>
                          <a:cs typeface="Calibri"/>
                          <a:sym typeface="Calibri"/>
                        </a:rPr>
                        <a:t>Öğretim Elemanı</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solidFill>
                  </a:tcPr>
                </a:tc>
                <a:tc>
                  <a:txBody>
                    <a:bodyPr/>
                    <a:lstStyle/>
                    <a:p>
                      <a:pPr marL="0" marR="0" lvl="0" indent="0" algn="ctr" rtl="0">
                        <a:spcBef>
                          <a:spcPts val="0"/>
                        </a:spcBef>
                        <a:spcAft>
                          <a:spcPts val="0"/>
                        </a:spcAft>
                        <a:buNone/>
                      </a:pPr>
                      <a:r>
                        <a:rPr lang="tr-TR" sz="1700" b="1" u="none" strike="noStrike" cap="none">
                          <a:solidFill>
                            <a:schemeClr val="lt1"/>
                          </a:solidFill>
                          <a:latin typeface="Calibri"/>
                          <a:ea typeface="Calibri"/>
                          <a:cs typeface="Calibri"/>
                          <a:sym typeface="Calibri"/>
                        </a:rPr>
                        <a:t>Lisans</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solidFill>
                  </a:tcPr>
                </a:tc>
                <a:tc>
                  <a:txBody>
                    <a:bodyPr/>
                    <a:lstStyle/>
                    <a:p>
                      <a:pPr marL="0" marR="0" lvl="0" indent="0" algn="ctr" rtl="0">
                        <a:spcBef>
                          <a:spcPts val="0"/>
                        </a:spcBef>
                        <a:spcAft>
                          <a:spcPts val="0"/>
                        </a:spcAft>
                        <a:buNone/>
                      </a:pPr>
                      <a:r>
                        <a:rPr lang="tr-TR" sz="1700" b="1" u="none" strike="noStrike" cap="none">
                          <a:solidFill>
                            <a:schemeClr val="lt1"/>
                          </a:solidFill>
                          <a:latin typeface="Calibri"/>
                          <a:ea typeface="Calibri"/>
                          <a:cs typeface="Calibri"/>
                          <a:sym typeface="Calibri"/>
                        </a:rPr>
                        <a:t>Yüksek Lisans</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solidFill>
                  </a:tcPr>
                </a:tc>
                <a:tc>
                  <a:txBody>
                    <a:bodyPr/>
                    <a:lstStyle/>
                    <a:p>
                      <a:pPr marL="0" marR="0" lvl="0" indent="0" algn="ctr" rtl="0">
                        <a:spcBef>
                          <a:spcPts val="0"/>
                        </a:spcBef>
                        <a:spcAft>
                          <a:spcPts val="0"/>
                        </a:spcAft>
                        <a:buNone/>
                      </a:pPr>
                      <a:r>
                        <a:rPr lang="tr-TR" sz="1700" b="1" u="none" strike="noStrike" cap="none">
                          <a:solidFill>
                            <a:schemeClr val="lt1"/>
                          </a:solidFill>
                          <a:latin typeface="Calibri"/>
                          <a:ea typeface="Calibri"/>
                          <a:cs typeface="Calibri"/>
                          <a:sym typeface="Calibri"/>
                        </a:rPr>
                        <a:t>Doktora</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solidFill>
                  </a:tcPr>
                </a:tc>
                <a:extLst>
                  <a:ext uri="{0D108BD9-81ED-4DB2-BD59-A6C34878D82A}">
                    <a16:rowId xmlns:a16="http://schemas.microsoft.com/office/drawing/2014/main" val="10000"/>
                  </a:ext>
                </a:extLst>
              </a:tr>
              <a:tr h="575075">
                <a:tc>
                  <a:txBody>
                    <a:bodyPr/>
                    <a:lstStyle/>
                    <a:p>
                      <a:pPr marL="0" marR="0" lvl="0" indent="0" algn="l" rtl="0">
                        <a:spcBef>
                          <a:spcPts val="0"/>
                        </a:spcBef>
                        <a:spcAft>
                          <a:spcPts val="0"/>
                        </a:spcAft>
                        <a:buNone/>
                      </a:pPr>
                      <a:r>
                        <a:rPr lang="tr-TR" sz="1600" b="1" i="0" u="none" strike="noStrike" cap="none">
                          <a:solidFill>
                            <a:srgbClr val="000000"/>
                          </a:solidFill>
                          <a:latin typeface="Calibri"/>
                          <a:ea typeface="Calibri"/>
                          <a:cs typeface="Calibri"/>
                          <a:sym typeface="Calibri"/>
                        </a:rPr>
                        <a:t>Prof. Dr. Ela Sibel Bayrak Meydanoğlu</a:t>
                      </a:r>
                      <a:endParaRPr sz="1600" b="1" i="0" u="none" strike="noStrike" cap="none">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alpha val="4705"/>
                      </a:srgbClr>
                    </a:solidFill>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Marmara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Marmara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Lüneburg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56825">
                <a:tc>
                  <a:txBody>
                    <a:bodyPr/>
                    <a:lstStyle/>
                    <a:p>
                      <a:pPr marL="0" marR="0" lvl="0" indent="0" algn="l" rtl="0">
                        <a:spcBef>
                          <a:spcPts val="0"/>
                        </a:spcBef>
                        <a:spcAft>
                          <a:spcPts val="0"/>
                        </a:spcAft>
                        <a:buNone/>
                      </a:pPr>
                      <a:r>
                        <a:rPr lang="tr-TR" sz="1600" b="1" i="0" u="none" strike="noStrike" cap="none">
                          <a:solidFill>
                            <a:srgbClr val="000000"/>
                          </a:solidFill>
                          <a:latin typeface="Calibri"/>
                          <a:ea typeface="Calibri"/>
                          <a:cs typeface="Calibri"/>
                          <a:sym typeface="Calibri"/>
                        </a:rPr>
                        <a:t>Prof. Dr. Müge Klein</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alpha val="4705"/>
                      </a:srgbClr>
                    </a:solidFill>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Viyana Teknik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Viyana Teknik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Karlsruhe Teknik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56825">
                <a:tc>
                  <a:txBody>
                    <a:bodyPr/>
                    <a:lstStyle/>
                    <a:p>
                      <a:pPr marL="0" marR="0" lvl="0" indent="0" algn="l" rtl="0">
                        <a:spcBef>
                          <a:spcPts val="0"/>
                        </a:spcBef>
                        <a:spcAft>
                          <a:spcPts val="0"/>
                        </a:spcAft>
                        <a:buNone/>
                      </a:pPr>
                      <a:r>
                        <a:rPr lang="tr-TR" sz="1600" b="1" i="0" u="none" strike="noStrike" cap="none">
                          <a:solidFill>
                            <a:srgbClr val="000000"/>
                          </a:solidFill>
                          <a:latin typeface="Calibri"/>
                          <a:ea typeface="Calibri"/>
                          <a:cs typeface="Calibri"/>
                          <a:sym typeface="Calibri"/>
                        </a:rPr>
                        <a:t>Prof. Dr. Dilek Zamantılı Nayır</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alpha val="4705"/>
                      </a:srgbClr>
                    </a:solidFill>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İstanbul Üniversitei</a:t>
                      </a:r>
                      <a:endParaRPr sz="1600" b="1" i="0" u="none" strike="noStrike" cap="none">
                        <a:solidFill>
                          <a:schemeClr val="dk1"/>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Marmara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600"/>
                        <a:buFont typeface="Calibri"/>
                        <a:buNone/>
                      </a:pPr>
                      <a:r>
                        <a:rPr lang="tr-TR" sz="1600" b="1" i="0" u="none" strike="noStrike" cap="none">
                          <a:solidFill>
                            <a:schemeClr val="dk1"/>
                          </a:solidFill>
                          <a:latin typeface="Calibri"/>
                          <a:ea typeface="Calibri"/>
                          <a:cs typeface="Calibri"/>
                          <a:sym typeface="Calibri"/>
                        </a:rPr>
                        <a:t>Marmara Üniversitesi</a:t>
                      </a:r>
                      <a:endParaRPr/>
                    </a:p>
                    <a:p>
                      <a:pPr marL="0" marR="0" lvl="0" indent="0" algn="ctr" rtl="0">
                        <a:spcBef>
                          <a:spcPts val="0"/>
                        </a:spcBef>
                        <a:spcAft>
                          <a:spcPts val="0"/>
                        </a:spcAft>
                        <a:buNone/>
                      </a:pPr>
                      <a:endParaRPr sz="1600" b="1" i="0" u="none" strike="noStrike" cap="none">
                        <a:solidFill>
                          <a:schemeClr val="dk1"/>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73100">
                <a:tc>
                  <a:txBody>
                    <a:bodyPr/>
                    <a:lstStyle/>
                    <a:p>
                      <a:pPr marL="0" marR="0" lvl="0" indent="0" algn="l" rtl="0">
                        <a:spcBef>
                          <a:spcPts val="0"/>
                        </a:spcBef>
                        <a:spcAft>
                          <a:spcPts val="0"/>
                        </a:spcAft>
                        <a:buNone/>
                      </a:pPr>
                      <a:r>
                        <a:rPr lang="tr-TR" sz="1600" b="1" i="0" u="none" strike="noStrike" cap="none" dirty="0">
                          <a:solidFill>
                            <a:srgbClr val="000000"/>
                          </a:solidFill>
                          <a:latin typeface="Calibri"/>
                          <a:ea typeface="Calibri"/>
                          <a:cs typeface="Calibri"/>
                          <a:sym typeface="Calibri"/>
                        </a:rPr>
                        <a:t>Doç. Dr. Sevgin Batuk Ünlü</a:t>
                      </a:r>
                      <a:endParaRPr dirty="0"/>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alpha val="4705"/>
                      </a:srgbClr>
                    </a:solidFill>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İstanbul Bilgi Üniversitesi / Londra Üniversitesi</a:t>
                      </a:r>
                      <a:endParaRPr sz="1600" b="1" i="0" u="none" strike="noStrike" cap="none">
                        <a:solidFill>
                          <a:schemeClr val="dk1"/>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Marmara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Boğaziçi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90600">
                <a:tc>
                  <a:txBody>
                    <a:bodyPr/>
                    <a:lstStyle/>
                    <a:p>
                      <a:pPr marL="0" marR="0" lvl="0" indent="0" algn="l" rtl="0">
                        <a:spcBef>
                          <a:spcPts val="0"/>
                        </a:spcBef>
                        <a:spcAft>
                          <a:spcPts val="0"/>
                        </a:spcAft>
                        <a:buNone/>
                      </a:pPr>
                      <a:r>
                        <a:rPr lang="tr-TR" sz="1600" b="1" i="0" u="none" strike="noStrike" cap="none" dirty="0">
                          <a:solidFill>
                            <a:srgbClr val="000000"/>
                          </a:solidFill>
                          <a:latin typeface="Calibri"/>
                          <a:ea typeface="Calibri"/>
                          <a:cs typeface="Calibri"/>
                          <a:sym typeface="Calibri"/>
                        </a:rPr>
                        <a:t>Doç. Dr. </a:t>
                      </a:r>
                      <a:r>
                        <a:rPr lang="tr-TR" sz="1600" b="1" i="0" u="none" strike="noStrike" cap="none" dirty="0" err="1">
                          <a:solidFill>
                            <a:srgbClr val="000000"/>
                          </a:solidFill>
                          <a:latin typeface="Calibri"/>
                          <a:ea typeface="Calibri"/>
                          <a:cs typeface="Calibri"/>
                          <a:sym typeface="Calibri"/>
                        </a:rPr>
                        <a:t>Çiydem</a:t>
                      </a:r>
                      <a:r>
                        <a:rPr lang="tr-TR" sz="1600" b="1" i="0" u="none" strike="noStrike" cap="none" dirty="0">
                          <a:solidFill>
                            <a:srgbClr val="000000"/>
                          </a:solidFill>
                          <a:latin typeface="Calibri"/>
                          <a:ea typeface="Calibri"/>
                          <a:cs typeface="Calibri"/>
                          <a:sym typeface="Calibri"/>
                        </a:rPr>
                        <a:t> Çatak</a:t>
                      </a:r>
                      <a:endParaRPr dirty="0"/>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alpha val="4705"/>
                      </a:srgbClr>
                    </a:solidFill>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Marmara Üniversitesi </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Marmara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Marmara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56825">
                <a:tc>
                  <a:txBody>
                    <a:bodyPr/>
                    <a:lstStyle/>
                    <a:p>
                      <a:pPr marL="0" marR="0" lvl="0" indent="0" algn="l" rtl="0">
                        <a:spcBef>
                          <a:spcPts val="0"/>
                        </a:spcBef>
                        <a:spcAft>
                          <a:spcPts val="0"/>
                        </a:spcAft>
                        <a:buNone/>
                      </a:pPr>
                      <a:r>
                        <a:rPr lang="tr-TR" sz="1600" b="1" i="0" u="none" strike="noStrike" cap="none" dirty="0">
                          <a:solidFill>
                            <a:srgbClr val="000000"/>
                          </a:solidFill>
                          <a:latin typeface="Calibri"/>
                          <a:ea typeface="Calibri"/>
                          <a:cs typeface="Calibri"/>
                          <a:sym typeface="Calibri"/>
                        </a:rPr>
                        <a:t>Doç. Dr. Mehmet Hakan Özdemir</a:t>
                      </a:r>
                      <a:endParaRPr sz="1600" b="1" i="0" u="none" strike="noStrike" cap="none" dirty="0">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alpha val="4705"/>
                      </a:srgbClr>
                    </a:solidFill>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Viyana Teknik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Viyana Teknik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İstanbul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56825">
                <a:tc>
                  <a:txBody>
                    <a:bodyPr/>
                    <a:lstStyle/>
                    <a:p>
                      <a:pPr marL="0" marR="0" lvl="0" indent="0" algn="l" rtl="0">
                        <a:spcBef>
                          <a:spcPts val="0"/>
                        </a:spcBef>
                        <a:spcAft>
                          <a:spcPts val="0"/>
                        </a:spcAft>
                        <a:buNone/>
                      </a:pPr>
                      <a:r>
                        <a:rPr lang="tr-TR" sz="1600" b="1" i="0" u="none" strike="noStrike" cap="none">
                          <a:solidFill>
                            <a:srgbClr val="000000"/>
                          </a:solidFill>
                          <a:latin typeface="Calibri"/>
                          <a:ea typeface="Calibri"/>
                          <a:cs typeface="Calibri"/>
                          <a:sym typeface="Calibri"/>
                        </a:rPr>
                        <a:t>Dr. Öğr. Üyesi Hüseyin Hayri Nuroğlu</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alpha val="4705"/>
                      </a:srgbClr>
                    </a:solidFill>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Viyana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i="0" u="none" strike="noStrike" cap="none">
                          <a:solidFill>
                            <a:schemeClr val="dk1"/>
                          </a:solidFill>
                          <a:latin typeface="Calibri"/>
                          <a:ea typeface="Calibri"/>
                          <a:cs typeface="Calibri"/>
                          <a:sym typeface="Calibri"/>
                        </a:rPr>
                        <a:t>Viyana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İstanbul Sabahattin Zaim Üniversitesi</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556825">
                <a:tc>
                  <a:txBody>
                    <a:bodyPr/>
                    <a:lstStyle/>
                    <a:p>
                      <a:pPr marL="0" marR="0" lvl="0" indent="0" algn="l" rtl="0">
                        <a:spcBef>
                          <a:spcPts val="0"/>
                        </a:spcBef>
                        <a:spcAft>
                          <a:spcPts val="0"/>
                        </a:spcAft>
                        <a:buNone/>
                      </a:pPr>
                      <a:r>
                        <a:rPr lang="tr-TR" sz="1600" b="1" i="0" u="none" strike="noStrike" cap="none">
                          <a:solidFill>
                            <a:srgbClr val="000000"/>
                          </a:solidFill>
                          <a:latin typeface="Calibri"/>
                          <a:ea typeface="Calibri"/>
                          <a:cs typeface="Calibri"/>
                          <a:sym typeface="Calibri"/>
                        </a:rPr>
                        <a:t>Dr. Öğr. Üyesi Moritz Botts</a:t>
                      </a:r>
                      <a:endParaRPr sz="1600" b="1" i="0" u="none" strike="noStrike" cap="none">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alpha val="4705"/>
                      </a:srgbClr>
                    </a:solidFill>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Leibniz Universität Hannover</a:t>
                      </a:r>
                      <a:endParaRPr sz="1600" b="1" i="0" u="none" strike="noStrike" cap="none">
                        <a:solidFill>
                          <a:schemeClr val="dk1"/>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Europa-Universität Viadrina</a:t>
                      </a:r>
                      <a:endParaRPr sz="1600" b="1" i="0" u="none" strike="noStrike" cap="none">
                        <a:solidFill>
                          <a:schemeClr val="dk1"/>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dirty="0" err="1">
                          <a:solidFill>
                            <a:schemeClr val="dk1"/>
                          </a:solidFill>
                          <a:latin typeface="Calibri"/>
                          <a:ea typeface="Calibri"/>
                          <a:cs typeface="Calibri"/>
                          <a:sym typeface="Calibri"/>
                        </a:rPr>
                        <a:t>Europa-Universität</a:t>
                      </a:r>
                      <a:r>
                        <a:rPr lang="tr-TR" sz="1600" b="1" i="0" u="none" strike="noStrike" cap="none" dirty="0">
                          <a:solidFill>
                            <a:schemeClr val="dk1"/>
                          </a:solidFill>
                          <a:latin typeface="Calibri"/>
                          <a:ea typeface="Calibri"/>
                          <a:cs typeface="Calibri"/>
                          <a:sym typeface="Calibri"/>
                        </a:rPr>
                        <a:t> </a:t>
                      </a:r>
                      <a:r>
                        <a:rPr lang="tr-TR" sz="1600" b="1" i="0" u="none" strike="noStrike" cap="none" dirty="0" err="1">
                          <a:solidFill>
                            <a:schemeClr val="dk1"/>
                          </a:solidFill>
                          <a:latin typeface="Calibri"/>
                          <a:ea typeface="Calibri"/>
                          <a:cs typeface="Calibri"/>
                          <a:sym typeface="Calibri"/>
                        </a:rPr>
                        <a:t>Viadrina</a:t>
                      </a:r>
                      <a:endParaRPr sz="1600" b="1" i="0" u="none" strike="noStrike" cap="none" dirty="0">
                        <a:solidFill>
                          <a:schemeClr val="dk1"/>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496" name="Google Shape;496;p24"/>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497" name="Google Shape;497;p24"/>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24"/>
          <p:cNvSpPr txBox="1"/>
          <p:nvPr/>
        </p:nvSpPr>
        <p:spPr>
          <a:xfrm>
            <a:off x="2236313" y="108786"/>
            <a:ext cx="884929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YERLEŞİK AKADEMİK KADRO</a:t>
            </a:r>
            <a:endParaRPr sz="2400" b="1">
              <a:solidFill>
                <a:srgbClr val="FF0000"/>
              </a:solidFill>
              <a:latin typeface="Arial"/>
              <a:ea typeface="Arial"/>
              <a:cs typeface="Arial"/>
              <a:sym typeface="Arial"/>
            </a:endParaRPr>
          </a:p>
        </p:txBody>
      </p:sp>
      <p:sp>
        <p:nvSpPr>
          <p:cNvPr id="499" name="Google Shape;499;p24"/>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505" name="Google Shape;505;p25"/>
          <p:cNvPicPr preferRelativeResize="0"/>
          <p:nvPr/>
        </p:nvPicPr>
        <p:blipFill rotWithShape="1">
          <a:blip r:embed="rId3">
            <a:alphaModFix/>
          </a:blip>
          <a:srcRect/>
          <a:stretch/>
        </p:blipFill>
        <p:spPr>
          <a:xfrm>
            <a:off x="0" y="-11880"/>
            <a:ext cx="12216171" cy="6869880"/>
          </a:xfrm>
          <a:prstGeom prst="rect">
            <a:avLst/>
          </a:prstGeom>
          <a:noFill/>
          <a:ln>
            <a:noFill/>
          </a:ln>
        </p:spPr>
      </p:pic>
      <p:pic>
        <p:nvPicPr>
          <p:cNvPr id="506" name="Google Shape;506;p25"/>
          <p:cNvPicPr preferRelativeResize="0"/>
          <p:nvPr/>
        </p:nvPicPr>
        <p:blipFill rotWithShape="1">
          <a:blip r:embed="rId4">
            <a:alphaModFix/>
          </a:blip>
          <a:srcRect/>
          <a:stretch/>
        </p:blipFill>
        <p:spPr>
          <a:xfrm>
            <a:off x="11305994" y="288277"/>
            <a:ext cx="684022" cy="530589"/>
          </a:xfrm>
          <a:prstGeom prst="rect">
            <a:avLst/>
          </a:prstGeom>
          <a:noFill/>
          <a:ln>
            <a:noFill/>
          </a:ln>
        </p:spPr>
      </p:pic>
      <p:graphicFrame>
        <p:nvGraphicFramePr>
          <p:cNvPr id="507" name="Google Shape;507;p25"/>
          <p:cNvGraphicFramePr/>
          <p:nvPr>
            <p:extLst>
              <p:ext uri="{D42A27DB-BD31-4B8C-83A1-F6EECF244321}">
                <p14:modId xmlns:p14="http://schemas.microsoft.com/office/powerpoint/2010/main" val="3768005767"/>
              </p:ext>
            </p:extLst>
          </p:nvPr>
        </p:nvGraphicFramePr>
        <p:xfrm>
          <a:off x="1528877" y="2335326"/>
          <a:ext cx="9158400" cy="3482950"/>
        </p:xfrm>
        <a:graphic>
          <a:graphicData uri="http://schemas.openxmlformats.org/drawingml/2006/table">
            <a:tbl>
              <a:tblPr>
                <a:noFill/>
                <a:tableStyleId>{57CF96F2-BF0A-4046-BA36-C3181D0AA87C}</a:tableStyleId>
              </a:tblPr>
              <a:tblGrid>
                <a:gridCol w="3664800">
                  <a:extLst>
                    <a:ext uri="{9D8B030D-6E8A-4147-A177-3AD203B41FA5}">
                      <a16:colId xmlns:a16="http://schemas.microsoft.com/office/drawing/2014/main" val="20000"/>
                    </a:ext>
                  </a:extLst>
                </a:gridCol>
                <a:gridCol w="5493600">
                  <a:extLst>
                    <a:ext uri="{9D8B030D-6E8A-4147-A177-3AD203B41FA5}">
                      <a16:colId xmlns:a16="http://schemas.microsoft.com/office/drawing/2014/main" val="20001"/>
                    </a:ext>
                  </a:extLst>
                </a:gridCol>
              </a:tblGrid>
              <a:tr h="309450">
                <a:tc>
                  <a:txBody>
                    <a:bodyPr/>
                    <a:lstStyle/>
                    <a:p>
                      <a:pPr marL="0" marR="0" lvl="0" indent="0" algn="ctr" rtl="0">
                        <a:spcBef>
                          <a:spcPts val="0"/>
                        </a:spcBef>
                        <a:spcAft>
                          <a:spcPts val="0"/>
                        </a:spcAft>
                        <a:buNone/>
                      </a:pPr>
                      <a:r>
                        <a:rPr lang="tr-TR" sz="1700" b="1" u="none" strike="noStrike" cap="none">
                          <a:solidFill>
                            <a:schemeClr val="lt1"/>
                          </a:solidFill>
                          <a:latin typeface="Calibri"/>
                          <a:ea typeface="Calibri"/>
                          <a:cs typeface="Calibri"/>
                          <a:sym typeface="Calibri"/>
                        </a:rPr>
                        <a:t>Öğretim Elemanı</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solidFill>
                  </a:tcPr>
                </a:tc>
                <a:tc>
                  <a:txBody>
                    <a:bodyPr/>
                    <a:lstStyle/>
                    <a:p>
                      <a:pPr marL="0" marR="0" lvl="0" indent="0" algn="ctr" rtl="0">
                        <a:spcBef>
                          <a:spcPts val="0"/>
                        </a:spcBef>
                        <a:spcAft>
                          <a:spcPts val="0"/>
                        </a:spcAft>
                        <a:buNone/>
                      </a:pPr>
                      <a:r>
                        <a:rPr lang="tr-TR" sz="1700" b="1" u="none" strike="noStrike" cap="none">
                          <a:solidFill>
                            <a:schemeClr val="lt1"/>
                          </a:solidFill>
                          <a:latin typeface="Calibri"/>
                          <a:ea typeface="Calibri"/>
                          <a:cs typeface="Calibri"/>
                          <a:sym typeface="Calibri"/>
                        </a:rPr>
                        <a:t>Üniversite/Kurum</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51B3C"/>
                    </a:solidFill>
                  </a:tcPr>
                </a:tc>
                <a:extLst>
                  <a:ext uri="{0D108BD9-81ED-4DB2-BD59-A6C34878D82A}">
                    <a16:rowId xmlns:a16="http://schemas.microsoft.com/office/drawing/2014/main" val="10000"/>
                  </a:ext>
                </a:extLst>
              </a:tr>
              <a:tr h="317350">
                <a:tc>
                  <a:txBody>
                    <a:bodyPr/>
                    <a:lstStyle/>
                    <a:p>
                      <a:pPr marL="0" marR="0" lvl="0" indent="0" algn="l" rtl="0">
                        <a:spcBef>
                          <a:spcPts val="0"/>
                        </a:spcBef>
                        <a:spcAft>
                          <a:spcPts val="0"/>
                        </a:spcAft>
                        <a:buNone/>
                      </a:pPr>
                      <a:r>
                        <a:rPr lang="tr-TR" sz="1800" b="1" i="0" u="none" strike="noStrike" cap="none">
                          <a:solidFill>
                            <a:srgbClr val="000000"/>
                          </a:solidFill>
                          <a:latin typeface="Calibri"/>
                          <a:ea typeface="Calibri"/>
                          <a:cs typeface="Calibri"/>
                          <a:sym typeface="Calibri"/>
                        </a:rPr>
                        <a:t>Prof. Dr. Rıza Öztürk</a:t>
                      </a:r>
                      <a:endParaRPr sz="1800" b="1" i="0" u="none" strike="noStrike" cap="none">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i="0" u="none" strike="noStrike" cap="none" dirty="0" err="1">
                          <a:solidFill>
                            <a:schemeClr val="dk1"/>
                          </a:solidFill>
                          <a:latin typeface="Calibri"/>
                          <a:ea typeface="Calibri"/>
                          <a:cs typeface="Calibri"/>
                          <a:sym typeface="Calibri"/>
                        </a:rPr>
                        <a:t>Bielefeld</a:t>
                      </a:r>
                      <a:r>
                        <a:rPr lang="tr-TR" sz="1600" b="1" i="0" u="none" strike="noStrike" cap="none" dirty="0">
                          <a:solidFill>
                            <a:schemeClr val="dk1"/>
                          </a:solidFill>
                          <a:latin typeface="Calibri"/>
                          <a:ea typeface="Calibri"/>
                          <a:cs typeface="Calibri"/>
                          <a:sym typeface="Calibri"/>
                        </a:rPr>
                        <a:t> Uygulamalı Bilimler ve Sanatlar Üniversitesi </a:t>
                      </a:r>
                      <a:endParaRPr dirty="0"/>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17350">
                <a:tc>
                  <a:txBody>
                    <a:bodyPr/>
                    <a:lstStyle/>
                    <a:p>
                      <a:pPr marL="0" marR="0" lvl="0" indent="0" algn="l" rtl="0">
                        <a:spcBef>
                          <a:spcPts val="0"/>
                        </a:spcBef>
                        <a:spcAft>
                          <a:spcPts val="0"/>
                        </a:spcAft>
                        <a:buNone/>
                      </a:pPr>
                      <a:r>
                        <a:rPr lang="tr-TR" sz="1800" b="1" i="0" u="none" strike="noStrike" cap="none" dirty="0">
                          <a:solidFill>
                            <a:srgbClr val="000000"/>
                          </a:solidFill>
                          <a:latin typeface="Calibri"/>
                          <a:ea typeface="Calibri"/>
                          <a:cs typeface="Calibri"/>
                          <a:sym typeface="Calibri"/>
                        </a:rPr>
                        <a:t>Prof. Dr. Orçun Kaya</a:t>
                      </a:r>
                      <a:endParaRPr dirty="0"/>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i="0" u="none" strike="noStrike" cap="none" dirty="0">
                          <a:solidFill>
                            <a:schemeClr val="dk1"/>
                          </a:solidFill>
                          <a:latin typeface="Calibri"/>
                          <a:ea typeface="Calibri"/>
                          <a:cs typeface="Calibri"/>
                          <a:sym typeface="Calibri"/>
                        </a:rPr>
                        <a:t>Zürih Üniversitesi</a:t>
                      </a:r>
                      <a:endParaRPr dirty="0"/>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17350">
                <a:tc>
                  <a:txBody>
                    <a:bodyPr/>
                    <a:lstStyle/>
                    <a:p>
                      <a:pPr marL="0" marR="0" lvl="0" indent="0" algn="l" rtl="0">
                        <a:spcBef>
                          <a:spcPts val="0"/>
                        </a:spcBef>
                        <a:spcAft>
                          <a:spcPts val="0"/>
                        </a:spcAft>
                        <a:buNone/>
                      </a:pPr>
                      <a:r>
                        <a:rPr lang="tr-TR" sz="1800" b="1" dirty="0">
                          <a:latin typeface="Calibri" panose="020F0502020204030204" pitchFamily="34" charset="0"/>
                          <a:cs typeface="Calibri" panose="020F0502020204030204" pitchFamily="34" charset="0"/>
                        </a:rPr>
                        <a:t>Prof. Dr. </a:t>
                      </a:r>
                      <a:r>
                        <a:rPr lang="tr-TR" sz="1800" b="1" i="0" u="none" strike="noStrike" cap="none" dirty="0" err="1">
                          <a:solidFill>
                            <a:srgbClr val="000000"/>
                          </a:solidFill>
                          <a:effectLst/>
                          <a:latin typeface="Calibri" panose="020F0502020204030204" pitchFamily="34" charset="0"/>
                          <a:ea typeface="Arial"/>
                          <a:cs typeface="Calibri" panose="020F0502020204030204" pitchFamily="34" charset="0"/>
                          <a:sym typeface="Arial"/>
                        </a:rPr>
                        <a:t>Philipp</a:t>
                      </a:r>
                      <a:r>
                        <a:rPr lang="tr-TR" sz="18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A. </a:t>
                      </a:r>
                      <a:r>
                        <a:rPr lang="tr-TR" sz="1800" b="1" i="0" u="none" strike="noStrike" cap="none" dirty="0" err="1">
                          <a:solidFill>
                            <a:srgbClr val="000000"/>
                          </a:solidFill>
                          <a:effectLst/>
                          <a:latin typeface="Calibri" panose="020F0502020204030204" pitchFamily="34" charset="0"/>
                          <a:ea typeface="Arial"/>
                          <a:cs typeface="Calibri" panose="020F0502020204030204" pitchFamily="34" charset="0"/>
                          <a:sym typeface="Arial"/>
                        </a:rPr>
                        <a:t>Rauschnabel</a:t>
                      </a:r>
                      <a:endParaRPr sz="1800" b="1" dirty="0">
                        <a:latin typeface="Calibri" panose="020F0502020204030204" pitchFamily="34" charset="0"/>
                        <a:cs typeface="Calibri" panose="020F0502020204030204" pitchFamily="34" charset="0"/>
                      </a:endParaRPr>
                    </a:p>
                  </a:txBody>
                  <a:tcPr marL="8150" marR="8150" marT="815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dirty="0">
                          <a:latin typeface="Calibri" panose="020F0502020204030204" pitchFamily="34" charset="0"/>
                          <a:cs typeface="Calibri" panose="020F0502020204030204" pitchFamily="34" charset="0"/>
                        </a:rPr>
                        <a:t>Münih </a:t>
                      </a:r>
                      <a:r>
                        <a:rPr lang="tr-TR" sz="1600" b="1" dirty="0" err="1">
                          <a:latin typeface="Calibri" panose="020F0502020204030204" pitchFamily="34" charset="0"/>
                          <a:cs typeface="Calibri" panose="020F0502020204030204" pitchFamily="34" charset="0"/>
                        </a:rPr>
                        <a:t>Bundeswehr</a:t>
                      </a:r>
                      <a:r>
                        <a:rPr lang="tr-TR" sz="1600" b="1" dirty="0">
                          <a:latin typeface="Calibri" panose="020F0502020204030204" pitchFamily="34" charset="0"/>
                          <a:cs typeface="Calibri" panose="020F0502020204030204" pitchFamily="34" charset="0"/>
                        </a:rPr>
                        <a:t> Üniversitesi</a:t>
                      </a:r>
                      <a:endParaRPr sz="1600" b="1" dirty="0">
                        <a:latin typeface="Calibri" panose="020F0502020204030204" pitchFamily="34" charset="0"/>
                        <a:cs typeface="Calibri" panose="020F0502020204030204" pitchFamily="34" charset="0"/>
                      </a:endParaRPr>
                    </a:p>
                  </a:txBody>
                  <a:tcPr marL="8150" marR="8150" marT="81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722177492"/>
                  </a:ext>
                </a:extLst>
              </a:tr>
              <a:tr h="317350">
                <a:tc>
                  <a:txBody>
                    <a:bodyPr/>
                    <a:lstStyle/>
                    <a:p>
                      <a:pPr marL="0" marR="0" lvl="0" indent="0" algn="l" rtl="0">
                        <a:spcBef>
                          <a:spcPts val="0"/>
                        </a:spcBef>
                        <a:spcAft>
                          <a:spcPts val="0"/>
                        </a:spcAft>
                        <a:buNone/>
                      </a:pPr>
                      <a:r>
                        <a:rPr lang="tr-TR" sz="1800" b="1" i="0" u="none" strike="noStrike" cap="none">
                          <a:solidFill>
                            <a:srgbClr val="000000"/>
                          </a:solidFill>
                          <a:latin typeface="Calibri"/>
                          <a:ea typeface="Calibri"/>
                          <a:cs typeface="Calibri"/>
                          <a:sym typeface="Calibri"/>
                        </a:rPr>
                        <a:t>Prof. Dr. Ahmet Göksel Yücel</a:t>
                      </a:r>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cap="none">
                          <a:solidFill>
                            <a:schemeClr val="dk1"/>
                          </a:solidFill>
                          <a:latin typeface="Calibri"/>
                          <a:ea typeface="Calibri"/>
                          <a:cs typeface="Calibri"/>
                          <a:sym typeface="Calibri"/>
                        </a:rPr>
                        <a:t>İstanbul Üniversitesi (Madde 31)</a:t>
                      </a:r>
                      <a:endParaRPr sz="1600" b="1" i="0" u="none" strike="noStrike" cap="none">
                        <a:solidFill>
                          <a:schemeClr val="dk1"/>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17350">
                <a:tc>
                  <a:txBody>
                    <a:bodyPr/>
                    <a:lstStyle/>
                    <a:p>
                      <a:pPr marL="0" marR="0" lvl="0" indent="0" algn="l" rtl="0">
                        <a:spcBef>
                          <a:spcPts val="0"/>
                        </a:spcBef>
                        <a:spcAft>
                          <a:spcPts val="0"/>
                        </a:spcAft>
                        <a:buNone/>
                      </a:pPr>
                      <a:r>
                        <a:rPr lang="tr-TR" sz="1800" b="1" i="0" u="none" strike="noStrike" cap="none">
                          <a:solidFill>
                            <a:srgbClr val="000000"/>
                          </a:solidFill>
                          <a:latin typeface="Calibri"/>
                          <a:ea typeface="Calibri"/>
                          <a:cs typeface="Calibri"/>
                          <a:sym typeface="Calibri"/>
                        </a:rPr>
                        <a:t>Prof. Dr. Stephan Schöning</a:t>
                      </a:r>
                      <a:endParaRPr sz="1800" b="1" i="0" u="none" strike="noStrike" cap="none">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i="0" u="none" strike="noStrike" cap="none" dirty="0">
                          <a:solidFill>
                            <a:schemeClr val="dk1"/>
                          </a:solidFill>
                          <a:latin typeface="Calibri"/>
                          <a:ea typeface="Calibri"/>
                          <a:cs typeface="Calibri"/>
                          <a:sym typeface="Calibri"/>
                        </a:rPr>
                        <a:t>SRH Heidelberg Üniversitesi</a:t>
                      </a:r>
                      <a:endParaRPr dirty="0"/>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17350">
                <a:tc>
                  <a:txBody>
                    <a:bodyPr/>
                    <a:lstStyle/>
                    <a:p>
                      <a:pPr marL="0" marR="0" lvl="0" indent="0" algn="l" rtl="0">
                        <a:spcBef>
                          <a:spcPts val="0"/>
                        </a:spcBef>
                        <a:spcAft>
                          <a:spcPts val="0"/>
                        </a:spcAft>
                        <a:buNone/>
                      </a:pPr>
                      <a:r>
                        <a:rPr lang="tr-TR" sz="1800" b="1" i="0" u="none" strike="noStrike" cap="none" dirty="0">
                          <a:solidFill>
                            <a:srgbClr val="000000"/>
                          </a:solidFill>
                          <a:latin typeface="Calibri"/>
                          <a:ea typeface="Calibri"/>
                          <a:cs typeface="Calibri"/>
                          <a:sym typeface="Calibri"/>
                        </a:rPr>
                        <a:t>Prof. Dr. </a:t>
                      </a:r>
                      <a:r>
                        <a:rPr lang="tr-TR" sz="1800" b="1" i="0" u="none" strike="noStrike" cap="none" dirty="0" err="1">
                          <a:solidFill>
                            <a:srgbClr val="000000"/>
                          </a:solidFill>
                          <a:latin typeface="Calibri"/>
                          <a:ea typeface="Calibri"/>
                          <a:cs typeface="Calibri"/>
                          <a:sym typeface="Calibri"/>
                        </a:rPr>
                        <a:t>Margareta</a:t>
                      </a:r>
                      <a:r>
                        <a:rPr lang="tr-TR" sz="1800" b="1" i="0" u="none" strike="noStrike" cap="none" dirty="0">
                          <a:solidFill>
                            <a:srgbClr val="000000"/>
                          </a:solidFill>
                          <a:latin typeface="Calibri"/>
                          <a:ea typeface="Calibri"/>
                          <a:cs typeface="Calibri"/>
                          <a:sym typeface="Calibri"/>
                        </a:rPr>
                        <a:t> </a:t>
                      </a:r>
                      <a:r>
                        <a:rPr lang="tr-TR" sz="1800" b="1" i="0" u="none" strike="noStrike" cap="none" dirty="0" err="1">
                          <a:solidFill>
                            <a:srgbClr val="000000"/>
                          </a:solidFill>
                          <a:latin typeface="Calibri"/>
                          <a:ea typeface="Calibri"/>
                          <a:cs typeface="Calibri"/>
                          <a:sym typeface="Calibri"/>
                        </a:rPr>
                        <a:t>Teodorescu</a:t>
                      </a:r>
                      <a:endParaRPr sz="1800" b="1" i="0" u="none" strike="noStrike" cap="none" dirty="0">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dirty="0" err="1">
                          <a:solidFill>
                            <a:schemeClr val="dk1"/>
                          </a:solidFill>
                          <a:latin typeface="Calibri"/>
                          <a:ea typeface="Calibri"/>
                          <a:cs typeface="Calibri"/>
                          <a:sym typeface="Calibri"/>
                        </a:rPr>
                        <a:t>Koblenz</a:t>
                      </a:r>
                      <a:r>
                        <a:rPr lang="tr-TR" sz="1600" b="1" dirty="0">
                          <a:solidFill>
                            <a:schemeClr val="dk1"/>
                          </a:solidFill>
                          <a:latin typeface="Calibri"/>
                          <a:ea typeface="Calibri"/>
                          <a:cs typeface="Calibri"/>
                          <a:sym typeface="Calibri"/>
                        </a:rPr>
                        <a:t> Uygulamalı Bilimler Üniversitesi</a:t>
                      </a:r>
                      <a:endParaRPr dirty="0"/>
                    </a:p>
                  </a:txBody>
                  <a:tcPr marL="8150" marR="8150" marT="8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7350">
                <a:tc>
                  <a:txBody>
                    <a:bodyPr/>
                    <a:lstStyle/>
                    <a:p>
                      <a:pPr marL="0" marR="0" lvl="0" indent="0" algn="l" rtl="0">
                        <a:spcBef>
                          <a:spcPts val="0"/>
                        </a:spcBef>
                        <a:spcAft>
                          <a:spcPts val="0"/>
                        </a:spcAft>
                        <a:buNone/>
                      </a:pPr>
                      <a:r>
                        <a:rPr lang="tr-TR" sz="1800" b="1" i="0" u="none" strike="noStrike" cap="none" dirty="0">
                          <a:solidFill>
                            <a:srgbClr val="000000"/>
                          </a:solidFill>
                          <a:latin typeface="Calibri"/>
                          <a:ea typeface="Calibri"/>
                          <a:cs typeface="Calibri"/>
                          <a:sym typeface="Calibri"/>
                        </a:rPr>
                        <a:t>Prof. Dr. Serdar Salih Durmuşoğlu</a:t>
                      </a:r>
                      <a:endParaRPr sz="1800" b="1" i="0" u="none" strike="noStrike" cap="none" dirty="0">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600"/>
                        <a:buFont typeface="Calibri"/>
                        <a:buNone/>
                        <a:tabLst/>
                        <a:defRPr/>
                      </a:pPr>
                      <a:r>
                        <a:rPr lang="tr-TR" sz="1600" b="1" dirty="0">
                          <a:solidFill>
                            <a:schemeClr val="dk1"/>
                          </a:solidFill>
                          <a:latin typeface="Calibri"/>
                          <a:ea typeface="Calibri"/>
                          <a:cs typeface="Calibri"/>
                          <a:sym typeface="Calibri"/>
                        </a:rPr>
                        <a:t>Boğaziçi Üniversitesi (Madde 31)</a:t>
                      </a:r>
                      <a:endParaRPr lang="tr-TR" sz="1600" dirty="0"/>
                    </a:p>
                  </a:txBody>
                  <a:tcPr marL="8150" marR="8150" marT="81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3880969867"/>
                  </a:ext>
                </a:extLst>
              </a:tr>
              <a:tr h="317350">
                <a:tc>
                  <a:txBody>
                    <a:bodyPr/>
                    <a:lstStyle/>
                    <a:p>
                      <a:pPr marL="0" marR="0" lvl="0" indent="0" algn="l" rtl="0">
                        <a:spcBef>
                          <a:spcPts val="0"/>
                        </a:spcBef>
                        <a:spcAft>
                          <a:spcPts val="0"/>
                        </a:spcAft>
                        <a:buNone/>
                      </a:pPr>
                      <a:r>
                        <a:rPr lang="tr-TR" sz="1800" b="1" i="0" u="none" strike="noStrike" cap="none" dirty="0">
                          <a:solidFill>
                            <a:srgbClr val="000000"/>
                          </a:solidFill>
                          <a:latin typeface="Calibri"/>
                          <a:ea typeface="Calibri"/>
                          <a:cs typeface="Calibri"/>
                          <a:sym typeface="Calibri"/>
                        </a:rPr>
                        <a:t>Prof. Dr. Stephan </a:t>
                      </a:r>
                      <a:r>
                        <a:rPr lang="tr-TR" sz="1800" b="1" i="0" u="none" strike="noStrike" cap="none" dirty="0" err="1">
                          <a:solidFill>
                            <a:srgbClr val="000000"/>
                          </a:solidFill>
                          <a:latin typeface="Calibri"/>
                          <a:ea typeface="Calibri"/>
                          <a:cs typeface="Calibri"/>
                          <a:sym typeface="Calibri"/>
                        </a:rPr>
                        <a:t>Böhm</a:t>
                      </a:r>
                      <a:endParaRPr sz="1800" b="1" i="0" u="none" strike="noStrike" cap="none" dirty="0">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dirty="0">
                          <a:latin typeface="Calibri" panose="020F0502020204030204" pitchFamily="34" charset="0"/>
                          <a:cs typeface="Calibri" panose="020F0502020204030204" pitchFamily="34" charset="0"/>
                        </a:rPr>
                        <a:t>St. </a:t>
                      </a:r>
                      <a:r>
                        <a:rPr lang="tr-TR" sz="1600" b="1" dirty="0" err="1">
                          <a:latin typeface="Calibri" panose="020F0502020204030204" pitchFamily="34" charset="0"/>
                          <a:cs typeface="Calibri" panose="020F0502020204030204" pitchFamily="34" charset="0"/>
                        </a:rPr>
                        <a:t>Gallen</a:t>
                      </a:r>
                      <a:r>
                        <a:rPr lang="tr-TR" sz="1600" b="1" dirty="0">
                          <a:latin typeface="Calibri" panose="020F0502020204030204" pitchFamily="34" charset="0"/>
                          <a:cs typeface="Calibri" panose="020F0502020204030204" pitchFamily="34" charset="0"/>
                        </a:rPr>
                        <a:t> Üniversitesi</a:t>
                      </a:r>
                      <a:endParaRPr sz="1600" b="1" dirty="0">
                        <a:latin typeface="Calibri" panose="020F0502020204030204" pitchFamily="34" charset="0"/>
                        <a:cs typeface="Calibri" panose="020F0502020204030204" pitchFamily="34" charset="0"/>
                      </a:endParaRPr>
                    </a:p>
                  </a:txBody>
                  <a:tcPr marL="8150" marR="8150" marT="81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2684562477"/>
                  </a:ext>
                </a:extLst>
              </a:tr>
              <a:tr h="317350">
                <a:tc>
                  <a:txBody>
                    <a:bodyPr/>
                    <a:lstStyle/>
                    <a:p>
                      <a:pPr marL="0" marR="0" lvl="0" indent="0" algn="l" rtl="0">
                        <a:spcBef>
                          <a:spcPts val="0"/>
                        </a:spcBef>
                        <a:spcAft>
                          <a:spcPts val="0"/>
                        </a:spcAft>
                        <a:buNone/>
                      </a:pPr>
                      <a:r>
                        <a:rPr lang="tr-TR" sz="1800" b="1" i="0" u="none" strike="noStrike" cap="none" dirty="0">
                          <a:solidFill>
                            <a:srgbClr val="000000"/>
                          </a:solidFill>
                          <a:latin typeface="Calibri"/>
                          <a:ea typeface="Calibri"/>
                          <a:cs typeface="Calibri"/>
                          <a:sym typeface="Calibri"/>
                        </a:rPr>
                        <a:t>Dr. Tolga Tuzcuoğlu</a:t>
                      </a:r>
                      <a:endParaRPr sz="1800" b="1" i="0" u="none" strike="noStrike" cap="none" dirty="0">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dirty="0">
                          <a:latin typeface="Calibri" panose="020F0502020204030204" pitchFamily="34" charset="0"/>
                          <a:cs typeface="Calibri" panose="020F0502020204030204" pitchFamily="34" charset="0"/>
                        </a:rPr>
                        <a:t>Robert Bosch GmbH</a:t>
                      </a:r>
                      <a:endParaRPr sz="1600" b="1" dirty="0">
                        <a:latin typeface="Calibri" panose="020F0502020204030204" pitchFamily="34" charset="0"/>
                        <a:cs typeface="Calibri" panose="020F0502020204030204" pitchFamily="34" charset="0"/>
                      </a:endParaRPr>
                    </a:p>
                  </a:txBody>
                  <a:tcPr marL="8150" marR="8150" marT="81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691595002"/>
                  </a:ext>
                </a:extLst>
              </a:tr>
              <a:tr h="317350">
                <a:tc>
                  <a:txBody>
                    <a:bodyPr/>
                    <a:lstStyle/>
                    <a:p>
                      <a:pPr marL="0" marR="0" lvl="0" indent="0" algn="l" rtl="0">
                        <a:spcBef>
                          <a:spcPts val="0"/>
                        </a:spcBef>
                        <a:spcAft>
                          <a:spcPts val="0"/>
                        </a:spcAft>
                        <a:buNone/>
                      </a:pPr>
                      <a:r>
                        <a:rPr lang="tr-TR" sz="1800" b="1" i="0" u="none" strike="noStrike" cap="none" dirty="0">
                          <a:solidFill>
                            <a:srgbClr val="000000"/>
                          </a:solidFill>
                          <a:latin typeface="Calibri"/>
                          <a:ea typeface="Calibri"/>
                          <a:cs typeface="Calibri"/>
                          <a:sym typeface="Calibri"/>
                        </a:rPr>
                        <a:t>Dr. Hüseyin Doluca</a:t>
                      </a:r>
                      <a:endParaRPr sz="1800" b="1" i="0" u="none" strike="noStrike" cap="none" dirty="0">
                        <a:solidFill>
                          <a:srgbClr val="000000"/>
                        </a:solidFill>
                        <a:latin typeface="Calibri"/>
                        <a:ea typeface="Calibri"/>
                        <a:cs typeface="Calibri"/>
                        <a:sym typeface="Calibri"/>
                      </a:endParaRPr>
                    </a:p>
                  </a:txBody>
                  <a:tcPr marL="8150" marR="8150" marT="8150"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r>
                        <a:rPr lang="tr-TR" sz="1600" b="1" dirty="0">
                          <a:latin typeface="Calibri" panose="020F0502020204030204" pitchFamily="34" charset="0"/>
                          <a:cs typeface="Calibri" panose="020F0502020204030204" pitchFamily="34" charset="0"/>
                        </a:rPr>
                        <a:t>Augsburg Üniversitesi</a:t>
                      </a:r>
                      <a:endParaRPr sz="1600" b="1" dirty="0">
                        <a:latin typeface="Calibri" panose="020F0502020204030204" pitchFamily="34" charset="0"/>
                        <a:cs typeface="Calibri" panose="020F0502020204030204" pitchFamily="34" charset="0"/>
                      </a:endParaRPr>
                    </a:p>
                  </a:txBody>
                  <a:tcPr marL="8150" marR="8150" marT="8150"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319711043"/>
                  </a:ext>
                </a:extLst>
              </a:tr>
            </a:tbl>
          </a:graphicData>
        </a:graphic>
      </p:graphicFrame>
      <p:pic>
        <p:nvPicPr>
          <p:cNvPr id="508" name="Google Shape;508;p25"/>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509" name="Google Shape;509;p25"/>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25"/>
          <p:cNvSpPr txBox="1"/>
          <p:nvPr/>
        </p:nvSpPr>
        <p:spPr>
          <a:xfrm>
            <a:off x="2236313" y="108786"/>
            <a:ext cx="884929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MİSAFİR AKADEMİK KADRO</a:t>
            </a:r>
            <a:endParaRPr sz="2400" b="1">
              <a:solidFill>
                <a:srgbClr val="FF0000"/>
              </a:solidFill>
              <a:latin typeface="Arial"/>
              <a:ea typeface="Arial"/>
              <a:cs typeface="Arial"/>
              <a:sym typeface="Arial"/>
            </a:endParaRPr>
          </a:p>
        </p:txBody>
      </p:sp>
      <p:sp>
        <p:nvSpPr>
          <p:cNvPr id="511" name="Google Shape;511;p25"/>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533" name="Google Shape;533;p27"/>
          <p:cNvPicPr preferRelativeResize="0"/>
          <p:nvPr/>
        </p:nvPicPr>
        <p:blipFill rotWithShape="1">
          <a:blip r:embed="rId3">
            <a:alphaModFix/>
          </a:blip>
          <a:srcRect/>
          <a:stretch/>
        </p:blipFill>
        <p:spPr>
          <a:xfrm>
            <a:off x="9052" y="-11880"/>
            <a:ext cx="12216171" cy="6869880"/>
          </a:xfrm>
          <a:prstGeom prst="rect">
            <a:avLst/>
          </a:prstGeom>
          <a:noFill/>
          <a:ln>
            <a:noFill/>
          </a:ln>
        </p:spPr>
      </p:pic>
      <p:pic>
        <p:nvPicPr>
          <p:cNvPr id="534" name="Google Shape;534;p27"/>
          <p:cNvPicPr preferRelativeResize="0"/>
          <p:nvPr/>
        </p:nvPicPr>
        <p:blipFill rotWithShape="1">
          <a:blip r:embed="rId4">
            <a:alphaModFix/>
          </a:blip>
          <a:srcRect/>
          <a:stretch/>
        </p:blipFill>
        <p:spPr>
          <a:xfrm>
            <a:off x="11305994" y="288277"/>
            <a:ext cx="684022" cy="530589"/>
          </a:xfrm>
          <a:prstGeom prst="rect">
            <a:avLst/>
          </a:prstGeom>
          <a:noFill/>
          <a:ln>
            <a:noFill/>
          </a:ln>
        </p:spPr>
      </p:pic>
      <p:graphicFrame>
        <p:nvGraphicFramePr>
          <p:cNvPr id="535" name="Google Shape;535;p27"/>
          <p:cNvGraphicFramePr/>
          <p:nvPr>
            <p:extLst>
              <p:ext uri="{D42A27DB-BD31-4B8C-83A1-F6EECF244321}">
                <p14:modId xmlns:p14="http://schemas.microsoft.com/office/powerpoint/2010/main" val="3290672077"/>
              </p:ext>
            </p:extLst>
          </p:nvPr>
        </p:nvGraphicFramePr>
        <p:xfrm>
          <a:off x="838200" y="1842057"/>
          <a:ext cx="5996975" cy="3720550"/>
        </p:xfrm>
        <a:graphic>
          <a:graphicData uri="http://schemas.openxmlformats.org/drawingml/2006/table">
            <a:tbl>
              <a:tblPr firstRow="1" firstCol="1" bandRow="1">
                <a:noFill/>
                <a:tableStyleId>{2829BF94-BCB8-4291-BB73-521E1B9B54DC}</a:tableStyleId>
              </a:tblPr>
              <a:tblGrid>
                <a:gridCol w="2650350">
                  <a:extLst>
                    <a:ext uri="{9D8B030D-6E8A-4147-A177-3AD203B41FA5}">
                      <a16:colId xmlns:a16="http://schemas.microsoft.com/office/drawing/2014/main" val="20000"/>
                    </a:ext>
                  </a:extLst>
                </a:gridCol>
                <a:gridCol w="3346625">
                  <a:extLst>
                    <a:ext uri="{9D8B030D-6E8A-4147-A177-3AD203B41FA5}">
                      <a16:colId xmlns:a16="http://schemas.microsoft.com/office/drawing/2014/main" val="20001"/>
                    </a:ext>
                  </a:extLst>
                </a:gridCol>
              </a:tblGrid>
              <a:tr h="1104550">
                <a:tc>
                  <a:txBody>
                    <a:bodyPr/>
                    <a:lstStyle/>
                    <a:p>
                      <a:pPr marL="0" marR="0" lvl="0" indent="0" algn="ctr" rtl="0">
                        <a:lnSpc>
                          <a:spcPct val="125000"/>
                        </a:lnSpc>
                        <a:spcBef>
                          <a:spcPts val="0"/>
                        </a:spcBef>
                        <a:spcAft>
                          <a:spcPts val="0"/>
                        </a:spcAft>
                        <a:buNone/>
                      </a:pPr>
                      <a:r>
                        <a:rPr lang="tr-TR" sz="1600" u="none" strike="noStrike" cap="none"/>
                        <a:t>Başvuru Tarihleri</a:t>
                      </a:r>
                      <a:endParaRPr sz="1600" u="none" strike="noStrike" cap="none">
                        <a:latin typeface="Calibri"/>
                        <a:ea typeface="Calibri"/>
                        <a:cs typeface="Calibri"/>
                        <a:sym typeface="Calibri"/>
                      </a:endParaRPr>
                    </a:p>
                  </a:txBody>
                  <a:tcPr marL="68575" marR="68575" marT="0" marB="0" anchor="ctr">
                    <a:solidFill>
                      <a:srgbClr val="851B3C"/>
                    </a:solidFill>
                  </a:tcPr>
                </a:tc>
                <a:tc>
                  <a:txBody>
                    <a:bodyPr/>
                    <a:lstStyle/>
                    <a:p>
                      <a:pPr marL="0" marR="0" lvl="0" indent="0" algn="ctr" rtl="0">
                        <a:lnSpc>
                          <a:spcPct val="125000"/>
                        </a:lnSpc>
                        <a:spcBef>
                          <a:spcPts val="0"/>
                        </a:spcBef>
                        <a:spcAft>
                          <a:spcPts val="0"/>
                        </a:spcAft>
                        <a:buNone/>
                      </a:pPr>
                      <a:r>
                        <a:rPr lang="tr-TR" sz="1600" b="1" u="none" strike="noStrike" cap="none" dirty="0">
                          <a:solidFill>
                            <a:schemeClr val="dk1"/>
                          </a:solidFill>
                          <a:latin typeface="Calibri"/>
                          <a:ea typeface="Calibri"/>
                          <a:cs typeface="Calibri"/>
                          <a:sym typeface="Calibri"/>
                        </a:rPr>
                        <a:t>10 Haziran – 10 Temmuz 2026</a:t>
                      </a:r>
                      <a:endParaRPr dirty="0"/>
                    </a:p>
                  </a:txBody>
                  <a:tcPr marL="68575" marR="68575" marT="0" marB="0" anchor="ctr">
                    <a:solidFill>
                      <a:srgbClr val="0096B4">
                        <a:alpha val="12941"/>
                      </a:srgbClr>
                    </a:solidFill>
                  </a:tcPr>
                </a:tc>
                <a:extLst>
                  <a:ext uri="{0D108BD9-81ED-4DB2-BD59-A6C34878D82A}">
                    <a16:rowId xmlns:a16="http://schemas.microsoft.com/office/drawing/2014/main" val="10000"/>
                  </a:ext>
                </a:extLst>
              </a:tr>
              <a:tr h="1516550">
                <a:tc>
                  <a:txBody>
                    <a:bodyPr/>
                    <a:lstStyle/>
                    <a:p>
                      <a:pPr marL="0" marR="0" lvl="0" indent="0" algn="ctr" rtl="0">
                        <a:lnSpc>
                          <a:spcPct val="125000"/>
                        </a:lnSpc>
                        <a:spcBef>
                          <a:spcPts val="0"/>
                        </a:spcBef>
                        <a:spcAft>
                          <a:spcPts val="0"/>
                        </a:spcAft>
                        <a:buNone/>
                      </a:pPr>
                      <a:r>
                        <a:rPr lang="tr-TR" sz="1600" u="none" strike="noStrike" cap="none" dirty="0"/>
                        <a:t>Sözlü Bilim Sınavı Tarihi</a:t>
                      </a:r>
                      <a:endParaRPr sz="1600" u="none" strike="noStrike" cap="none" dirty="0">
                        <a:latin typeface="Calibri"/>
                        <a:ea typeface="Calibri"/>
                        <a:cs typeface="Calibri"/>
                        <a:sym typeface="Calibri"/>
                      </a:endParaRPr>
                    </a:p>
                  </a:txBody>
                  <a:tcPr marL="68575" marR="68575" marT="0" marB="0" anchor="ctr">
                    <a:solidFill>
                      <a:srgbClr val="851B3C"/>
                    </a:solidFill>
                  </a:tcPr>
                </a:tc>
                <a:tc>
                  <a:txBody>
                    <a:bodyPr/>
                    <a:lstStyle/>
                    <a:p>
                      <a:pPr marL="0" marR="0" lvl="0" indent="0" algn="ctr" rtl="0">
                        <a:lnSpc>
                          <a:spcPct val="150000"/>
                        </a:lnSpc>
                        <a:spcBef>
                          <a:spcPts val="0"/>
                        </a:spcBef>
                        <a:spcAft>
                          <a:spcPts val="0"/>
                        </a:spcAft>
                        <a:buNone/>
                      </a:pPr>
                      <a:r>
                        <a:rPr lang="tr-TR" sz="1600" b="1" dirty="0"/>
                        <a:t>03 Ağustos – 14 Ağustos 2026</a:t>
                      </a:r>
                      <a:br>
                        <a:rPr lang="tr-TR" sz="1600" b="1" u="none" strike="noStrike" cap="none" dirty="0"/>
                      </a:br>
                      <a:endParaRPr sz="1600" b="1" u="none" strike="noStrike" cap="none" dirty="0">
                        <a:latin typeface="Calibri"/>
                        <a:ea typeface="Calibri"/>
                        <a:cs typeface="Calibri"/>
                        <a:sym typeface="Calibri"/>
                      </a:endParaRPr>
                    </a:p>
                  </a:txBody>
                  <a:tcPr marL="68575" marR="68575" marT="0" marB="0" anchor="ctr">
                    <a:solidFill>
                      <a:srgbClr val="0096B4">
                        <a:alpha val="42745"/>
                      </a:srgbClr>
                    </a:solidFill>
                  </a:tcPr>
                </a:tc>
                <a:extLst>
                  <a:ext uri="{0D108BD9-81ED-4DB2-BD59-A6C34878D82A}">
                    <a16:rowId xmlns:a16="http://schemas.microsoft.com/office/drawing/2014/main" val="10001"/>
                  </a:ext>
                </a:extLst>
              </a:tr>
              <a:tr h="1099450">
                <a:tc>
                  <a:txBody>
                    <a:bodyPr/>
                    <a:lstStyle/>
                    <a:p>
                      <a:pPr marL="0" marR="0" lvl="0" indent="0" algn="ctr" rtl="0">
                        <a:lnSpc>
                          <a:spcPct val="125000"/>
                        </a:lnSpc>
                        <a:spcBef>
                          <a:spcPts val="0"/>
                        </a:spcBef>
                        <a:spcAft>
                          <a:spcPts val="0"/>
                        </a:spcAft>
                        <a:buNone/>
                      </a:pPr>
                      <a:r>
                        <a:rPr lang="tr-TR" sz="1600" u="none" strike="noStrike" cap="none"/>
                        <a:t>Sonuçların İlanı</a:t>
                      </a:r>
                      <a:endParaRPr sz="1600" u="none" strike="noStrike" cap="none">
                        <a:latin typeface="Calibri"/>
                        <a:ea typeface="Calibri"/>
                        <a:cs typeface="Calibri"/>
                        <a:sym typeface="Calibri"/>
                      </a:endParaRPr>
                    </a:p>
                  </a:txBody>
                  <a:tcPr marL="68575" marR="68575" marT="0" marB="0" anchor="ctr">
                    <a:solidFill>
                      <a:srgbClr val="851B3C"/>
                    </a:solidFill>
                  </a:tcPr>
                </a:tc>
                <a:tc>
                  <a:txBody>
                    <a:bodyPr/>
                    <a:lstStyle/>
                    <a:p>
                      <a:pPr marL="0" marR="0" lvl="0" indent="0" algn="ctr" rtl="0">
                        <a:lnSpc>
                          <a:spcPct val="125000"/>
                        </a:lnSpc>
                        <a:spcBef>
                          <a:spcPts val="0"/>
                        </a:spcBef>
                        <a:spcAft>
                          <a:spcPts val="0"/>
                        </a:spcAft>
                        <a:buNone/>
                      </a:pPr>
                      <a:r>
                        <a:rPr lang="tr-TR" sz="1600" b="1" dirty="0"/>
                        <a:t>18 Ağustos 2026</a:t>
                      </a:r>
                      <a:endParaRPr sz="1600" b="1" u="none" strike="noStrike" cap="none" dirty="0">
                        <a:latin typeface="Calibri"/>
                        <a:ea typeface="Calibri"/>
                        <a:cs typeface="Calibri"/>
                        <a:sym typeface="Calibri"/>
                      </a:endParaRPr>
                    </a:p>
                  </a:txBody>
                  <a:tcPr marL="68575" marR="68575" marT="0" marB="0" anchor="ctr">
                    <a:solidFill>
                      <a:srgbClr val="0096B4">
                        <a:alpha val="12941"/>
                      </a:srgbClr>
                    </a:solidFill>
                  </a:tcPr>
                </a:tc>
                <a:extLst>
                  <a:ext uri="{0D108BD9-81ED-4DB2-BD59-A6C34878D82A}">
                    <a16:rowId xmlns:a16="http://schemas.microsoft.com/office/drawing/2014/main" val="10002"/>
                  </a:ext>
                </a:extLst>
              </a:tr>
            </a:tbl>
          </a:graphicData>
        </a:graphic>
      </p:graphicFrame>
      <p:pic>
        <p:nvPicPr>
          <p:cNvPr id="536" name="Google Shape;536;p27"/>
          <p:cNvPicPr preferRelativeResize="0"/>
          <p:nvPr/>
        </p:nvPicPr>
        <p:blipFill rotWithShape="1">
          <a:blip r:embed="rId5">
            <a:alphaModFix/>
          </a:blip>
          <a:srcRect/>
          <a:stretch/>
        </p:blipFill>
        <p:spPr>
          <a:xfrm>
            <a:off x="7228509" y="1811354"/>
            <a:ext cx="4344851" cy="3751247"/>
          </a:xfrm>
          <a:prstGeom prst="rect">
            <a:avLst/>
          </a:prstGeom>
          <a:noFill/>
          <a:ln>
            <a:noFill/>
          </a:ln>
        </p:spPr>
      </p:pic>
      <p:pic>
        <p:nvPicPr>
          <p:cNvPr id="537" name="Google Shape;537;p27"/>
          <p:cNvPicPr preferRelativeResize="0"/>
          <p:nvPr/>
        </p:nvPicPr>
        <p:blipFill rotWithShape="1">
          <a:blip r:embed="rId6">
            <a:alphaModFix/>
          </a:blip>
          <a:srcRect/>
          <a:stretch/>
        </p:blipFill>
        <p:spPr>
          <a:xfrm>
            <a:off x="333689" y="114851"/>
            <a:ext cx="1721832" cy="1172607"/>
          </a:xfrm>
          <a:prstGeom prst="rect">
            <a:avLst/>
          </a:prstGeom>
          <a:noFill/>
          <a:ln>
            <a:noFill/>
          </a:ln>
        </p:spPr>
      </p:pic>
      <p:sp>
        <p:nvSpPr>
          <p:cNvPr id="538" name="Google Shape;538;p27"/>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27"/>
          <p:cNvSpPr txBox="1"/>
          <p:nvPr/>
        </p:nvSpPr>
        <p:spPr>
          <a:xfrm>
            <a:off x="2236313" y="108786"/>
            <a:ext cx="884929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ÖNEMLİ TARİHLER</a:t>
            </a:r>
            <a:endParaRPr sz="2400" b="1">
              <a:solidFill>
                <a:srgbClr val="FF0000"/>
              </a:solidFill>
              <a:latin typeface="Arial"/>
              <a:ea typeface="Arial"/>
              <a:cs typeface="Arial"/>
              <a:sym typeface="Arial"/>
            </a:endParaRPr>
          </a:p>
        </p:txBody>
      </p:sp>
      <p:sp>
        <p:nvSpPr>
          <p:cNvPr id="540" name="Google Shape;540;p27"/>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1" name="Google Shape;111;p3"/>
          <p:cNvPicPr preferRelativeResize="0">
            <a:picLocks noGrp="1"/>
          </p:cNvPicPr>
          <p:nvPr>
            <p:ph type="body" idx="1"/>
          </p:nvPr>
        </p:nvPicPr>
        <p:blipFill rotWithShape="1">
          <a:blip r:embed="rId3">
            <a:alphaModFix/>
          </a:blip>
          <a:srcRect/>
          <a:stretch/>
        </p:blipFill>
        <p:spPr>
          <a:xfrm>
            <a:off x="4753069" y="3104815"/>
            <a:ext cx="4602100" cy="3072147"/>
          </a:xfrm>
          <a:prstGeom prst="rect">
            <a:avLst/>
          </a:prstGeom>
          <a:noFill/>
          <a:ln>
            <a:noFill/>
          </a:ln>
        </p:spPr>
      </p:pic>
      <p:pic>
        <p:nvPicPr>
          <p:cNvPr id="112" name="Google Shape;112;p3"/>
          <p:cNvPicPr preferRelativeResize="0"/>
          <p:nvPr/>
        </p:nvPicPr>
        <p:blipFill rotWithShape="1">
          <a:blip r:embed="rId4">
            <a:alphaModFix/>
          </a:blip>
          <a:srcRect/>
          <a:stretch/>
        </p:blipFill>
        <p:spPr>
          <a:xfrm>
            <a:off x="-24171" y="97"/>
            <a:ext cx="12216171" cy="6869880"/>
          </a:xfrm>
          <a:prstGeom prst="rect">
            <a:avLst/>
          </a:prstGeom>
          <a:noFill/>
          <a:ln>
            <a:noFill/>
          </a:ln>
        </p:spPr>
      </p:pic>
      <p:pic>
        <p:nvPicPr>
          <p:cNvPr id="113" name="Google Shape;113;p3"/>
          <p:cNvPicPr preferRelativeResize="0"/>
          <p:nvPr/>
        </p:nvPicPr>
        <p:blipFill rotWithShape="1">
          <a:blip r:embed="rId5">
            <a:alphaModFix/>
          </a:blip>
          <a:srcRect/>
          <a:stretch/>
        </p:blipFill>
        <p:spPr>
          <a:xfrm>
            <a:off x="11305994" y="288277"/>
            <a:ext cx="684022" cy="530589"/>
          </a:xfrm>
          <a:prstGeom prst="rect">
            <a:avLst/>
          </a:prstGeom>
          <a:noFill/>
          <a:ln>
            <a:noFill/>
          </a:ln>
        </p:spPr>
      </p:pic>
      <p:sp>
        <p:nvSpPr>
          <p:cNvPr id="114" name="Google Shape;114;p3"/>
          <p:cNvSpPr txBox="1"/>
          <p:nvPr/>
        </p:nvSpPr>
        <p:spPr>
          <a:xfrm>
            <a:off x="617684" y="2307788"/>
            <a:ext cx="4231538" cy="29854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rgbClr val="0099B3"/>
              </a:solidFill>
              <a:latin typeface="Calibri"/>
              <a:ea typeface="Calibri"/>
              <a:cs typeface="Calibri"/>
              <a:sym typeface="Calibri"/>
            </a:endParaRPr>
          </a:p>
          <a:p>
            <a:pPr marL="0" marR="0" lvl="0" indent="0" algn="just" rtl="0">
              <a:spcBef>
                <a:spcPts val="0"/>
              </a:spcBef>
              <a:spcAft>
                <a:spcPts val="0"/>
              </a:spcAft>
              <a:buNone/>
            </a:pPr>
            <a:r>
              <a:rPr lang="tr-TR" sz="2000">
                <a:solidFill>
                  <a:schemeClr val="dk1"/>
                </a:solidFill>
                <a:latin typeface="Calibri"/>
                <a:ea typeface="Calibri"/>
                <a:cs typeface="Calibri"/>
                <a:sym typeface="Calibri"/>
              </a:rPr>
              <a:t>Kampüsü İstanbul </a:t>
            </a:r>
            <a:r>
              <a:rPr lang="tr-TR" sz="2000" b="1">
                <a:solidFill>
                  <a:schemeClr val="dk1"/>
                </a:solidFill>
                <a:latin typeface="Calibri"/>
                <a:ea typeface="Calibri"/>
                <a:cs typeface="Calibri"/>
                <a:sym typeface="Calibri"/>
              </a:rPr>
              <a:t>Beykoz’da</a:t>
            </a:r>
            <a:r>
              <a:rPr lang="tr-TR" sz="2000">
                <a:solidFill>
                  <a:schemeClr val="dk1"/>
                </a:solidFill>
                <a:latin typeface="Calibri"/>
                <a:ea typeface="Calibri"/>
                <a:cs typeface="Calibri"/>
                <a:sym typeface="Calibri"/>
              </a:rPr>
              <a:t> bulunan TAÜ, Türk yükseköğretim mevzuatına tabi, Türkiye Cumhuriyeti ile Almanya Federal Cumhuriyeti arasında imzalanan anlaşmaya dayanarak 2010 yılında kurulmuş bir </a:t>
            </a:r>
            <a:r>
              <a:rPr lang="tr-TR" sz="2000" b="1">
                <a:solidFill>
                  <a:schemeClr val="dk1"/>
                </a:solidFill>
                <a:latin typeface="Calibri"/>
                <a:ea typeface="Calibri"/>
                <a:cs typeface="Calibri"/>
                <a:sym typeface="Calibri"/>
              </a:rPr>
              <a:t>devlet üniversitesidir</a:t>
            </a:r>
            <a:r>
              <a:rPr lang="tr-TR" sz="2000">
                <a:solidFill>
                  <a:schemeClr val="dk1"/>
                </a:solidFill>
                <a:latin typeface="Calibri"/>
                <a:ea typeface="Calibri"/>
                <a:cs typeface="Calibri"/>
                <a:sym typeface="Calibri"/>
              </a:rPr>
              <a:t>. </a:t>
            </a:r>
            <a:endParaRPr/>
          </a:p>
          <a:p>
            <a:pPr marL="0" marR="0" lvl="0" indent="0" algn="just" rtl="0">
              <a:spcBef>
                <a:spcPts val="0"/>
              </a:spcBef>
              <a:spcAft>
                <a:spcPts val="0"/>
              </a:spcAft>
              <a:buNone/>
            </a:pPr>
            <a:endParaRPr sz="2400">
              <a:solidFill>
                <a:schemeClr val="dk1"/>
              </a:solidFill>
              <a:latin typeface="Calibri"/>
              <a:ea typeface="Calibri"/>
              <a:cs typeface="Calibri"/>
              <a:sym typeface="Calibri"/>
            </a:endParaRPr>
          </a:p>
        </p:txBody>
      </p:sp>
      <p:pic>
        <p:nvPicPr>
          <p:cNvPr id="115" name="Google Shape;115;p3"/>
          <p:cNvPicPr preferRelativeResize="0"/>
          <p:nvPr/>
        </p:nvPicPr>
        <p:blipFill rotWithShape="1">
          <a:blip r:embed="rId6">
            <a:alphaModFix/>
          </a:blip>
          <a:srcRect/>
          <a:stretch/>
        </p:blipFill>
        <p:spPr>
          <a:xfrm>
            <a:off x="333689" y="114851"/>
            <a:ext cx="1721832" cy="1172607"/>
          </a:xfrm>
          <a:prstGeom prst="rect">
            <a:avLst/>
          </a:prstGeom>
          <a:noFill/>
          <a:ln>
            <a:noFill/>
          </a:ln>
        </p:spPr>
      </p:pic>
      <p:sp>
        <p:nvSpPr>
          <p:cNvPr id="116" name="Google Shape;116;p3"/>
          <p:cNvSpPr txBox="1"/>
          <p:nvPr/>
        </p:nvSpPr>
        <p:spPr>
          <a:xfrm>
            <a:off x="2470050" y="108786"/>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TÜRK-ALMAN ÜNİVERSİTESİ (TAÜ)</a:t>
            </a:r>
            <a:endParaRPr sz="2400">
              <a:solidFill>
                <a:srgbClr val="0099B3"/>
              </a:solidFill>
              <a:latin typeface="Arial"/>
              <a:ea typeface="Arial"/>
              <a:cs typeface="Arial"/>
              <a:sym typeface="Arial"/>
            </a:endParaRPr>
          </a:p>
        </p:txBody>
      </p:sp>
      <p:sp>
        <p:nvSpPr>
          <p:cNvPr id="117" name="Google Shape;117;p3"/>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 name="Google Shape;118;p3"/>
          <p:cNvPicPr preferRelativeResize="0"/>
          <p:nvPr/>
        </p:nvPicPr>
        <p:blipFill rotWithShape="1">
          <a:blip r:embed="rId7">
            <a:alphaModFix/>
          </a:blip>
          <a:srcRect/>
          <a:stretch/>
        </p:blipFill>
        <p:spPr>
          <a:xfrm>
            <a:off x="5174519" y="1444989"/>
            <a:ext cx="6399797" cy="4711033"/>
          </a:xfrm>
          <a:prstGeom prst="rect">
            <a:avLst/>
          </a:prstGeom>
          <a:noFill/>
          <a:ln>
            <a:noFill/>
          </a:ln>
        </p:spPr>
      </p:pic>
      <p:sp>
        <p:nvSpPr>
          <p:cNvPr id="119" name="Google Shape;119;p3"/>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28"/>
          <p:cNvPicPr preferRelativeResize="0"/>
          <p:nvPr/>
        </p:nvPicPr>
        <p:blipFill rotWithShape="1">
          <a:blip r:embed="rId3">
            <a:alphaModFix/>
          </a:blip>
          <a:srcRect/>
          <a:stretch/>
        </p:blipFill>
        <p:spPr>
          <a:xfrm>
            <a:off x="-24171" y="-11880"/>
            <a:ext cx="12216171" cy="6869880"/>
          </a:xfrm>
          <a:prstGeom prst="rect">
            <a:avLst/>
          </a:prstGeom>
          <a:noFill/>
          <a:ln>
            <a:noFill/>
          </a:ln>
        </p:spPr>
      </p:pic>
      <p:pic>
        <p:nvPicPr>
          <p:cNvPr id="546" name="Google Shape;546;p28"/>
          <p:cNvPicPr preferRelativeResize="0"/>
          <p:nvPr/>
        </p:nvPicPr>
        <p:blipFill rotWithShape="1">
          <a:blip r:embed="rId4">
            <a:alphaModFix/>
          </a:blip>
          <a:srcRect/>
          <a:stretch/>
        </p:blipFill>
        <p:spPr>
          <a:xfrm>
            <a:off x="11305994" y="288277"/>
            <a:ext cx="684022" cy="530589"/>
          </a:xfrm>
          <a:prstGeom prst="rect">
            <a:avLst/>
          </a:prstGeom>
          <a:noFill/>
          <a:ln>
            <a:noFill/>
          </a:ln>
        </p:spPr>
      </p:pic>
      <p:sp>
        <p:nvSpPr>
          <p:cNvPr id="547" name="Google Shape;547;p28"/>
          <p:cNvSpPr txBox="1"/>
          <p:nvPr/>
        </p:nvSpPr>
        <p:spPr>
          <a:xfrm>
            <a:off x="2413382" y="108786"/>
            <a:ext cx="823633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FF0000"/>
              </a:solidFill>
              <a:latin typeface="Arial"/>
              <a:ea typeface="Arial"/>
              <a:cs typeface="Arial"/>
              <a:sym typeface="Arial"/>
            </a:endParaRPr>
          </a:p>
        </p:txBody>
      </p:sp>
      <p:pic>
        <p:nvPicPr>
          <p:cNvPr id="548" name="Google Shape;548;p28"/>
          <p:cNvPicPr preferRelativeResize="0"/>
          <p:nvPr/>
        </p:nvPicPr>
        <p:blipFill rotWithShape="1">
          <a:blip r:embed="rId5">
            <a:alphaModFix/>
          </a:blip>
          <a:srcRect/>
          <a:stretch/>
        </p:blipFill>
        <p:spPr>
          <a:xfrm>
            <a:off x="8665163" y="2036487"/>
            <a:ext cx="838786" cy="838784"/>
          </a:xfrm>
          <a:prstGeom prst="rect">
            <a:avLst/>
          </a:prstGeom>
          <a:noFill/>
          <a:ln>
            <a:noFill/>
          </a:ln>
        </p:spPr>
      </p:pic>
      <p:pic>
        <p:nvPicPr>
          <p:cNvPr id="549" name="Google Shape;549;p28"/>
          <p:cNvPicPr preferRelativeResize="0"/>
          <p:nvPr/>
        </p:nvPicPr>
        <p:blipFill rotWithShape="1">
          <a:blip r:embed="rId6">
            <a:alphaModFix/>
          </a:blip>
          <a:srcRect/>
          <a:stretch/>
        </p:blipFill>
        <p:spPr>
          <a:xfrm>
            <a:off x="333689" y="114851"/>
            <a:ext cx="1721832" cy="1172607"/>
          </a:xfrm>
          <a:prstGeom prst="rect">
            <a:avLst/>
          </a:prstGeom>
          <a:noFill/>
          <a:ln>
            <a:noFill/>
          </a:ln>
        </p:spPr>
      </p:pic>
      <p:sp>
        <p:nvSpPr>
          <p:cNvPr id="550" name="Google Shape;550;p28"/>
          <p:cNvSpPr/>
          <p:nvPr/>
        </p:nvSpPr>
        <p:spPr>
          <a:xfrm>
            <a:off x="23420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8"/>
          <p:cNvSpPr txBox="1"/>
          <p:nvPr/>
        </p:nvSpPr>
        <p:spPr>
          <a:xfrm>
            <a:off x="2236312" y="108786"/>
            <a:ext cx="9612787"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SOSYAL MEDYA HESAPLARIMIZ &amp; WEB SAYFAMIZ</a:t>
            </a:r>
            <a:endParaRPr sz="2400" b="1">
              <a:solidFill>
                <a:srgbClr val="FF0000"/>
              </a:solidFill>
              <a:latin typeface="Arial"/>
              <a:ea typeface="Arial"/>
              <a:cs typeface="Arial"/>
              <a:sym typeface="Arial"/>
            </a:endParaRPr>
          </a:p>
        </p:txBody>
      </p:sp>
      <p:pic>
        <p:nvPicPr>
          <p:cNvPr id="552" name="Google Shape;552;p28" descr="Dosya:Instagram logo 2016.svg - Vikipedi"/>
          <p:cNvPicPr preferRelativeResize="0"/>
          <p:nvPr/>
        </p:nvPicPr>
        <p:blipFill rotWithShape="1">
          <a:blip r:embed="rId7">
            <a:alphaModFix/>
          </a:blip>
          <a:srcRect/>
          <a:stretch/>
        </p:blipFill>
        <p:spPr>
          <a:xfrm>
            <a:off x="1636128" y="2036486"/>
            <a:ext cx="838786" cy="838786"/>
          </a:xfrm>
          <a:prstGeom prst="rect">
            <a:avLst/>
          </a:prstGeom>
          <a:noFill/>
          <a:ln>
            <a:noFill/>
          </a:ln>
        </p:spPr>
      </p:pic>
      <p:pic>
        <p:nvPicPr>
          <p:cNvPr id="553" name="Google Shape;553;p28" descr="Dosya:Twitter-logo.svg - Vikipedi"/>
          <p:cNvPicPr preferRelativeResize="0"/>
          <p:nvPr/>
        </p:nvPicPr>
        <p:blipFill rotWithShape="1">
          <a:blip r:embed="rId8">
            <a:alphaModFix/>
          </a:blip>
          <a:srcRect/>
          <a:stretch/>
        </p:blipFill>
        <p:spPr>
          <a:xfrm>
            <a:off x="5194147" y="2036487"/>
            <a:ext cx="838786" cy="838785"/>
          </a:xfrm>
          <a:prstGeom prst="rect">
            <a:avLst/>
          </a:prstGeom>
          <a:noFill/>
          <a:ln>
            <a:noFill/>
          </a:ln>
        </p:spPr>
      </p:pic>
      <p:pic>
        <p:nvPicPr>
          <p:cNvPr id="554" name="Google Shape;554;p28" descr="Linkedin png | PNGWing"/>
          <p:cNvPicPr preferRelativeResize="0"/>
          <p:nvPr/>
        </p:nvPicPr>
        <p:blipFill rotWithShape="1">
          <a:blip r:embed="rId9">
            <a:alphaModFix/>
          </a:blip>
          <a:srcRect r="11333"/>
          <a:stretch/>
        </p:blipFill>
        <p:spPr>
          <a:xfrm>
            <a:off x="1636128" y="4259778"/>
            <a:ext cx="838786" cy="838786"/>
          </a:xfrm>
          <a:prstGeom prst="rect">
            <a:avLst/>
          </a:prstGeom>
          <a:noFill/>
          <a:ln>
            <a:noFill/>
          </a:ln>
        </p:spPr>
      </p:pic>
      <p:pic>
        <p:nvPicPr>
          <p:cNvPr id="555" name="Google Shape;555;p28" descr="Website Logo PNG, Web Site Logos Free Download - Free Transparent PNG Logos"/>
          <p:cNvPicPr preferRelativeResize="0"/>
          <p:nvPr/>
        </p:nvPicPr>
        <p:blipFill rotWithShape="1">
          <a:blip r:embed="rId10">
            <a:alphaModFix/>
          </a:blip>
          <a:srcRect/>
          <a:stretch/>
        </p:blipFill>
        <p:spPr>
          <a:xfrm>
            <a:off x="5044552" y="4180114"/>
            <a:ext cx="1149419" cy="1013368"/>
          </a:xfrm>
          <a:prstGeom prst="rect">
            <a:avLst/>
          </a:prstGeom>
          <a:noFill/>
          <a:ln>
            <a:noFill/>
          </a:ln>
        </p:spPr>
      </p:pic>
      <p:sp>
        <p:nvSpPr>
          <p:cNvPr id="556" name="Google Shape;556;p28"/>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
        <p:nvSpPr>
          <p:cNvPr id="557" name="Google Shape;557;p28"/>
          <p:cNvSpPr txBox="1"/>
          <p:nvPr/>
        </p:nvSpPr>
        <p:spPr>
          <a:xfrm>
            <a:off x="978971" y="2967221"/>
            <a:ext cx="215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200" u="sng">
                <a:solidFill>
                  <a:schemeClr val="hlink"/>
                </a:solidFill>
                <a:latin typeface="Calibri"/>
                <a:ea typeface="Calibri"/>
                <a:cs typeface="Calibri"/>
                <a:sym typeface="Calibri"/>
                <a:hlinkClick r:id="rId11"/>
              </a:rPr>
              <a:t>tauphdbusiness</a:t>
            </a:r>
            <a:endParaRPr sz="2200">
              <a:solidFill>
                <a:schemeClr val="dk1"/>
              </a:solidFill>
              <a:latin typeface="Calibri"/>
              <a:ea typeface="Calibri"/>
              <a:cs typeface="Calibri"/>
              <a:sym typeface="Calibri"/>
            </a:endParaRPr>
          </a:p>
        </p:txBody>
      </p:sp>
      <p:sp>
        <p:nvSpPr>
          <p:cNvPr id="558" name="Google Shape;558;p28"/>
          <p:cNvSpPr txBox="1"/>
          <p:nvPr/>
        </p:nvSpPr>
        <p:spPr>
          <a:xfrm>
            <a:off x="4536990" y="2967221"/>
            <a:ext cx="215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200" u="sng" dirty="0">
                <a:solidFill>
                  <a:schemeClr val="hlink"/>
                </a:solidFill>
                <a:latin typeface="Calibri"/>
                <a:ea typeface="Calibri"/>
                <a:cs typeface="Calibri"/>
                <a:sym typeface="Calibri"/>
                <a:hlinkClick r:id="rId12"/>
              </a:rPr>
              <a:t>tauphdbusiness</a:t>
            </a:r>
            <a:endParaRPr sz="2200" dirty="0">
              <a:solidFill>
                <a:schemeClr val="dk1"/>
              </a:solidFill>
              <a:latin typeface="Calibri"/>
              <a:ea typeface="Calibri"/>
              <a:cs typeface="Calibri"/>
              <a:sym typeface="Calibri"/>
            </a:endParaRPr>
          </a:p>
        </p:txBody>
      </p:sp>
      <p:sp>
        <p:nvSpPr>
          <p:cNvPr id="559" name="Google Shape;559;p28"/>
          <p:cNvSpPr txBox="1"/>
          <p:nvPr/>
        </p:nvSpPr>
        <p:spPr>
          <a:xfrm>
            <a:off x="8008006" y="2967221"/>
            <a:ext cx="215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200" u="sng" dirty="0">
                <a:solidFill>
                  <a:schemeClr val="hlink"/>
                </a:solidFill>
                <a:latin typeface="Calibri"/>
                <a:ea typeface="Calibri"/>
                <a:cs typeface="Calibri"/>
                <a:sym typeface="Calibri"/>
                <a:hlinkClick r:id="rId13"/>
              </a:rPr>
              <a:t>tauphdbusiness</a:t>
            </a:r>
            <a:endParaRPr sz="2200" dirty="0">
              <a:solidFill>
                <a:schemeClr val="dk1"/>
              </a:solidFill>
              <a:latin typeface="Calibri"/>
              <a:ea typeface="Calibri"/>
              <a:cs typeface="Calibri"/>
              <a:sym typeface="Calibri"/>
            </a:endParaRPr>
          </a:p>
        </p:txBody>
      </p:sp>
      <p:sp>
        <p:nvSpPr>
          <p:cNvPr id="560" name="Google Shape;560;p28"/>
          <p:cNvSpPr txBox="1"/>
          <p:nvPr/>
        </p:nvSpPr>
        <p:spPr>
          <a:xfrm>
            <a:off x="4593206" y="5193482"/>
            <a:ext cx="215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200" u="sng" dirty="0">
                <a:solidFill>
                  <a:schemeClr val="hlink"/>
                </a:solidFill>
                <a:latin typeface="Calibri"/>
                <a:ea typeface="Calibri"/>
                <a:cs typeface="Calibri"/>
                <a:sym typeface="Calibri"/>
                <a:hlinkClick r:id="rId14"/>
              </a:rPr>
              <a:t>isldr.tau.edu.tr</a:t>
            </a:r>
            <a:endParaRPr sz="2200" dirty="0">
              <a:solidFill>
                <a:schemeClr val="dk1"/>
              </a:solidFill>
              <a:latin typeface="Calibri"/>
              <a:ea typeface="Calibri"/>
              <a:cs typeface="Calibri"/>
              <a:sym typeface="Calibri"/>
            </a:endParaRPr>
          </a:p>
        </p:txBody>
      </p:sp>
      <p:sp>
        <p:nvSpPr>
          <p:cNvPr id="561" name="Google Shape;561;p28"/>
          <p:cNvSpPr txBox="1"/>
          <p:nvPr/>
        </p:nvSpPr>
        <p:spPr>
          <a:xfrm>
            <a:off x="978971" y="5193482"/>
            <a:ext cx="215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200" u="sng" dirty="0">
                <a:solidFill>
                  <a:schemeClr val="hlink"/>
                </a:solidFill>
                <a:latin typeface="Calibri"/>
                <a:ea typeface="Calibri"/>
                <a:cs typeface="Calibri"/>
                <a:sym typeface="Calibri"/>
                <a:hlinkClick r:id="rId15"/>
              </a:rPr>
              <a:t>tauphdbusiness</a:t>
            </a:r>
            <a:endParaRPr sz="2200" dirty="0">
              <a:solidFill>
                <a:schemeClr val="dk1"/>
              </a:solidFill>
              <a:latin typeface="Calibri"/>
              <a:ea typeface="Calibri"/>
              <a:cs typeface="Calibri"/>
              <a:sym typeface="Calibri"/>
            </a:endParaRPr>
          </a:p>
        </p:txBody>
      </p:sp>
      <p:pic>
        <p:nvPicPr>
          <p:cNvPr id="2" name="Google Shape;591;p31">
            <a:extLst>
              <a:ext uri="{FF2B5EF4-FFF2-40B4-BE49-F238E27FC236}">
                <a16:creationId xmlns:a16="http://schemas.microsoft.com/office/drawing/2014/main" id="{B1FDEB21-E7D8-43E3-5574-3FD57A479DDA}"/>
              </a:ext>
            </a:extLst>
          </p:cNvPr>
          <p:cNvPicPr preferRelativeResize="0"/>
          <p:nvPr/>
        </p:nvPicPr>
        <p:blipFill>
          <a:blip r:embed="rId16">
            <a:alphaModFix/>
          </a:blip>
          <a:stretch>
            <a:fillRect/>
          </a:stretch>
        </p:blipFill>
        <p:spPr>
          <a:xfrm>
            <a:off x="8665163" y="4259778"/>
            <a:ext cx="838786" cy="838787"/>
          </a:xfrm>
          <a:prstGeom prst="rect">
            <a:avLst/>
          </a:prstGeom>
          <a:noFill/>
          <a:ln>
            <a:noFill/>
          </a:ln>
        </p:spPr>
      </p:pic>
      <p:sp>
        <p:nvSpPr>
          <p:cNvPr id="3" name="Google Shape;560;p28">
            <a:extLst>
              <a:ext uri="{FF2B5EF4-FFF2-40B4-BE49-F238E27FC236}">
                <a16:creationId xmlns:a16="http://schemas.microsoft.com/office/drawing/2014/main" id="{ED1DBD00-C1FA-C74D-70C7-369D55FF0295}"/>
              </a:ext>
            </a:extLst>
          </p:cNvPr>
          <p:cNvSpPr txBox="1"/>
          <p:nvPr/>
        </p:nvSpPr>
        <p:spPr>
          <a:xfrm>
            <a:off x="8008006" y="5193482"/>
            <a:ext cx="2153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200" u="sng" dirty="0">
                <a:solidFill>
                  <a:schemeClr val="hlink"/>
                </a:solidFill>
                <a:latin typeface="Calibri"/>
                <a:ea typeface="Calibri"/>
                <a:cs typeface="Calibri"/>
                <a:sym typeface="Calibri"/>
                <a:hlinkClick r:id="rId14"/>
              </a:rPr>
              <a:t>isldr.tau.edu.tr</a:t>
            </a:r>
            <a:endParaRPr sz="2200" dirty="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567" name="Google Shape;567;p29"/>
          <p:cNvPicPr preferRelativeResize="0"/>
          <p:nvPr/>
        </p:nvPicPr>
        <p:blipFill rotWithShape="1">
          <a:blip r:embed="rId3">
            <a:alphaModFix/>
          </a:blip>
          <a:srcRect/>
          <a:stretch/>
        </p:blipFill>
        <p:spPr>
          <a:xfrm>
            <a:off x="0" y="17840"/>
            <a:ext cx="12216171" cy="6869880"/>
          </a:xfrm>
          <a:prstGeom prst="rect">
            <a:avLst/>
          </a:prstGeom>
          <a:noFill/>
          <a:ln>
            <a:noFill/>
          </a:ln>
        </p:spPr>
      </p:pic>
      <p:sp>
        <p:nvSpPr>
          <p:cNvPr id="568" name="Google Shape;568;p29"/>
          <p:cNvSpPr txBox="1"/>
          <p:nvPr/>
        </p:nvSpPr>
        <p:spPr>
          <a:xfrm>
            <a:off x="2507556" y="17840"/>
            <a:ext cx="699094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0099B3"/>
              </a:solidFill>
              <a:latin typeface="Arial"/>
              <a:ea typeface="Arial"/>
              <a:cs typeface="Arial"/>
              <a:sym typeface="Arial"/>
            </a:endParaRPr>
          </a:p>
        </p:txBody>
      </p:sp>
      <p:pic>
        <p:nvPicPr>
          <p:cNvPr id="569" name="Google Shape;569;p29"/>
          <p:cNvPicPr preferRelativeResize="0"/>
          <p:nvPr/>
        </p:nvPicPr>
        <p:blipFill rotWithShape="1">
          <a:blip r:embed="rId4">
            <a:alphaModFix/>
          </a:blip>
          <a:srcRect/>
          <a:stretch/>
        </p:blipFill>
        <p:spPr>
          <a:xfrm>
            <a:off x="-21743" y="-99586"/>
            <a:ext cx="12237914" cy="6957586"/>
          </a:xfrm>
          <a:prstGeom prst="rect">
            <a:avLst/>
          </a:prstGeom>
          <a:noFill/>
          <a:ln>
            <a:noFill/>
          </a:ln>
        </p:spPr>
      </p:pic>
      <p:grpSp>
        <p:nvGrpSpPr>
          <p:cNvPr id="570" name="Google Shape;570;p29"/>
          <p:cNvGrpSpPr/>
          <p:nvPr/>
        </p:nvGrpSpPr>
        <p:grpSpPr>
          <a:xfrm>
            <a:off x="5524500" y="4957572"/>
            <a:ext cx="6353556" cy="1591056"/>
            <a:chOff x="5295900" y="4919472"/>
            <a:chExt cx="6353556" cy="1591056"/>
          </a:xfrm>
        </p:grpSpPr>
        <p:sp>
          <p:nvSpPr>
            <p:cNvPr id="571" name="Google Shape;571;p29"/>
            <p:cNvSpPr/>
            <p:nvPr/>
          </p:nvSpPr>
          <p:spPr>
            <a:xfrm>
              <a:off x="5295900" y="4919472"/>
              <a:ext cx="6353556" cy="1591056"/>
            </a:xfrm>
            <a:prstGeom prst="roundRect">
              <a:avLst>
                <a:gd name="adj" fmla="val 16667"/>
              </a:avLst>
            </a:prstGeom>
            <a:solidFill>
              <a:srgbClr val="851B3C"/>
            </a:solidFill>
            <a:ln w="12700" cap="flat" cmpd="sng">
              <a:solidFill>
                <a:srgbClr val="851B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29"/>
            <p:cNvSpPr/>
            <p:nvPr/>
          </p:nvSpPr>
          <p:spPr>
            <a:xfrm>
              <a:off x="5486400" y="5000826"/>
              <a:ext cx="6099048"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b="1">
                  <a:solidFill>
                    <a:schemeClr val="lt1"/>
                  </a:solidFill>
                  <a:latin typeface="Calibri"/>
                  <a:ea typeface="Calibri"/>
                  <a:cs typeface="Calibri"/>
                  <a:sym typeface="Calibri"/>
                </a:rPr>
                <a:t>Ayrıcalıklı</a:t>
              </a:r>
              <a:r>
                <a:rPr lang="tr-TR" sz="2400">
                  <a:solidFill>
                    <a:schemeClr val="lt1"/>
                  </a:solidFill>
                  <a:latin typeface="Calibri"/>
                  <a:ea typeface="Calibri"/>
                  <a:cs typeface="Calibri"/>
                  <a:sym typeface="Calibri"/>
                </a:rPr>
                <a:t> bir </a:t>
              </a:r>
              <a:r>
                <a:rPr lang="tr-TR" sz="2400" b="1">
                  <a:solidFill>
                    <a:schemeClr val="lt1"/>
                  </a:solidFill>
                  <a:latin typeface="Calibri"/>
                  <a:ea typeface="Calibri"/>
                  <a:cs typeface="Calibri"/>
                  <a:sym typeface="Calibri"/>
                </a:rPr>
                <a:t>Devlet Üniversitesinde </a:t>
              </a:r>
              <a:endParaRPr/>
            </a:p>
            <a:p>
              <a:pPr marL="0" marR="0" lvl="0" indent="0" algn="l" rtl="0">
                <a:spcBef>
                  <a:spcPts val="0"/>
                </a:spcBef>
                <a:spcAft>
                  <a:spcPts val="0"/>
                </a:spcAft>
                <a:buNone/>
              </a:pPr>
              <a:r>
                <a:rPr lang="tr-TR" sz="2400" b="1">
                  <a:solidFill>
                    <a:schemeClr val="lt1"/>
                  </a:solidFill>
                  <a:latin typeface="Calibri"/>
                  <a:ea typeface="Calibri"/>
                  <a:cs typeface="Calibri"/>
                  <a:sym typeface="Calibri"/>
                </a:rPr>
                <a:t>Ayrıcalıklı</a:t>
              </a:r>
              <a:r>
                <a:rPr lang="tr-TR" sz="2400">
                  <a:solidFill>
                    <a:schemeClr val="lt1"/>
                  </a:solidFill>
                  <a:latin typeface="Calibri"/>
                  <a:ea typeface="Calibri"/>
                  <a:cs typeface="Calibri"/>
                  <a:sym typeface="Calibri"/>
                </a:rPr>
                <a:t> bir programda </a:t>
              </a:r>
              <a:r>
                <a:rPr lang="tr-TR" sz="2400" b="1">
                  <a:solidFill>
                    <a:schemeClr val="lt1"/>
                  </a:solidFill>
                  <a:latin typeface="Calibri"/>
                  <a:ea typeface="Calibri"/>
                  <a:cs typeface="Calibri"/>
                  <a:sym typeface="Calibri"/>
                </a:rPr>
                <a:t>doktora </a:t>
              </a:r>
              <a:r>
                <a:rPr lang="tr-TR" sz="2400">
                  <a:solidFill>
                    <a:schemeClr val="lt1"/>
                  </a:solidFill>
                  <a:latin typeface="Calibri"/>
                  <a:ea typeface="Calibri"/>
                  <a:cs typeface="Calibri"/>
                  <a:sym typeface="Calibri"/>
                </a:rPr>
                <a:t>eğitimi</a:t>
              </a:r>
              <a:endParaRPr sz="2400">
                <a:solidFill>
                  <a:schemeClr val="lt1"/>
                </a:solidFill>
                <a:latin typeface="Calibri"/>
                <a:ea typeface="Calibri"/>
                <a:cs typeface="Calibri"/>
                <a:sym typeface="Calibri"/>
              </a:endParaRPr>
            </a:p>
            <a:p>
              <a:pPr marL="0" marR="0" lvl="0" indent="0" algn="l" rtl="0">
                <a:spcBef>
                  <a:spcPts val="0"/>
                </a:spcBef>
                <a:spcAft>
                  <a:spcPts val="0"/>
                </a:spcAft>
                <a:buNone/>
              </a:pPr>
              <a:endParaRPr sz="1200">
                <a:solidFill>
                  <a:schemeClr val="lt1"/>
                </a:solidFill>
                <a:latin typeface="Calibri"/>
                <a:ea typeface="Calibri"/>
                <a:cs typeface="Calibri"/>
                <a:sym typeface="Calibri"/>
              </a:endParaRPr>
            </a:p>
            <a:p>
              <a:pPr marL="0" marR="0" lvl="0" indent="0" algn="l" rtl="0">
                <a:spcBef>
                  <a:spcPts val="0"/>
                </a:spcBef>
                <a:spcAft>
                  <a:spcPts val="0"/>
                </a:spcAft>
                <a:buNone/>
              </a:pPr>
              <a:r>
                <a:rPr lang="tr-TR" sz="2400">
                  <a:solidFill>
                    <a:schemeClr val="lt1"/>
                  </a:solidFill>
                  <a:latin typeface="Calibri"/>
                  <a:ea typeface="Calibri"/>
                  <a:cs typeface="Calibri"/>
                  <a:sym typeface="Calibri"/>
                </a:rPr>
                <a:t>Sizleri de aramıza bekleriz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25" name="Google Shape;125;p4"/>
          <p:cNvPicPr preferRelativeResize="0">
            <a:picLocks noGrp="1"/>
          </p:cNvPicPr>
          <p:nvPr>
            <p:ph type="body" idx="1"/>
          </p:nvPr>
        </p:nvPicPr>
        <p:blipFill rotWithShape="1">
          <a:blip r:embed="rId3">
            <a:alphaModFix/>
          </a:blip>
          <a:srcRect/>
          <a:stretch/>
        </p:blipFill>
        <p:spPr>
          <a:xfrm>
            <a:off x="4753069" y="3104815"/>
            <a:ext cx="4602100" cy="3072147"/>
          </a:xfrm>
          <a:prstGeom prst="rect">
            <a:avLst/>
          </a:prstGeom>
          <a:noFill/>
          <a:ln>
            <a:noFill/>
          </a:ln>
        </p:spPr>
      </p:pic>
      <p:pic>
        <p:nvPicPr>
          <p:cNvPr id="126" name="Google Shape;126;p4"/>
          <p:cNvPicPr preferRelativeResize="0"/>
          <p:nvPr/>
        </p:nvPicPr>
        <p:blipFill rotWithShape="1">
          <a:blip r:embed="rId4">
            <a:alphaModFix/>
          </a:blip>
          <a:srcRect/>
          <a:stretch/>
        </p:blipFill>
        <p:spPr>
          <a:xfrm>
            <a:off x="-12086" y="-11880"/>
            <a:ext cx="12216171" cy="6869880"/>
          </a:xfrm>
          <a:prstGeom prst="rect">
            <a:avLst/>
          </a:prstGeom>
          <a:noFill/>
          <a:ln>
            <a:noFill/>
          </a:ln>
        </p:spPr>
      </p:pic>
      <p:pic>
        <p:nvPicPr>
          <p:cNvPr id="127" name="Google Shape;127;p4"/>
          <p:cNvPicPr preferRelativeResize="0"/>
          <p:nvPr/>
        </p:nvPicPr>
        <p:blipFill rotWithShape="1">
          <a:blip r:embed="rId5">
            <a:alphaModFix/>
          </a:blip>
          <a:srcRect/>
          <a:stretch/>
        </p:blipFill>
        <p:spPr>
          <a:xfrm>
            <a:off x="11305994" y="288277"/>
            <a:ext cx="684022" cy="530589"/>
          </a:xfrm>
          <a:prstGeom prst="rect">
            <a:avLst/>
          </a:prstGeom>
          <a:noFill/>
          <a:ln>
            <a:noFill/>
          </a:ln>
        </p:spPr>
      </p:pic>
      <p:sp>
        <p:nvSpPr>
          <p:cNvPr id="128" name="Google Shape;128;p4"/>
          <p:cNvSpPr txBox="1"/>
          <p:nvPr/>
        </p:nvSpPr>
        <p:spPr>
          <a:xfrm>
            <a:off x="1771526" y="2327712"/>
            <a:ext cx="894163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a:solidFill>
                <a:srgbClr val="0099B3"/>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Calibri"/>
                <a:ea typeface="Calibri"/>
                <a:cs typeface="Calibri"/>
                <a:sym typeface="Calibri"/>
              </a:rPr>
              <a:t>TAÜ çokdilli (</a:t>
            </a:r>
            <a:r>
              <a:rPr lang="tr-TR" sz="2000" i="1">
                <a:solidFill>
                  <a:schemeClr val="dk1"/>
                </a:solidFill>
                <a:latin typeface="Calibri"/>
                <a:ea typeface="Calibri"/>
                <a:cs typeface="Calibri"/>
                <a:sym typeface="Calibri"/>
              </a:rPr>
              <a:t>multilingual</a:t>
            </a:r>
            <a:r>
              <a:rPr lang="tr-TR" sz="2000">
                <a:solidFill>
                  <a:schemeClr val="dk1"/>
                </a:solidFill>
                <a:latin typeface="Calibri"/>
                <a:ea typeface="Calibri"/>
                <a:cs typeface="Calibri"/>
                <a:sym typeface="Calibri"/>
              </a:rPr>
              <a:t>) bir üniversitedir. Eğitim,</a:t>
            </a:r>
            <a:r>
              <a:rPr lang="tr-TR" sz="2000" b="1">
                <a:solidFill>
                  <a:schemeClr val="dk1"/>
                </a:solidFill>
                <a:latin typeface="Calibri"/>
                <a:ea typeface="Calibri"/>
                <a:cs typeface="Calibri"/>
                <a:sym typeface="Calibri"/>
              </a:rPr>
              <a:t> lisans programlarında ağırlıklı Almanca</a:t>
            </a:r>
            <a:r>
              <a:rPr lang="tr-TR" sz="2000">
                <a:solidFill>
                  <a:schemeClr val="dk1"/>
                </a:solidFill>
                <a:latin typeface="Calibri"/>
                <a:ea typeface="Calibri"/>
                <a:cs typeface="Calibri"/>
                <a:sym typeface="Calibri"/>
              </a:rPr>
              <a:t>, </a:t>
            </a:r>
            <a:r>
              <a:rPr lang="tr-TR" sz="2000" b="1">
                <a:solidFill>
                  <a:schemeClr val="dk1"/>
                </a:solidFill>
                <a:latin typeface="Calibri"/>
                <a:ea typeface="Calibri"/>
                <a:cs typeface="Calibri"/>
                <a:sym typeface="Calibri"/>
              </a:rPr>
              <a:t>lisansüstü programlarda</a:t>
            </a:r>
            <a:r>
              <a:rPr lang="tr-TR" sz="2000">
                <a:solidFill>
                  <a:schemeClr val="dk1"/>
                </a:solidFill>
                <a:latin typeface="Calibri"/>
                <a:ea typeface="Calibri"/>
                <a:cs typeface="Calibri"/>
                <a:sym typeface="Calibri"/>
              </a:rPr>
              <a:t> -ihtiyaca ve anlama bağlı olarak- </a:t>
            </a:r>
            <a:r>
              <a:rPr lang="tr-TR" sz="2000" b="1">
                <a:solidFill>
                  <a:schemeClr val="dk1"/>
                </a:solidFill>
                <a:latin typeface="Calibri"/>
                <a:ea typeface="Calibri"/>
                <a:cs typeface="Calibri"/>
                <a:sym typeface="Calibri"/>
              </a:rPr>
              <a:t>Almanca veya İngilizce</a:t>
            </a:r>
            <a:r>
              <a:rPr lang="tr-TR" sz="2000">
                <a:solidFill>
                  <a:schemeClr val="dk1"/>
                </a:solidFill>
                <a:latin typeface="Calibri"/>
                <a:ea typeface="Calibri"/>
                <a:cs typeface="Calibri"/>
                <a:sym typeface="Calibri"/>
              </a:rPr>
              <a:t> olarak verilmektedir.</a:t>
            </a:r>
            <a:endParaRPr/>
          </a:p>
          <a:p>
            <a:pPr marL="342900" marR="0" lvl="0" indent="-215900" algn="just"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Calibri"/>
                <a:ea typeface="Calibri"/>
                <a:cs typeface="Calibri"/>
                <a:sym typeface="Calibri"/>
              </a:rPr>
              <a:t>5 Fakülte, 1 Yabancı Diller Yüksekokulu, 2 Enstitü </a:t>
            </a:r>
            <a:endParaRPr/>
          </a:p>
          <a:p>
            <a:pPr marL="285750" marR="0" lvl="0" indent="-158750" algn="l"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p:txBody>
      </p:sp>
      <p:pic>
        <p:nvPicPr>
          <p:cNvPr id="129" name="Google Shape;129;p4"/>
          <p:cNvPicPr preferRelativeResize="0"/>
          <p:nvPr/>
        </p:nvPicPr>
        <p:blipFill rotWithShape="1">
          <a:blip r:embed="rId6">
            <a:alphaModFix/>
          </a:blip>
          <a:srcRect/>
          <a:stretch/>
        </p:blipFill>
        <p:spPr>
          <a:xfrm>
            <a:off x="333689" y="114851"/>
            <a:ext cx="1721832" cy="1172607"/>
          </a:xfrm>
          <a:prstGeom prst="rect">
            <a:avLst/>
          </a:prstGeom>
          <a:noFill/>
          <a:ln>
            <a:noFill/>
          </a:ln>
        </p:spPr>
      </p:pic>
      <p:sp>
        <p:nvSpPr>
          <p:cNvPr id="130" name="Google Shape;130;p4"/>
          <p:cNvSpPr txBox="1"/>
          <p:nvPr/>
        </p:nvSpPr>
        <p:spPr>
          <a:xfrm>
            <a:off x="2470050" y="108786"/>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TÜRK-ALMAN ÜNİVERSİTESİ (TAÜ)</a:t>
            </a:r>
            <a:endParaRPr sz="2400">
              <a:solidFill>
                <a:srgbClr val="0099B3"/>
              </a:solidFill>
              <a:latin typeface="Arial"/>
              <a:ea typeface="Arial"/>
              <a:cs typeface="Arial"/>
              <a:sym typeface="Arial"/>
            </a:endParaRPr>
          </a:p>
        </p:txBody>
      </p:sp>
      <p:sp>
        <p:nvSpPr>
          <p:cNvPr id="131" name="Google Shape;131;p4"/>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4"/>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9" name="Google Shape;139;p5"/>
          <p:cNvPicPr preferRelativeResize="0"/>
          <p:nvPr/>
        </p:nvPicPr>
        <p:blipFill rotWithShape="1">
          <a:blip r:embed="rId3">
            <a:alphaModFix/>
          </a:blip>
          <a:srcRect/>
          <a:stretch/>
        </p:blipFill>
        <p:spPr>
          <a:xfrm>
            <a:off x="-24171" y="-11880"/>
            <a:ext cx="12216171" cy="6869880"/>
          </a:xfrm>
          <a:prstGeom prst="rect">
            <a:avLst/>
          </a:prstGeom>
          <a:noFill/>
          <a:ln>
            <a:noFill/>
          </a:ln>
        </p:spPr>
      </p:pic>
      <p:pic>
        <p:nvPicPr>
          <p:cNvPr id="140" name="Google Shape;140;p5"/>
          <p:cNvPicPr preferRelativeResize="0"/>
          <p:nvPr/>
        </p:nvPicPr>
        <p:blipFill rotWithShape="1">
          <a:blip r:embed="rId4">
            <a:alphaModFix/>
          </a:blip>
          <a:srcRect/>
          <a:stretch/>
        </p:blipFill>
        <p:spPr>
          <a:xfrm>
            <a:off x="11305994" y="288277"/>
            <a:ext cx="684022" cy="530589"/>
          </a:xfrm>
          <a:prstGeom prst="rect">
            <a:avLst/>
          </a:prstGeom>
          <a:noFill/>
          <a:ln>
            <a:noFill/>
          </a:ln>
        </p:spPr>
      </p:pic>
      <p:pic>
        <p:nvPicPr>
          <p:cNvPr id="141" name="Google Shape;141;p5"/>
          <p:cNvPicPr preferRelativeResize="0"/>
          <p:nvPr/>
        </p:nvPicPr>
        <p:blipFill rotWithShape="1">
          <a:blip r:embed="rId5">
            <a:alphaModFix/>
          </a:blip>
          <a:srcRect/>
          <a:stretch/>
        </p:blipFill>
        <p:spPr>
          <a:xfrm>
            <a:off x="333689" y="114851"/>
            <a:ext cx="1721832" cy="1172607"/>
          </a:xfrm>
          <a:prstGeom prst="rect">
            <a:avLst/>
          </a:prstGeom>
          <a:noFill/>
          <a:ln>
            <a:noFill/>
          </a:ln>
        </p:spPr>
      </p:pic>
      <p:sp>
        <p:nvSpPr>
          <p:cNvPr id="142" name="Google Shape;142;p5"/>
          <p:cNvSpPr txBox="1"/>
          <p:nvPr/>
        </p:nvSpPr>
        <p:spPr>
          <a:xfrm>
            <a:off x="2055521" y="-51625"/>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TÜRK-ALMAN</a:t>
            </a:r>
            <a:r>
              <a:rPr lang="tr-TR" sz="2800" b="1">
                <a:solidFill>
                  <a:srgbClr val="0099B3"/>
                </a:solidFill>
                <a:latin typeface="Arial"/>
                <a:ea typeface="Arial"/>
                <a:cs typeface="Arial"/>
                <a:sym typeface="Arial"/>
              </a:rPr>
              <a:t> ÜNİVERSİTESİ (TAÜ)</a:t>
            </a:r>
            <a:endParaRPr sz="2800">
              <a:solidFill>
                <a:srgbClr val="0099B3"/>
              </a:solidFill>
              <a:latin typeface="Arial"/>
              <a:ea typeface="Arial"/>
              <a:cs typeface="Arial"/>
              <a:sym typeface="Arial"/>
            </a:endParaRPr>
          </a:p>
        </p:txBody>
      </p:sp>
      <p:grpSp>
        <p:nvGrpSpPr>
          <p:cNvPr id="143" name="Google Shape;143;p5"/>
          <p:cNvGrpSpPr/>
          <p:nvPr/>
        </p:nvGrpSpPr>
        <p:grpSpPr>
          <a:xfrm>
            <a:off x="254507" y="973592"/>
            <a:ext cx="11850796" cy="5717451"/>
            <a:chOff x="31965213" y="9175"/>
            <a:chExt cx="11850796" cy="5717451"/>
          </a:xfrm>
        </p:grpSpPr>
        <p:sp>
          <p:nvSpPr>
            <p:cNvPr id="144" name="Google Shape;144;p5"/>
            <p:cNvSpPr/>
            <p:nvPr/>
          </p:nvSpPr>
          <p:spPr>
            <a:xfrm>
              <a:off x="36379341" y="9175"/>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txBox="1"/>
            <p:nvPr/>
          </p:nvSpPr>
          <p:spPr>
            <a:xfrm>
              <a:off x="36395888" y="25722"/>
              <a:ext cx="1469909" cy="531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tr-TR" sz="1400">
                  <a:solidFill>
                    <a:schemeClr val="lt1"/>
                  </a:solidFill>
                  <a:latin typeface="Calibri"/>
                  <a:ea typeface="Calibri"/>
                  <a:cs typeface="Calibri"/>
                  <a:sym typeface="Calibri"/>
                </a:rPr>
                <a:t>TAÜ</a:t>
              </a:r>
              <a:endParaRPr/>
            </a:p>
          </p:txBody>
        </p:sp>
        <p:sp>
          <p:nvSpPr>
            <p:cNvPr id="146" name="Google Shape;146;p5"/>
            <p:cNvSpPr/>
            <p:nvPr/>
          </p:nvSpPr>
          <p:spPr>
            <a:xfrm>
              <a:off x="32716715" y="574148"/>
              <a:ext cx="4414127" cy="529334"/>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txBody>
            <a:bodyPr/>
            <a:lstStyle/>
            <a:p>
              <a:endParaRPr lang="de-DE"/>
            </a:p>
          </p:txBody>
        </p:sp>
        <p:sp>
          <p:nvSpPr>
            <p:cNvPr id="147" name="Google Shape;147;p5"/>
            <p:cNvSpPr/>
            <p:nvPr/>
          </p:nvSpPr>
          <p:spPr>
            <a:xfrm>
              <a:off x="31965213" y="1103482"/>
              <a:ext cx="1503003" cy="564972"/>
            </a:xfrm>
            <a:prstGeom prst="roundRect">
              <a:avLst>
                <a:gd name="adj" fmla="val 10000"/>
              </a:avLst>
            </a:prstGeom>
            <a:solidFill>
              <a:srgbClr val="851B3C">
                <a:alpha val="8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txBox="1"/>
            <p:nvPr/>
          </p:nvSpPr>
          <p:spPr>
            <a:xfrm>
              <a:off x="31981760" y="1120029"/>
              <a:ext cx="1469909" cy="531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tr-TR" sz="1400" b="1">
                  <a:solidFill>
                    <a:schemeClr val="lt1"/>
                  </a:solidFill>
                  <a:latin typeface="Calibri"/>
                  <a:ea typeface="Calibri"/>
                  <a:cs typeface="Calibri"/>
                  <a:sym typeface="Calibri"/>
                </a:rPr>
                <a:t>Mühendislik Fakültesi</a:t>
              </a:r>
              <a:endParaRPr/>
            </a:p>
          </p:txBody>
        </p:sp>
        <p:sp>
          <p:nvSpPr>
            <p:cNvPr id="149" name="Google Shape;149;p5"/>
            <p:cNvSpPr/>
            <p:nvPr/>
          </p:nvSpPr>
          <p:spPr>
            <a:xfrm>
              <a:off x="32670995" y="1668455"/>
              <a:ext cx="91440" cy="225989"/>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50" name="Google Shape;150;p5"/>
            <p:cNvSpPr/>
            <p:nvPr/>
          </p:nvSpPr>
          <p:spPr>
            <a:xfrm>
              <a:off x="31965213" y="189444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txBox="1"/>
            <p:nvPr/>
          </p:nvSpPr>
          <p:spPr>
            <a:xfrm>
              <a:off x="31981760" y="191099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Mekatronik Sistemler Mühendisliği</a:t>
              </a:r>
              <a:endParaRPr/>
            </a:p>
          </p:txBody>
        </p:sp>
        <p:sp>
          <p:nvSpPr>
            <p:cNvPr id="152" name="Google Shape;152;p5"/>
            <p:cNvSpPr/>
            <p:nvPr/>
          </p:nvSpPr>
          <p:spPr>
            <a:xfrm>
              <a:off x="32670995" y="2459417"/>
              <a:ext cx="91440" cy="104768"/>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53" name="Google Shape;153;p5"/>
            <p:cNvSpPr/>
            <p:nvPr/>
          </p:nvSpPr>
          <p:spPr>
            <a:xfrm>
              <a:off x="31965213" y="2564186"/>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txBox="1"/>
            <p:nvPr/>
          </p:nvSpPr>
          <p:spPr>
            <a:xfrm>
              <a:off x="31981760" y="2580733"/>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Endüstri Mühendisliği</a:t>
              </a:r>
              <a:endParaRPr/>
            </a:p>
          </p:txBody>
        </p:sp>
        <p:sp>
          <p:nvSpPr>
            <p:cNvPr id="155" name="Google Shape;155;p5"/>
            <p:cNvSpPr/>
            <p:nvPr/>
          </p:nvSpPr>
          <p:spPr>
            <a:xfrm>
              <a:off x="32670995" y="3129159"/>
              <a:ext cx="91440" cy="100017"/>
            </a:xfrm>
            <a:custGeom>
              <a:avLst/>
              <a:gdLst/>
              <a:ahLst/>
              <a:cxnLst/>
              <a:rect l="l" t="t" r="r" b="b"/>
              <a:pathLst>
                <a:path w="120000" h="120000" extrusionOk="0">
                  <a:moveTo>
                    <a:pt x="60000" y="0"/>
                  </a:moveTo>
                  <a:lnTo>
                    <a:pt x="60000" y="59999"/>
                  </a:lnTo>
                  <a:lnTo>
                    <a:pt x="78394" y="59999"/>
                  </a:lnTo>
                  <a:lnTo>
                    <a:pt x="78394"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56" name="Google Shape;156;p5"/>
            <p:cNvSpPr/>
            <p:nvPr/>
          </p:nvSpPr>
          <p:spPr>
            <a:xfrm>
              <a:off x="31979230" y="3229176"/>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txBox="1"/>
            <p:nvPr/>
          </p:nvSpPr>
          <p:spPr>
            <a:xfrm>
              <a:off x="31995777" y="3245723"/>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Bilgisayar Mühendisliği</a:t>
              </a:r>
              <a:endParaRPr/>
            </a:p>
          </p:txBody>
        </p:sp>
        <p:sp>
          <p:nvSpPr>
            <p:cNvPr id="158" name="Google Shape;158;p5"/>
            <p:cNvSpPr/>
            <p:nvPr/>
          </p:nvSpPr>
          <p:spPr>
            <a:xfrm>
              <a:off x="32685012" y="3748429"/>
              <a:ext cx="91440" cy="91440"/>
            </a:xfrm>
            <a:custGeom>
              <a:avLst/>
              <a:gdLst/>
              <a:ahLst/>
              <a:cxnLst/>
              <a:rect l="l" t="t" r="r" b="b"/>
              <a:pathLst>
                <a:path w="120000" h="120000" extrusionOk="0">
                  <a:moveTo>
                    <a:pt x="60000" y="60000"/>
                  </a:moveTo>
                  <a:lnTo>
                    <a:pt x="60000" y="161635"/>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59" name="Google Shape;159;p5"/>
            <p:cNvSpPr/>
            <p:nvPr/>
          </p:nvSpPr>
          <p:spPr>
            <a:xfrm>
              <a:off x="31979230" y="3871595"/>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txBox="1"/>
            <p:nvPr/>
          </p:nvSpPr>
          <p:spPr>
            <a:xfrm>
              <a:off x="31995777" y="3888142"/>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Elektrik Elektronik Mühendisliği</a:t>
              </a:r>
              <a:endParaRPr/>
            </a:p>
          </p:txBody>
        </p:sp>
        <p:sp>
          <p:nvSpPr>
            <p:cNvPr id="161" name="Google Shape;161;p5"/>
            <p:cNvSpPr/>
            <p:nvPr/>
          </p:nvSpPr>
          <p:spPr>
            <a:xfrm>
              <a:off x="32685012" y="4390848"/>
              <a:ext cx="91440" cy="91440"/>
            </a:xfrm>
            <a:custGeom>
              <a:avLst/>
              <a:gdLst/>
              <a:ahLst/>
              <a:cxnLst/>
              <a:rect l="l" t="t" r="r" b="b"/>
              <a:pathLst>
                <a:path w="120000" h="120000" extrusionOk="0">
                  <a:moveTo>
                    <a:pt x="60000" y="60000"/>
                  </a:moveTo>
                  <a:lnTo>
                    <a:pt x="60000" y="170718"/>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62" name="Google Shape;162;p5"/>
            <p:cNvSpPr/>
            <p:nvPr/>
          </p:nvSpPr>
          <p:spPr>
            <a:xfrm>
              <a:off x="31979230" y="4520936"/>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txBox="1"/>
            <p:nvPr/>
          </p:nvSpPr>
          <p:spPr>
            <a:xfrm>
              <a:off x="31995777" y="4537483"/>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İnşaat Mühendisliği</a:t>
              </a:r>
              <a:endParaRPr/>
            </a:p>
          </p:txBody>
        </p:sp>
        <p:sp>
          <p:nvSpPr>
            <p:cNvPr id="164" name="Google Shape;164;p5"/>
            <p:cNvSpPr/>
            <p:nvPr/>
          </p:nvSpPr>
          <p:spPr>
            <a:xfrm>
              <a:off x="32685012" y="5040189"/>
              <a:ext cx="91440" cy="91440"/>
            </a:xfrm>
            <a:custGeom>
              <a:avLst/>
              <a:gdLst/>
              <a:ahLst/>
              <a:cxnLst/>
              <a:rect l="l" t="t" r="r" b="b"/>
              <a:pathLst>
                <a:path w="120000" h="120000" extrusionOk="0">
                  <a:moveTo>
                    <a:pt x="60000" y="60000"/>
                  </a:moveTo>
                  <a:lnTo>
                    <a:pt x="60000" y="159403"/>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65" name="Google Shape;165;p5"/>
            <p:cNvSpPr/>
            <p:nvPr/>
          </p:nvSpPr>
          <p:spPr>
            <a:xfrm>
              <a:off x="31979230" y="516165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txBox="1"/>
            <p:nvPr/>
          </p:nvSpPr>
          <p:spPr>
            <a:xfrm>
              <a:off x="31995777" y="517820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Makine Mühendisliği</a:t>
              </a:r>
              <a:endParaRPr/>
            </a:p>
          </p:txBody>
        </p:sp>
        <p:sp>
          <p:nvSpPr>
            <p:cNvPr id="167" name="Google Shape;167;p5"/>
            <p:cNvSpPr/>
            <p:nvPr/>
          </p:nvSpPr>
          <p:spPr>
            <a:xfrm>
              <a:off x="34473956" y="574148"/>
              <a:ext cx="2656886" cy="529334"/>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txBody>
            <a:bodyPr/>
            <a:lstStyle/>
            <a:p>
              <a:endParaRPr lang="de-DE"/>
            </a:p>
          </p:txBody>
        </p:sp>
        <p:sp>
          <p:nvSpPr>
            <p:cNvPr id="168" name="Google Shape;168;p5"/>
            <p:cNvSpPr/>
            <p:nvPr/>
          </p:nvSpPr>
          <p:spPr>
            <a:xfrm>
              <a:off x="33722454" y="1103482"/>
              <a:ext cx="1503003" cy="564972"/>
            </a:xfrm>
            <a:prstGeom prst="roundRect">
              <a:avLst>
                <a:gd name="adj" fmla="val 10000"/>
              </a:avLst>
            </a:prstGeom>
            <a:solidFill>
              <a:srgbClr val="851B3C">
                <a:alpha val="8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txBox="1"/>
            <p:nvPr/>
          </p:nvSpPr>
          <p:spPr>
            <a:xfrm>
              <a:off x="33739001" y="1120029"/>
              <a:ext cx="1469909" cy="531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tr-TR" sz="1400" b="1">
                  <a:solidFill>
                    <a:schemeClr val="lt1"/>
                  </a:solidFill>
                  <a:latin typeface="Calibri"/>
                  <a:ea typeface="Calibri"/>
                  <a:cs typeface="Calibri"/>
                  <a:sym typeface="Calibri"/>
                </a:rPr>
                <a:t>Kültür ve Sosyal Bilimler Fakültesi</a:t>
              </a:r>
              <a:endParaRPr/>
            </a:p>
          </p:txBody>
        </p:sp>
        <p:sp>
          <p:nvSpPr>
            <p:cNvPr id="170" name="Google Shape;170;p5"/>
            <p:cNvSpPr/>
            <p:nvPr/>
          </p:nvSpPr>
          <p:spPr>
            <a:xfrm>
              <a:off x="34428236" y="1668455"/>
              <a:ext cx="91440" cy="225989"/>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71" name="Google Shape;171;p5"/>
            <p:cNvSpPr/>
            <p:nvPr/>
          </p:nvSpPr>
          <p:spPr>
            <a:xfrm>
              <a:off x="33722454" y="189444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txBox="1"/>
            <p:nvPr/>
          </p:nvSpPr>
          <p:spPr>
            <a:xfrm>
              <a:off x="33739001" y="191099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Kültür ve İletişim Bilimleri</a:t>
              </a:r>
              <a:endParaRPr/>
            </a:p>
          </p:txBody>
        </p:sp>
        <p:sp>
          <p:nvSpPr>
            <p:cNvPr id="173" name="Google Shape;173;p5"/>
            <p:cNvSpPr/>
            <p:nvPr/>
          </p:nvSpPr>
          <p:spPr>
            <a:xfrm>
              <a:off x="34428236" y="2459417"/>
              <a:ext cx="91440" cy="104768"/>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74" name="Google Shape;174;p5"/>
            <p:cNvSpPr/>
            <p:nvPr/>
          </p:nvSpPr>
          <p:spPr>
            <a:xfrm>
              <a:off x="33722454" y="2564186"/>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p:nvPr/>
          </p:nvSpPr>
          <p:spPr>
            <a:xfrm>
              <a:off x="33739001" y="2580733"/>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Sosyoloji</a:t>
              </a:r>
              <a:endParaRPr/>
            </a:p>
          </p:txBody>
        </p:sp>
        <p:sp>
          <p:nvSpPr>
            <p:cNvPr id="176" name="Google Shape;176;p5"/>
            <p:cNvSpPr/>
            <p:nvPr/>
          </p:nvSpPr>
          <p:spPr>
            <a:xfrm>
              <a:off x="34428236" y="3129159"/>
              <a:ext cx="91440" cy="145175"/>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77" name="Google Shape;177;p5"/>
            <p:cNvSpPr/>
            <p:nvPr/>
          </p:nvSpPr>
          <p:spPr>
            <a:xfrm>
              <a:off x="33722454" y="327433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txBox="1"/>
            <p:nvPr/>
          </p:nvSpPr>
          <p:spPr>
            <a:xfrm>
              <a:off x="33739001" y="329088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Psikoloji</a:t>
              </a:r>
              <a:endParaRPr/>
            </a:p>
          </p:txBody>
        </p:sp>
        <p:sp>
          <p:nvSpPr>
            <p:cNvPr id="179" name="Google Shape;179;p5"/>
            <p:cNvSpPr/>
            <p:nvPr/>
          </p:nvSpPr>
          <p:spPr>
            <a:xfrm>
              <a:off x="36231197" y="574148"/>
              <a:ext cx="899645" cy="529334"/>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txBody>
            <a:bodyPr/>
            <a:lstStyle/>
            <a:p>
              <a:endParaRPr lang="de-DE"/>
            </a:p>
          </p:txBody>
        </p:sp>
        <p:sp>
          <p:nvSpPr>
            <p:cNvPr id="180" name="Google Shape;180;p5"/>
            <p:cNvSpPr/>
            <p:nvPr/>
          </p:nvSpPr>
          <p:spPr>
            <a:xfrm>
              <a:off x="35479695" y="1103482"/>
              <a:ext cx="1503003" cy="564972"/>
            </a:xfrm>
            <a:prstGeom prst="roundRect">
              <a:avLst>
                <a:gd name="adj" fmla="val 10000"/>
              </a:avLst>
            </a:prstGeom>
            <a:solidFill>
              <a:srgbClr val="851B3C">
                <a:alpha val="8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txBox="1"/>
            <p:nvPr/>
          </p:nvSpPr>
          <p:spPr>
            <a:xfrm>
              <a:off x="35496242" y="1120029"/>
              <a:ext cx="1469909" cy="531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tr-TR" sz="1400" b="1">
                  <a:solidFill>
                    <a:schemeClr val="lt1"/>
                  </a:solidFill>
                  <a:latin typeface="Calibri"/>
                  <a:ea typeface="Calibri"/>
                  <a:cs typeface="Calibri"/>
                  <a:sym typeface="Calibri"/>
                </a:rPr>
                <a:t>İktisadi ve İdari Bilimler Fakültesi</a:t>
              </a:r>
              <a:endParaRPr/>
            </a:p>
          </p:txBody>
        </p:sp>
        <p:sp>
          <p:nvSpPr>
            <p:cNvPr id="182" name="Google Shape;182;p5"/>
            <p:cNvSpPr/>
            <p:nvPr/>
          </p:nvSpPr>
          <p:spPr>
            <a:xfrm>
              <a:off x="36185477" y="1668455"/>
              <a:ext cx="91440" cy="225989"/>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83" name="Google Shape;183;p5"/>
            <p:cNvSpPr/>
            <p:nvPr/>
          </p:nvSpPr>
          <p:spPr>
            <a:xfrm>
              <a:off x="35479695" y="189444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txBox="1"/>
            <p:nvPr/>
          </p:nvSpPr>
          <p:spPr>
            <a:xfrm>
              <a:off x="35496242" y="191099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İktisat</a:t>
              </a:r>
              <a:endParaRPr/>
            </a:p>
          </p:txBody>
        </p:sp>
        <p:sp>
          <p:nvSpPr>
            <p:cNvPr id="185" name="Google Shape;185;p5"/>
            <p:cNvSpPr/>
            <p:nvPr/>
          </p:nvSpPr>
          <p:spPr>
            <a:xfrm>
              <a:off x="36185477" y="2459417"/>
              <a:ext cx="91440" cy="104768"/>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86" name="Google Shape;186;p5"/>
            <p:cNvSpPr/>
            <p:nvPr/>
          </p:nvSpPr>
          <p:spPr>
            <a:xfrm>
              <a:off x="35479695" y="2564186"/>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txBox="1"/>
            <p:nvPr/>
          </p:nvSpPr>
          <p:spPr>
            <a:xfrm>
              <a:off x="35496242" y="2580733"/>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İşletme</a:t>
              </a:r>
              <a:endParaRPr/>
            </a:p>
          </p:txBody>
        </p:sp>
        <p:sp>
          <p:nvSpPr>
            <p:cNvPr id="188" name="Google Shape;188;p5"/>
            <p:cNvSpPr/>
            <p:nvPr/>
          </p:nvSpPr>
          <p:spPr>
            <a:xfrm>
              <a:off x="36185477" y="3129159"/>
              <a:ext cx="91440" cy="145175"/>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89" name="Google Shape;189;p5"/>
            <p:cNvSpPr/>
            <p:nvPr/>
          </p:nvSpPr>
          <p:spPr>
            <a:xfrm>
              <a:off x="35479695" y="327433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txBox="1"/>
            <p:nvPr/>
          </p:nvSpPr>
          <p:spPr>
            <a:xfrm>
              <a:off x="35496242" y="329088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Siyaset Bilimi ve Uluslararası İlişkiler</a:t>
              </a:r>
              <a:endParaRPr/>
            </a:p>
          </p:txBody>
        </p:sp>
        <p:sp>
          <p:nvSpPr>
            <p:cNvPr id="191" name="Google Shape;191;p5"/>
            <p:cNvSpPr/>
            <p:nvPr/>
          </p:nvSpPr>
          <p:spPr>
            <a:xfrm>
              <a:off x="37130843" y="574148"/>
              <a:ext cx="857594" cy="52933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txBody>
            <a:bodyPr/>
            <a:lstStyle/>
            <a:p>
              <a:endParaRPr lang="de-DE"/>
            </a:p>
          </p:txBody>
        </p:sp>
        <p:sp>
          <p:nvSpPr>
            <p:cNvPr id="192" name="Google Shape;192;p5"/>
            <p:cNvSpPr/>
            <p:nvPr/>
          </p:nvSpPr>
          <p:spPr>
            <a:xfrm>
              <a:off x="37236936" y="1103482"/>
              <a:ext cx="1503003" cy="564972"/>
            </a:xfrm>
            <a:prstGeom prst="roundRect">
              <a:avLst>
                <a:gd name="adj" fmla="val 10000"/>
              </a:avLst>
            </a:prstGeom>
            <a:solidFill>
              <a:srgbClr val="851B3C">
                <a:alpha val="8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txBox="1"/>
            <p:nvPr/>
          </p:nvSpPr>
          <p:spPr>
            <a:xfrm>
              <a:off x="37253483" y="1120029"/>
              <a:ext cx="1469909" cy="531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tr-TR" sz="1400" b="1">
                  <a:solidFill>
                    <a:schemeClr val="lt1"/>
                  </a:solidFill>
                  <a:latin typeface="Calibri"/>
                  <a:ea typeface="Calibri"/>
                  <a:cs typeface="Calibri"/>
                  <a:sym typeface="Calibri"/>
                </a:rPr>
                <a:t>Fen Fakültesi</a:t>
              </a:r>
              <a:endParaRPr/>
            </a:p>
          </p:txBody>
        </p:sp>
        <p:sp>
          <p:nvSpPr>
            <p:cNvPr id="194" name="Google Shape;194;p5"/>
            <p:cNvSpPr/>
            <p:nvPr/>
          </p:nvSpPr>
          <p:spPr>
            <a:xfrm>
              <a:off x="37942718" y="1668455"/>
              <a:ext cx="91440" cy="225989"/>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95" name="Google Shape;195;p5"/>
            <p:cNvSpPr/>
            <p:nvPr/>
          </p:nvSpPr>
          <p:spPr>
            <a:xfrm>
              <a:off x="37236936" y="189444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txBox="1"/>
            <p:nvPr/>
          </p:nvSpPr>
          <p:spPr>
            <a:xfrm>
              <a:off x="37253483" y="191099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Malzeme Bilimi ve Teknolojileri</a:t>
              </a:r>
              <a:endParaRPr/>
            </a:p>
          </p:txBody>
        </p:sp>
        <p:sp>
          <p:nvSpPr>
            <p:cNvPr id="197" name="Google Shape;197;p5"/>
            <p:cNvSpPr/>
            <p:nvPr/>
          </p:nvSpPr>
          <p:spPr>
            <a:xfrm>
              <a:off x="37942718" y="2459417"/>
              <a:ext cx="91440" cy="104768"/>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198" name="Google Shape;198;p5"/>
            <p:cNvSpPr/>
            <p:nvPr/>
          </p:nvSpPr>
          <p:spPr>
            <a:xfrm>
              <a:off x="37236936" y="2564186"/>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txBox="1"/>
            <p:nvPr/>
          </p:nvSpPr>
          <p:spPr>
            <a:xfrm>
              <a:off x="37253483" y="2580733"/>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Moleküler Biyoteknoloji</a:t>
              </a:r>
              <a:endParaRPr sz="1200">
                <a:solidFill>
                  <a:schemeClr val="lt1"/>
                </a:solidFill>
                <a:latin typeface="Calibri"/>
                <a:ea typeface="Calibri"/>
                <a:cs typeface="Calibri"/>
                <a:sym typeface="Calibri"/>
              </a:endParaRPr>
            </a:p>
          </p:txBody>
        </p:sp>
        <p:sp>
          <p:nvSpPr>
            <p:cNvPr id="200" name="Google Shape;200;p5"/>
            <p:cNvSpPr/>
            <p:nvPr/>
          </p:nvSpPr>
          <p:spPr>
            <a:xfrm>
              <a:off x="37942718" y="3129159"/>
              <a:ext cx="91440" cy="145175"/>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201" name="Google Shape;201;p5"/>
            <p:cNvSpPr/>
            <p:nvPr/>
          </p:nvSpPr>
          <p:spPr>
            <a:xfrm>
              <a:off x="37236936" y="327433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txBox="1"/>
            <p:nvPr/>
          </p:nvSpPr>
          <p:spPr>
            <a:xfrm>
              <a:off x="37253483" y="329088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Enerji Bilimleri ve Teknolojileri</a:t>
              </a:r>
              <a:endParaRPr/>
            </a:p>
          </p:txBody>
        </p:sp>
        <p:sp>
          <p:nvSpPr>
            <p:cNvPr id="203" name="Google Shape;203;p5"/>
            <p:cNvSpPr/>
            <p:nvPr/>
          </p:nvSpPr>
          <p:spPr>
            <a:xfrm>
              <a:off x="37130843" y="574148"/>
              <a:ext cx="2614835" cy="52933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txBody>
            <a:bodyPr/>
            <a:lstStyle/>
            <a:p>
              <a:endParaRPr lang="de-DE"/>
            </a:p>
          </p:txBody>
        </p:sp>
        <p:sp>
          <p:nvSpPr>
            <p:cNvPr id="204" name="Google Shape;204;p5"/>
            <p:cNvSpPr/>
            <p:nvPr/>
          </p:nvSpPr>
          <p:spPr>
            <a:xfrm>
              <a:off x="38994177" y="1103482"/>
              <a:ext cx="1503003" cy="564972"/>
            </a:xfrm>
            <a:prstGeom prst="roundRect">
              <a:avLst>
                <a:gd name="adj" fmla="val 10000"/>
              </a:avLst>
            </a:prstGeom>
            <a:solidFill>
              <a:srgbClr val="851B3C">
                <a:alpha val="8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txBox="1"/>
            <p:nvPr/>
          </p:nvSpPr>
          <p:spPr>
            <a:xfrm>
              <a:off x="39010724" y="1120029"/>
              <a:ext cx="1469909" cy="531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tr-TR" sz="1400" b="1">
                  <a:solidFill>
                    <a:schemeClr val="lt1"/>
                  </a:solidFill>
                  <a:latin typeface="Calibri"/>
                  <a:ea typeface="Calibri"/>
                  <a:cs typeface="Calibri"/>
                  <a:sym typeface="Calibri"/>
                </a:rPr>
                <a:t>Enstitüler</a:t>
              </a:r>
              <a:endParaRPr/>
            </a:p>
          </p:txBody>
        </p:sp>
        <p:sp>
          <p:nvSpPr>
            <p:cNvPr id="206" name="Google Shape;206;p5"/>
            <p:cNvSpPr/>
            <p:nvPr/>
          </p:nvSpPr>
          <p:spPr>
            <a:xfrm>
              <a:off x="39699958" y="1668455"/>
              <a:ext cx="91440" cy="225989"/>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207" name="Google Shape;207;p5"/>
            <p:cNvSpPr/>
            <p:nvPr/>
          </p:nvSpPr>
          <p:spPr>
            <a:xfrm>
              <a:off x="38994177" y="1894444"/>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txBox="1"/>
            <p:nvPr/>
          </p:nvSpPr>
          <p:spPr>
            <a:xfrm>
              <a:off x="39010724" y="1910991"/>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Fen Bilimleri Enstitüsü </a:t>
              </a:r>
              <a:endParaRPr/>
            </a:p>
          </p:txBody>
        </p:sp>
        <p:sp>
          <p:nvSpPr>
            <p:cNvPr id="209" name="Google Shape;209;p5"/>
            <p:cNvSpPr/>
            <p:nvPr/>
          </p:nvSpPr>
          <p:spPr>
            <a:xfrm>
              <a:off x="39699958" y="2459417"/>
              <a:ext cx="91440" cy="104768"/>
            </a:xfrm>
            <a:custGeom>
              <a:avLst/>
              <a:gdLst/>
              <a:ahLst/>
              <a:cxnLst/>
              <a:rect l="l" t="t" r="r" b="b"/>
              <a:pathLst>
                <a:path w="120000" h="120000" extrusionOk="0">
                  <a:moveTo>
                    <a:pt x="60000" y="0"/>
                  </a:moveTo>
                  <a:lnTo>
                    <a:pt x="60000" y="120000"/>
                  </a:lnTo>
                </a:path>
              </a:pathLst>
            </a:custGeom>
            <a:noFill/>
            <a:ln w="12700" cap="flat" cmpd="sng">
              <a:solidFill>
                <a:srgbClr val="528CBE"/>
              </a:solidFill>
              <a:prstDash val="solid"/>
              <a:miter lim="800000"/>
              <a:headEnd type="none" w="sm" len="sm"/>
              <a:tailEnd type="none" w="sm" len="sm"/>
            </a:ln>
          </p:spPr>
          <p:txBody>
            <a:bodyPr/>
            <a:lstStyle/>
            <a:p>
              <a:endParaRPr lang="de-DE"/>
            </a:p>
          </p:txBody>
        </p:sp>
        <p:sp>
          <p:nvSpPr>
            <p:cNvPr id="210" name="Google Shape;210;p5"/>
            <p:cNvSpPr/>
            <p:nvPr/>
          </p:nvSpPr>
          <p:spPr>
            <a:xfrm>
              <a:off x="38994177" y="2564186"/>
              <a:ext cx="1503003" cy="564972"/>
            </a:xfrm>
            <a:prstGeom prst="roundRect">
              <a:avLst>
                <a:gd name="adj" fmla="val 10000"/>
              </a:avLst>
            </a:prstGeom>
            <a:solidFill>
              <a:srgbClr val="0096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txBox="1"/>
            <p:nvPr/>
          </p:nvSpPr>
          <p:spPr>
            <a:xfrm>
              <a:off x="39010724" y="2580733"/>
              <a:ext cx="1469909" cy="5318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tr-TR" sz="1200">
                  <a:solidFill>
                    <a:schemeClr val="lt1"/>
                  </a:solidFill>
                  <a:latin typeface="Calibri"/>
                  <a:ea typeface="Calibri"/>
                  <a:cs typeface="Calibri"/>
                  <a:sym typeface="Calibri"/>
                </a:rPr>
                <a:t>Sosyal Bilimler Enstitüsü</a:t>
              </a:r>
              <a:endParaRPr/>
            </a:p>
          </p:txBody>
        </p:sp>
        <p:sp>
          <p:nvSpPr>
            <p:cNvPr id="212" name="Google Shape;212;p5"/>
            <p:cNvSpPr/>
            <p:nvPr/>
          </p:nvSpPr>
          <p:spPr>
            <a:xfrm>
              <a:off x="37130843" y="574148"/>
              <a:ext cx="4372076" cy="52933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txBody>
            <a:bodyPr/>
            <a:lstStyle/>
            <a:p>
              <a:endParaRPr lang="de-DE"/>
            </a:p>
          </p:txBody>
        </p:sp>
        <p:sp>
          <p:nvSpPr>
            <p:cNvPr id="213" name="Google Shape;213;p5"/>
            <p:cNvSpPr/>
            <p:nvPr/>
          </p:nvSpPr>
          <p:spPr>
            <a:xfrm>
              <a:off x="40751418" y="1103482"/>
              <a:ext cx="1503003" cy="564972"/>
            </a:xfrm>
            <a:prstGeom prst="roundRect">
              <a:avLst>
                <a:gd name="adj" fmla="val 10000"/>
              </a:avLst>
            </a:prstGeom>
            <a:solidFill>
              <a:srgbClr val="851B3C">
                <a:alpha val="8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txBox="1"/>
            <p:nvPr/>
          </p:nvSpPr>
          <p:spPr>
            <a:xfrm>
              <a:off x="40767965" y="1120029"/>
              <a:ext cx="1469909" cy="531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tr-TR" sz="1400" b="1">
                  <a:solidFill>
                    <a:schemeClr val="lt1"/>
                  </a:solidFill>
                  <a:latin typeface="Calibri"/>
                  <a:ea typeface="Calibri"/>
                  <a:cs typeface="Calibri"/>
                  <a:sym typeface="Calibri"/>
                </a:rPr>
                <a:t>Hukuk</a:t>
              </a:r>
              <a:endParaRPr/>
            </a:p>
          </p:txBody>
        </p:sp>
        <p:sp>
          <p:nvSpPr>
            <p:cNvPr id="215" name="Google Shape;215;p5"/>
            <p:cNvSpPr/>
            <p:nvPr/>
          </p:nvSpPr>
          <p:spPr>
            <a:xfrm>
              <a:off x="37130843" y="574148"/>
              <a:ext cx="5933664" cy="529131"/>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txBody>
            <a:bodyPr/>
            <a:lstStyle/>
            <a:p>
              <a:endParaRPr lang="de-DE"/>
            </a:p>
          </p:txBody>
        </p:sp>
        <p:sp>
          <p:nvSpPr>
            <p:cNvPr id="216" name="Google Shape;216;p5"/>
            <p:cNvSpPr/>
            <p:nvPr/>
          </p:nvSpPr>
          <p:spPr>
            <a:xfrm>
              <a:off x="42313006" y="1103279"/>
              <a:ext cx="1503003" cy="564972"/>
            </a:xfrm>
            <a:prstGeom prst="roundRect">
              <a:avLst>
                <a:gd name="adj" fmla="val 10000"/>
              </a:avLst>
            </a:prstGeom>
            <a:solidFill>
              <a:srgbClr val="851B3C">
                <a:alpha val="8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txBox="1"/>
            <p:nvPr/>
          </p:nvSpPr>
          <p:spPr>
            <a:xfrm>
              <a:off x="42329553" y="1119826"/>
              <a:ext cx="1469909" cy="53187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tr-TR" sz="1400" b="1">
                  <a:solidFill>
                    <a:schemeClr val="lt1"/>
                  </a:solidFill>
                  <a:latin typeface="Calibri"/>
                  <a:ea typeface="Calibri"/>
                  <a:cs typeface="Calibri"/>
                  <a:sym typeface="Calibri"/>
                </a:rPr>
                <a:t>Yabancı Diller Yüksekokulu</a:t>
              </a:r>
              <a:endParaRPr/>
            </a:p>
          </p:txBody>
        </p:sp>
      </p:grpSp>
      <p:sp>
        <p:nvSpPr>
          <p:cNvPr id="218" name="Google Shape;218;p5"/>
          <p:cNvSpPr/>
          <p:nvPr/>
        </p:nvSpPr>
        <p:spPr>
          <a:xfrm>
            <a:off x="2203326" y="816421"/>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5"/>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25" name="Google Shape;225;p6"/>
          <p:cNvPicPr preferRelativeResize="0">
            <a:picLocks noGrp="1"/>
          </p:cNvPicPr>
          <p:nvPr>
            <p:ph type="body" idx="1"/>
          </p:nvPr>
        </p:nvPicPr>
        <p:blipFill rotWithShape="1">
          <a:blip r:embed="rId3">
            <a:alphaModFix/>
          </a:blip>
          <a:srcRect/>
          <a:stretch/>
        </p:blipFill>
        <p:spPr>
          <a:xfrm>
            <a:off x="4753069" y="3104815"/>
            <a:ext cx="4602100" cy="3072147"/>
          </a:xfrm>
          <a:prstGeom prst="rect">
            <a:avLst/>
          </a:prstGeom>
          <a:noFill/>
          <a:ln>
            <a:noFill/>
          </a:ln>
        </p:spPr>
      </p:pic>
      <p:pic>
        <p:nvPicPr>
          <p:cNvPr id="226" name="Google Shape;226;p6"/>
          <p:cNvPicPr preferRelativeResize="0"/>
          <p:nvPr/>
        </p:nvPicPr>
        <p:blipFill rotWithShape="1">
          <a:blip r:embed="rId4">
            <a:alphaModFix/>
          </a:blip>
          <a:srcRect/>
          <a:stretch/>
        </p:blipFill>
        <p:spPr>
          <a:xfrm>
            <a:off x="0" y="0"/>
            <a:ext cx="12216171" cy="6869880"/>
          </a:xfrm>
          <a:prstGeom prst="rect">
            <a:avLst/>
          </a:prstGeom>
          <a:noFill/>
          <a:ln>
            <a:noFill/>
          </a:ln>
        </p:spPr>
      </p:pic>
      <p:pic>
        <p:nvPicPr>
          <p:cNvPr id="227" name="Google Shape;227;p6"/>
          <p:cNvPicPr preferRelativeResize="0"/>
          <p:nvPr/>
        </p:nvPicPr>
        <p:blipFill rotWithShape="1">
          <a:blip r:embed="rId5">
            <a:alphaModFix/>
          </a:blip>
          <a:srcRect/>
          <a:stretch/>
        </p:blipFill>
        <p:spPr>
          <a:xfrm>
            <a:off x="11305994" y="288277"/>
            <a:ext cx="684022" cy="530589"/>
          </a:xfrm>
          <a:prstGeom prst="rect">
            <a:avLst/>
          </a:prstGeom>
          <a:noFill/>
          <a:ln>
            <a:noFill/>
          </a:ln>
        </p:spPr>
      </p:pic>
      <p:sp>
        <p:nvSpPr>
          <p:cNvPr id="228" name="Google Shape;228;p6"/>
          <p:cNvSpPr txBox="1"/>
          <p:nvPr/>
        </p:nvSpPr>
        <p:spPr>
          <a:xfrm>
            <a:off x="2268238" y="2003779"/>
            <a:ext cx="790305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a:solidFill>
                <a:srgbClr val="0099B3"/>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tr-TR" sz="2000">
                <a:solidFill>
                  <a:schemeClr val="dk1"/>
                </a:solidFill>
                <a:latin typeface="Calibri"/>
                <a:ea typeface="Calibri"/>
                <a:cs typeface="Calibri"/>
                <a:sym typeface="Calibri"/>
              </a:rPr>
              <a:t>Türk-Alman Üniversitesinin iş birliği partneri </a:t>
            </a:r>
            <a:r>
              <a:rPr lang="tr-TR" sz="2000" b="1">
                <a:solidFill>
                  <a:schemeClr val="dk1"/>
                </a:solidFill>
                <a:latin typeface="Calibri"/>
                <a:ea typeface="Calibri"/>
                <a:cs typeface="Calibri"/>
                <a:sym typeface="Calibri"/>
              </a:rPr>
              <a:t>Alman Konsorsiyumu’dur (K-TDU).</a:t>
            </a:r>
            <a:endParaRPr/>
          </a:p>
          <a:p>
            <a:pPr marL="342900" marR="0" lvl="0" indent="-215900" algn="just"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000"/>
              <a:buFont typeface="Noto Sans Symbols"/>
              <a:buChar char="❑"/>
            </a:pPr>
            <a:r>
              <a:rPr lang="tr-TR" sz="2000">
                <a:solidFill>
                  <a:schemeClr val="dk1"/>
                </a:solidFill>
                <a:latin typeface="Calibri"/>
                <a:ea typeface="Calibri"/>
                <a:cs typeface="Calibri"/>
                <a:sym typeface="Calibri"/>
              </a:rPr>
              <a:t>Konsorsiyuma </a:t>
            </a:r>
            <a:r>
              <a:rPr lang="tr-TR" sz="2000" b="1">
                <a:solidFill>
                  <a:schemeClr val="dk1"/>
                </a:solidFill>
                <a:latin typeface="Calibri"/>
                <a:ea typeface="Calibri"/>
                <a:cs typeface="Calibri"/>
                <a:sym typeface="Calibri"/>
              </a:rPr>
              <a:t>38 Alman üniversitesi </a:t>
            </a:r>
            <a:r>
              <a:rPr lang="tr-TR" sz="2000">
                <a:solidFill>
                  <a:schemeClr val="dk1"/>
                </a:solidFill>
                <a:latin typeface="Calibri"/>
                <a:ea typeface="Calibri"/>
                <a:cs typeface="Calibri"/>
                <a:sym typeface="Calibri"/>
              </a:rPr>
              <a:t>ve </a:t>
            </a:r>
            <a:r>
              <a:rPr lang="tr-TR" sz="2000" b="1">
                <a:solidFill>
                  <a:schemeClr val="dk1"/>
                </a:solidFill>
                <a:latin typeface="Calibri"/>
                <a:ea typeface="Calibri"/>
                <a:cs typeface="Calibri"/>
                <a:sym typeface="Calibri"/>
              </a:rPr>
              <a:t>Alman Akademik Değişim Servisi (DAAD) </a:t>
            </a:r>
            <a:r>
              <a:rPr lang="tr-TR" sz="2000">
                <a:solidFill>
                  <a:schemeClr val="dk1"/>
                </a:solidFill>
                <a:latin typeface="Calibri"/>
                <a:ea typeface="Calibri"/>
                <a:cs typeface="Calibri"/>
                <a:sym typeface="Calibri"/>
              </a:rPr>
              <a:t>üyedir. </a:t>
            </a:r>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342900" marR="0" lvl="0" indent="-215900" algn="just"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229" name="Google Shape;229;p6"/>
          <p:cNvPicPr preferRelativeResize="0"/>
          <p:nvPr/>
        </p:nvPicPr>
        <p:blipFill rotWithShape="1">
          <a:blip r:embed="rId6">
            <a:alphaModFix/>
          </a:blip>
          <a:srcRect/>
          <a:stretch/>
        </p:blipFill>
        <p:spPr>
          <a:xfrm>
            <a:off x="333689" y="114851"/>
            <a:ext cx="1721832" cy="1172607"/>
          </a:xfrm>
          <a:prstGeom prst="rect">
            <a:avLst/>
          </a:prstGeom>
          <a:noFill/>
          <a:ln>
            <a:noFill/>
          </a:ln>
        </p:spPr>
      </p:pic>
      <p:sp>
        <p:nvSpPr>
          <p:cNvPr id="230" name="Google Shape;230;p6"/>
          <p:cNvSpPr txBox="1"/>
          <p:nvPr/>
        </p:nvSpPr>
        <p:spPr>
          <a:xfrm>
            <a:off x="2470050" y="108786"/>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TAÜ &amp; ALMAN ORTAKLARI</a:t>
            </a:r>
            <a:endParaRPr sz="2400">
              <a:solidFill>
                <a:srgbClr val="0099B3"/>
              </a:solidFill>
              <a:latin typeface="Arial"/>
              <a:ea typeface="Arial"/>
              <a:cs typeface="Arial"/>
              <a:sym typeface="Arial"/>
            </a:endParaRPr>
          </a:p>
        </p:txBody>
      </p:sp>
      <p:sp>
        <p:nvSpPr>
          <p:cNvPr id="231" name="Google Shape;231;p6"/>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6"/>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38" name="Google Shape;238;p7"/>
          <p:cNvPicPr preferRelativeResize="0">
            <a:picLocks noGrp="1"/>
          </p:cNvPicPr>
          <p:nvPr>
            <p:ph type="body" idx="1"/>
          </p:nvPr>
        </p:nvPicPr>
        <p:blipFill rotWithShape="1">
          <a:blip r:embed="rId3">
            <a:alphaModFix/>
          </a:blip>
          <a:srcRect/>
          <a:stretch/>
        </p:blipFill>
        <p:spPr>
          <a:xfrm>
            <a:off x="4753069" y="3104815"/>
            <a:ext cx="4602100" cy="3072147"/>
          </a:xfrm>
          <a:prstGeom prst="rect">
            <a:avLst/>
          </a:prstGeom>
          <a:noFill/>
          <a:ln>
            <a:noFill/>
          </a:ln>
        </p:spPr>
      </p:pic>
      <p:pic>
        <p:nvPicPr>
          <p:cNvPr id="239" name="Google Shape;239;p7"/>
          <p:cNvPicPr preferRelativeResize="0"/>
          <p:nvPr/>
        </p:nvPicPr>
        <p:blipFill rotWithShape="1">
          <a:blip r:embed="rId4">
            <a:alphaModFix/>
          </a:blip>
          <a:srcRect/>
          <a:stretch/>
        </p:blipFill>
        <p:spPr>
          <a:xfrm>
            <a:off x="-12086" y="0"/>
            <a:ext cx="12216171" cy="6869880"/>
          </a:xfrm>
          <a:prstGeom prst="rect">
            <a:avLst/>
          </a:prstGeom>
          <a:noFill/>
          <a:ln>
            <a:noFill/>
          </a:ln>
        </p:spPr>
      </p:pic>
      <p:pic>
        <p:nvPicPr>
          <p:cNvPr id="240" name="Google Shape;240;p7"/>
          <p:cNvPicPr preferRelativeResize="0"/>
          <p:nvPr/>
        </p:nvPicPr>
        <p:blipFill rotWithShape="1">
          <a:blip r:embed="rId5">
            <a:alphaModFix/>
          </a:blip>
          <a:srcRect/>
          <a:stretch/>
        </p:blipFill>
        <p:spPr>
          <a:xfrm>
            <a:off x="11305994" y="288277"/>
            <a:ext cx="684022" cy="530589"/>
          </a:xfrm>
          <a:prstGeom prst="rect">
            <a:avLst/>
          </a:prstGeom>
          <a:noFill/>
          <a:ln>
            <a:noFill/>
          </a:ln>
        </p:spPr>
      </p:pic>
      <p:pic>
        <p:nvPicPr>
          <p:cNvPr id="241" name="Google Shape;241;p7"/>
          <p:cNvPicPr preferRelativeResize="0"/>
          <p:nvPr/>
        </p:nvPicPr>
        <p:blipFill rotWithShape="1">
          <a:blip r:embed="rId6">
            <a:alphaModFix/>
          </a:blip>
          <a:srcRect/>
          <a:stretch/>
        </p:blipFill>
        <p:spPr>
          <a:xfrm>
            <a:off x="333689" y="114851"/>
            <a:ext cx="1721832" cy="1172607"/>
          </a:xfrm>
          <a:prstGeom prst="rect">
            <a:avLst/>
          </a:prstGeom>
          <a:noFill/>
          <a:ln>
            <a:noFill/>
          </a:ln>
        </p:spPr>
      </p:pic>
      <p:sp>
        <p:nvSpPr>
          <p:cNvPr id="242" name="Google Shape;242;p7"/>
          <p:cNvSpPr txBox="1"/>
          <p:nvPr/>
        </p:nvSpPr>
        <p:spPr>
          <a:xfrm>
            <a:off x="2470050" y="108786"/>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KONSORSİYUM ÜYELERİ</a:t>
            </a:r>
            <a:endParaRPr sz="2400">
              <a:solidFill>
                <a:srgbClr val="0099B3"/>
              </a:solidFill>
              <a:latin typeface="Arial"/>
              <a:ea typeface="Arial"/>
              <a:cs typeface="Arial"/>
              <a:sym typeface="Arial"/>
            </a:endParaRPr>
          </a:p>
        </p:txBody>
      </p:sp>
      <p:sp>
        <p:nvSpPr>
          <p:cNvPr id="243" name="Google Shape;243;p7"/>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7"/>
          <p:cNvSpPr txBox="1"/>
          <p:nvPr/>
        </p:nvSpPr>
        <p:spPr>
          <a:xfrm>
            <a:off x="451262" y="1556833"/>
            <a:ext cx="3903024" cy="54783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ASH Berlin</a:t>
            </a:r>
          </a:p>
          <a:p>
            <a:pPr marR="0" lvl="0" algn="l" rtl="0">
              <a:spcBef>
                <a:spcPts val="0"/>
              </a:spcBef>
              <a:spcAft>
                <a:spcPts val="0"/>
              </a:spcAft>
            </a:pPr>
            <a:r>
              <a:rPr lang="tr-TR" dirty="0">
                <a:solidFill>
                  <a:schemeClr val="dk1"/>
                </a:solidFill>
                <a:latin typeface="Calibri"/>
                <a:ea typeface="Calibri"/>
                <a:cs typeface="Calibri"/>
                <a:sym typeface="Calibri"/>
              </a:rPr>
              <a:t>			</a:t>
            </a: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BTU </a:t>
            </a:r>
            <a:r>
              <a:rPr lang="tr-TR" dirty="0" err="1">
                <a:solidFill>
                  <a:schemeClr val="dk1"/>
                </a:solidFill>
                <a:latin typeface="Calibri"/>
                <a:ea typeface="Calibri"/>
                <a:cs typeface="Calibri"/>
                <a:sym typeface="Calibri"/>
              </a:rPr>
              <a:t>Cottbus</a:t>
            </a:r>
            <a:endParaRPr lang="tr-T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FH Aachen</a:t>
            </a: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Hochschule</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Bielefeld</a:t>
            </a:r>
            <a:r>
              <a:rPr lang="tr-TR" dirty="0">
                <a:solidFill>
                  <a:schemeClr val="dk1"/>
                </a:solidFill>
                <a:latin typeface="Calibri"/>
                <a:ea typeface="Calibri"/>
                <a:cs typeface="Calibri"/>
                <a:sym typeface="Calibri"/>
              </a:rPr>
              <a:t> </a:t>
            </a: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Frankfurt </a:t>
            </a:r>
            <a:r>
              <a:rPr lang="tr-TR" dirty="0" err="1">
                <a:solidFill>
                  <a:schemeClr val="dk1"/>
                </a:solidFill>
                <a:latin typeface="Calibri"/>
                <a:ea typeface="Calibri"/>
                <a:cs typeface="Calibri"/>
                <a:sym typeface="Calibri"/>
              </a:rPr>
              <a:t>University</a:t>
            </a:r>
            <a:r>
              <a:rPr lang="tr-TR" dirty="0">
                <a:solidFill>
                  <a:schemeClr val="dk1"/>
                </a:solidFill>
                <a:latin typeface="Calibri"/>
                <a:ea typeface="Calibri"/>
                <a:cs typeface="Calibri"/>
                <a:sym typeface="Calibri"/>
              </a:rPr>
              <a:t> of </a:t>
            </a:r>
            <a:r>
              <a:rPr lang="tr-TR" dirty="0" err="1">
                <a:solidFill>
                  <a:schemeClr val="dk1"/>
                </a:solidFill>
                <a:latin typeface="Calibri"/>
                <a:ea typeface="Calibri"/>
                <a:cs typeface="Calibri"/>
                <a:sym typeface="Calibri"/>
              </a:rPr>
              <a:t>Applied</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Sciences</a:t>
            </a:r>
            <a:endParaRPr lang="tr-T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Frankfurt School of Finance &amp; Management</a:t>
            </a: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FU Berlin</a:t>
            </a: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HBK </a:t>
            </a:r>
            <a:r>
              <a:rPr lang="tr-TR" dirty="0" err="1">
                <a:solidFill>
                  <a:schemeClr val="dk1"/>
                </a:solidFill>
                <a:latin typeface="Calibri"/>
                <a:ea typeface="Calibri"/>
                <a:cs typeface="Calibri"/>
                <a:sym typeface="Calibri"/>
              </a:rPr>
              <a:t>Braunschweig</a:t>
            </a:r>
            <a:endParaRPr lang="tr-T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lang="tr-T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HDWM Mannheim</a:t>
            </a: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tr-TR" dirty="0">
                <a:solidFill>
                  <a:schemeClr val="dk1"/>
                </a:solidFill>
                <a:latin typeface="Calibri"/>
                <a:ea typeface="Calibri"/>
                <a:cs typeface="Calibri"/>
                <a:sym typeface="Calibri"/>
              </a:rPr>
              <a:t>HS-Bonn-</a:t>
            </a:r>
            <a:r>
              <a:rPr lang="tr-TR" dirty="0" err="1">
                <a:solidFill>
                  <a:schemeClr val="dk1"/>
                </a:solidFill>
                <a:latin typeface="Calibri"/>
                <a:ea typeface="Calibri"/>
                <a:cs typeface="Calibri"/>
                <a:sym typeface="Calibri"/>
              </a:rPr>
              <a:t>Rhein</a:t>
            </a:r>
            <a:r>
              <a:rPr lang="tr-TR" dirty="0">
                <a:solidFill>
                  <a:schemeClr val="dk1"/>
                </a:solidFill>
                <a:latin typeface="Calibri"/>
                <a:ea typeface="Calibri"/>
                <a:cs typeface="Calibri"/>
                <a:sym typeface="Calibri"/>
              </a:rPr>
              <a:t>-</a:t>
            </a:r>
            <a:r>
              <a:rPr lang="tr-TR" dirty="0" err="1">
                <a:solidFill>
                  <a:schemeClr val="dk1"/>
                </a:solidFill>
                <a:latin typeface="Calibri"/>
                <a:ea typeface="Calibri"/>
                <a:cs typeface="Calibri"/>
                <a:sym typeface="Calibri"/>
              </a:rPr>
              <a:t>Sieg</a:t>
            </a: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tr-TR" dirty="0">
                <a:solidFill>
                  <a:schemeClr val="dk1"/>
                </a:solidFill>
                <a:latin typeface="Calibri"/>
                <a:ea typeface="Calibri"/>
                <a:cs typeface="Calibri"/>
                <a:sym typeface="Calibri"/>
              </a:rPr>
              <a:t>HS-Bremen</a:t>
            </a:r>
          </a:p>
          <a:p>
            <a:pPr lvl="0"/>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tr-TR" dirty="0">
                <a:solidFill>
                  <a:schemeClr val="dk1"/>
                </a:solidFill>
                <a:latin typeface="Calibri"/>
                <a:ea typeface="Calibri"/>
                <a:cs typeface="Calibri"/>
                <a:sym typeface="Calibri"/>
              </a:rPr>
              <a:t>Martin-Luther-</a:t>
            </a:r>
            <a:r>
              <a:rPr lang="tr-TR" dirty="0" err="1">
                <a:solidFill>
                  <a:schemeClr val="dk1"/>
                </a:solidFill>
                <a:latin typeface="Calibri"/>
                <a:ea typeface="Calibri"/>
                <a:cs typeface="Calibri"/>
                <a:sym typeface="Calibri"/>
              </a:rPr>
              <a:t>Universität</a:t>
            </a:r>
            <a:r>
              <a:rPr lang="tr-TR" dirty="0">
                <a:solidFill>
                  <a:schemeClr val="dk1"/>
                </a:solidFill>
                <a:latin typeface="Calibri"/>
                <a:ea typeface="Calibri"/>
                <a:cs typeface="Calibri"/>
                <a:sym typeface="Calibri"/>
              </a:rPr>
              <a:t> Halle-</a:t>
            </a:r>
            <a:r>
              <a:rPr lang="tr-TR" dirty="0" err="1">
                <a:solidFill>
                  <a:schemeClr val="dk1"/>
                </a:solidFill>
                <a:latin typeface="Calibri"/>
                <a:ea typeface="Calibri"/>
                <a:cs typeface="Calibri"/>
                <a:sym typeface="Calibri"/>
              </a:rPr>
              <a:t>Wittenberg</a:t>
            </a: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endParaRPr lang="tr-TR" dirty="0">
              <a:solidFill>
                <a:schemeClr val="dk1"/>
              </a:solidFill>
              <a:latin typeface="Calibri"/>
              <a:ea typeface="Calibri"/>
              <a:cs typeface="Calibri"/>
              <a:sym typeface="Calibri"/>
            </a:endParaRPr>
          </a:p>
          <a:p>
            <a:pPr lvl="0"/>
            <a:endParaRPr lang="tr-TR" dirty="0">
              <a:solidFill>
                <a:schemeClr val="dk1"/>
              </a:solidFill>
              <a:latin typeface="Calibri"/>
              <a:ea typeface="Calibri"/>
              <a:cs typeface="Calibri"/>
              <a:sym typeface="Calibri"/>
            </a:endParaRPr>
          </a:p>
        </p:txBody>
      </p:sp>
      <p:sp>
        <p:nvSpPr>
          <p:cNvPr id="245" name="Google Shape;245;p7"/>
          <p:cNvSpPr/>
          <p:nvPr/>
        </p:nvSpPr>
        <p:spPr>
          <a:xfrm>
            <a:off x="764660" y="2813278"/>
            <a:ext cx="2242915" cy="376235"/>
          </a:xfrm>
          <a:prstGeom prst="homePlate">
            <a:avLst>
              <a:gd name="adj" fmla="val 50000"/>
            </a:avLst>
          </a:prstGeom>
          <a:noFill/>
          <a:ln w="381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7"/>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
        <p:nvSpPr>
          <p:cNvPr id="4" name="Google Shape;244;p7">
            <a:extLst>
              <a:ext uri="{FF2B5EF4-FFF2-40B4-BE49-F238E27FC236}">
                <a16:creationId xmlns:a16="http://schemas.microsoft.com/office/drawing/2014/main" id="{C50379EB-EE20-A6AB-5477-33D00B110EDA}"/>
              </a:ext>
            </a:extLst>
          </p:cNvPr>
          <p:cNvSpPr txBox="1"/>
          <p:nvPr/>
        </p:nvSpPr>
        <p:spPr>
          <a:xfrm>
            <a:off x="3934692" y="1348812"/>
            <a:ext cx="3903024" cy="612471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endParaRPr lang="tr-TR" dirty="0">
              <a:solidFill>
                <a:schemeClr val="dk1"/>
              </a:solidFill>
              <a:latin typeface="Calibri"/>
              <a:ea typeface="Calibri"/>
              <a:cs typeface="Calibri"/>
              <a:sym typeface="Calibri"/>
            </a:endParaRPr>
          </a:p>
          <a:p>
            <a:pPr marL="285750" indent="-285750">
              <a:buFont typeface="Arial" panose="020B0604020202020204" pitchFamily="34" charset="0"/>
              <a:buChar char="•"/>
            </a:pPr>
            <a:r>
              <a:rPr lang="tr-TR" dirty="0" err="1">
                <a:solidFill>
                  <a:schemeClr val="dk1"/>
                </a:solidFill>
                <a:latin typeface="Calibri"/>
                <a:ea typeface="Calibri"/>
                <a:cs typeface="Calibri"/>
                <a:sym typeface="Calibri"/>
              </a:rPr>
              <a:t>Otto-von-Guericke-Universität</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Magdeburg</a:t>
            </a:r>
            <a:endParaRPr lang="tr-TR" dirty="0">
              <a:solidFill>
                <a:schemeClr val="dk1"/>
              </a:solidFill>
              <a:latin typeface="Calibri"/>
              <a:ea typeface="Calibri"/>
              <a:cs typeface="Calibri"/>
              <a:sym typeface="Calibri"/>
            </a:endParaRPr>
          </a:p>
          <a:p>
            <a:pPr marR="0" lvl="0" algn="l" rtl="0">
              <a:spcBef>
                <a:spcPts val="0"/>
              </a:spcBef>
              <a:spcAft>
                <a:spcPts val="0"/>
              </a:spcAft>
            </a:pPr>
            <a:endParaRPr lang="tr-T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Hochschule</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Bochum</a:t>
            </a:r>
            <a:endParaRPr lang="tr-TR" dirty="0">
              <a:solidFill>
                <a:schemeClr val="dk1"/>
              </a:solidFill>
              <a:latin typeface="Calibri"/>
              <a:ea typeface="Calibri"/>
              <a:cs typeface="Calibri"/>
              <a:sym typeface="Calibri"/>
            </a:endParaRPr>
          </a:p>
          <a:p>
            <a:pPr marR="0" lvl="0" algn="l" rtl="0">
              <a:spcBef>
                <a:spcPts val="0"/>
              </a:spcBef>
              <a:spcAft>
                <a:spcPts val="0"/>
              </a:spcAft>
            </a:pPr>
            <a:endParaRPr lang="tr-T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SRH Berlin</a:t>
            </a: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TU Berlin</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TU </a:t>
            </a:r>
            <a:r>
              <a:rPr lang="tr-TR" dirty="0" err="1">
                <a:solidFill>
                  <a:schemeClr val="dk1"/>
                </a:solidFill>
                <a:latin typeface="Calibri"/>
                <a:ea typeface="Calibri"/>
                <a:cs typeface="Calibri"/>
                <a:sym typeface="Calibri"/>
              </a:rPr>
              <a:t>Braunschweig</a:t>
            </a:r>
            <a:endParaRPr dirty="0">
              <a:solidFill>
                <a:schemeClr val="dk1"/>
              </a:solidFill>
              <a:latin typeface="Calibri"/>
              <a:ea typeface="Calibri"/>
              <a:cs typeface="Calibri"/>
              <a:sym typeface="Calibri"/>
            </a:endParaRPr>
          </a:p>
          <a:p>
            <a:pPr marR="0" lvl="0" algn="l" rtl="0">
              <a:spcBef>
                <a:spcPts val="0"/>
              </a:spcBef>
              <a:spcAft>
                <a:spcPts val="0"/>
              </a:spcAft>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TU </a:t>
            </a:r>
            <a:r>
              <a:rPr lang="tr-TR" dirty="0" err="1">
                <a:solidFill>
                  <a:schemeClr val="dk1"/>
                </a:solidFill>
                <a:latin typeface="Calibri"/>
                <a:ea typeface="Calibri"/>
                <a:cs typeface="Calibri"/>
                <a:sym typeface="Calibri"/>
              </a:rPr>
              <a:t>Chemnitz</a:t>
            </a:r>
            <a:endParaRPr lang="tr-TR" dirty="0">
              <a:solidFill>
                <a:schemeClr val="dk1"/>
              </a:solidFill>
              <a:latin typeface="Calibri"/>
              <a:ea typeface="Calibri"/>
              <a:cs typeface="Calibri"/>
              <a:sym typeface="Calibri"/>
            </a:endParaRPr>
          </a:p>
          <a:p>
            <a:pPr lvl="0"/>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tr-TR" dirty="0">
                <a:solidFill>
                  <a:schemeClr val="dk1"/>
                </a:solidFill>
                <a:latin typeface="Calibri"/>
                <a:ea typeface="Calibri"/>
                <a:cs typeface="Calibri"/>
                <a:sym typeface="Calibri"/>
              </a:rPr>
              <a:t>TU </a:t>
            </a:r>
            <a:r>
              <a:rPr lang="tr-TR" dirty="0" err="1">
                <a:solidFill>
                  <a:schemeClr val="dk1"/>
                </a:solidFill>
                <a:latin typeface="Calibri"/>
                <a:ea typeface="Calibri"/>
                <a:cs typeface="Calibri"/>
                <a:sym typeface="Calibri"/>
              </a:rPr>
              <a:t>Darmstadt</a:t>
            </a: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tr-TR" dirty="0">
                <a:solidFill>
                  <a:schemeClr val="dk1"/>
                </a:solidFill>
                <a:latin typeface="Calibri"/>
                <a:ea typeface="Calibri"/>
                <a:cs typeface="Calibri"/>
                <a:sym typeface="Calibri"/>
              </a:rPr>
              <a:t>TU Dortmund</a:t>
            </a:r>
          </a:p>
          <a:p>
            <a:pPr lvl="0"/>
            <a:r>
              <a:rPr lang="tr-TR" dirty="0">
                <a:solidFill>
                  <a:schemeClr val="dk1"/>
                </a:solidFill>
                <a:latin typeface="Calibri"/>
                <a:ea typeface="Calibri"/>
                <a:cs typeface="Calibri"/>
                <a:sym typeface="Calibri"/>
              </a:rPr>
              <a:t> </a:t>
            </a:r>
          </a:p>
          <a:p>
            <a:pPr marL="285750" lvl="0" indent="-285750">
              <a:buFont typeface="Arial" panose="020B0604020202020204" pitchFamily="34" charset="0"/>
              <a:buChar char="•"/>
            </a:pPr>
            <a:r>
              <a:rPr lang="tr-TR" dirty="0">
                <a:solidFill>
                  <a:schemeClr val="dk1"/>
                </a:solidFill>
                <a:latin typeface="Calibri"/>
                <a:ea typeface="Calibri"/>
                <a:cs typeface="Calibri"/>
                <a:sym typeface="Calibri"/>
              </a:rPr>
              <a:t>TU </a:t>
            </a:r>
            <a:r>
              <a:rPr lang="tr-TR" dirty="0" err="1">
                <a:solidFill>
                  <a:schemeClr val="dk1"/>
                </a:solidFill>
                <a:latin typeface="Calibri"/>
                <a:ea typeface="Calibri"/>
                <a:cs typeface="Calibri"/>
                <a:sym typeface="Calibri"/>
              </a:rPr>
              <a:t>Ilmenau</a:t>
            </a:r>
            <a:endParaRPr lang="tr-TR" dirty="0">
              <a:solidFill>
                <a:schemeClr val="dk1"/>
              </a:solidFill>
              <a:latin typeface="Calibri"/>
              <a:ea typeface="Calibri"/>
              <a:cs typeface="Calibri"/>
              <a:sym typeface="Calibri"/>
            </a:endParaRPr>
          </a:p>
          <a:p>
            <a:pPr lvl="0"/>
            <a:r>
              <a:rPr lang="tr-TR" dirty="0">
                <a:solidFill>
                  <a:schemeClr val="dk1"/>
                </a:solidFill>
                <a:latin typeface="Calibri"/>
                <a:ea typeface="Calibri"/>
                <a:cs typeface="Calibri"/>
                <a:sym typeface="Calibri"/>
              </a:rPr>
              <a:t> </a:t>
            </a:r>
          </a:p>
          <a:p>
            <a:pPr marL="285750" lvl="0" indent="-285750">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Augsburg</a:t>
            </a:r>
          </a:p>
          <a:p>
            <a:pPr lvl="0"/>
            <a:r>
              <a:rPr lang="tr-TR" dirty="0">
                <a:solidFill>
                  <a:schemeClr val="dk1"/>
                </a:solidFill>
                <a:latin typeface="Calibri"/>
                <a:ea typeface="Calibri"/>
                <a:cs typeface="Calibri"/>
                <a:sym typeface="Calibri"/>
              </a:rPr>
              <a:t> </a:t>
            </a:r>
          </a:p>
          <a:p>
            <a:pPr marL="285750" lvl="0" indent="-285750">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Bamberg</a:t>
            </a: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Bayreuth</a:t>
            </a: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endParaRPr lang="tr-TR" dirty="0">
              <a:solidFill>
                <a:schemeClr val="dk1"/>
              </a:solidFill>
              <a:latin typeface="Calibri"/>
              <a:ea typeface="Calibri"/>
              <a:cs typeface="Calibri"/>
              <a:sym typeface="Calibri"/>
            </a:endParaRPr>
          </a:p>
          <a:p>
            <a:pPr marL="285750" lvl="0" indent="-285750">
              <a:buFont typeface="Arial" panose="020B0604020202020204" pitchFamily="34" charset="0"/>
              <a:buChar char="•"/>
            </a:pPr>
            <a:endParaRPr lang="tr-T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lang="tr-T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p:txBody>
      </p:sp>
      <p:sp>
        <p:nvSpPr>
          <p:cNvPr id="5" name="Google Shape;244;p7">
            <a:extLst>
              <a:ext uri="{FF2B5EF4-FFF2-40B4-BE49-F238E27FC236}">
                <a16:creationId xmlns:a16="http://schemas.microsoft.com/office/drawing/2014/main" id="{3379B54D-322F-98FC-CBED-4F768582CCF4}"/>
              </a:ext>
            </a:extLst>
          </p:cNvPr>
          <p:cNvSpPr txBox="1"/>
          <p:nvPr/>
        </p:nvSpPr>
        <p:spPr>
          <a:xfrm>
            <a:off x="7478213" y="1348812"/>
            <a:ext cx="3903024" cy="597082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Bielefeld</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Duisburg</a:t>
            </a:r>
            <a:r>
              <a:rPr lang="tr-TR" dirty="0">
                <a:solidFill>
                  <a:schemeClr val="dk1"/>
                </a:solidFill>
                <a:latin typeface="Calibri"/>
                <a:ea typeface="Calibri"/>
                <a:cs typeface="Calibri"/>
                <a:sym typeface="Calibri"/>
              </a:rPr>
              <a:t>-Essen</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Erfurt</a:t>
            </a:r>
            <a:endParaRPr dirty="0">
              <a:solidFill>
                <a:schemeClr val="dk1"/>
              </a:solidFill>
              <a:latin typeface="Calibri"/>
              <a:ea typeface="Calibri"/>
              <a:cs typeface="Calibri"/>
              <a:sym typeface="Calibri"/>
            </a:endParaRPr>
          </a:p>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Göttingen</a:t>
            </a:r>
            <a:endParaRPr dirty="0">
              <a:solidFill>
                <a:schemeClr val="dk1"/>
              </a:solidFill>
              <a:latin typeface="Calibri"/>
              <a:ea typeface="Calibri"/>
              <a:cs typeface="Calibri"/>
              <a:sym typeface="Calibri"/>
            </a:endParaRPr>
          </a:p>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Heidelberg</a:t>
            </a:r>
            <a:endParaRPr dirty="0">
              <a:solidFill>
                <a:schemeClr val="dk1"/>
              </a:solidFill>
              <a:latin typeface="Calibri"/>
              <a:ea typeface="Calibri"/>
              <a:cs typeface="Calibri"/>
              <a:sym typeface="Calibri"/>
            </a:endParaRPr>
          </a:p>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Hohenheim</a:t>
            </a:r>
            <a:endParaRPr dirty="0">
              <a:solidFill>
                <a:schemeClr val="dk1"/>
              </a:solidFill>
              <a:latin typeface="Calibri"/>
              <a:ea typeface="Calibri"/>
              <a:cs typeface="Calibri"/>
              <a:sym typeface="Calibri"/>
            </a:endParaRPr>
          </a:p>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Konstanz</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Paderborn</a:t>
            </a:r>
            <a:endParaRPr dirty="0">
              <a:solidFill>
                <a:schemeClr val="dk1"/>
              </a:solidFill>
              <a:latin typeface="Calibri"/>
              <a:ea typeface="Calibri"/>
              <a:cs typeface="Calibri"/>
              <a:sym typeface="Calibri"/>
            </a:endParaRPr>
          </a:p>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Passau</a:t>
            </a:r>
            <a:endParaRPr dirty="0">
              <a:solidFill>
                <a:schemeClr val="dk1"/>
              </a:solidFill>
              <a:latin typeface="Calibri"/>
              <a:ea typeface="Calibri"/>
              <a:cs typeface="Calibri"/>
              <a:sym typeface="Calibri"/>
            </a:endParaRPr>
          </a:p>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Potsdam</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err="1">
                <a:solidFill>
                  <a:schemeClr val="dk1"/>
                </a:solidFill>
                <a:latin typeface="Calibri"/>
                <a:ea typeface="Calibri"/>
                <a:cs typeface="Calibri"/>
                <a:sym typeface="Calibri"/>
              </a:rPr>
              <a:t>Univ</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Siegen</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Stuttgart Üniversitesi</a:t>
            </a:r>
            <a:endParaRPr dirty="0">
              <a:solidFill>
                <a:schemeClr val="dk1"/>
              </a:solidFill>
              <a:latin typeface="Calibri"/>
              <a:ea typeface="Calibri"/>
              <a:cs typeface="Calibri"/>
              <a:sym typeface="Calibri"/>
            </a:endParaRPr>
          </a:p>
          <a:p>
            <a:pPr marR="0" lvl="0" algn="l" rtl="0">
              <a:spcBef>
                <a:spcPts val="0"/>
              </a:spcBef>
              <a:spcAft>
                <a:spcPts val="0"/>
              </a:spcAft>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sz="1600" dirty="0">
              <a:solidFill>
                <a:schemeClr val="dk1"/>
              </a:solidFill>
              <a:latin typeface="Calibri"/>
              <a:ea typeface="Calibri"/>
              <a:cs typeface="Calibri"/>
              <a:sym typeface="Calibri"/>
            </a:endParaRPr>
          </a:p>
        </p:txBody>
      </p:sp>
      <p:sp>
        <p:nvSpPr>
          <p:cNvPr id="6" name="Google Shape;244;p7">
            <a:extLst>
              <a:ext uri="{FF2B5EF4-FFF2-40B4-BE49-F238E27FC236}">
                <a16:creationId xmlns:a16="http://schemas.microsoft.com/office/drawing/2014/main" id="{FA71C6EB-5CF6-A09F-E1AA-59829303DADD}"/>
              </a:ext>
            </a:extLst>
          </p:cNvPr>
          <p:cNvSpPr txBox="1"/>
          <p:nvPr/>
        </p:nvSpPr>
        <p:spPr>
          <a:xfrm>
            <a:off x="9696493" y="1287458"/>
            <a:ext cx="3903024" cy="2123618"/>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Köln Üniversitesi</a:t>
            </a:r>
            <a:endParaRPr dirty="0">
              <a:solidFill>
                <a:schemeClr val="dk1"/>
              </a:solidFill>
              <a:latin typeface="Calibri"/>
              <a:ea typeface="Calibri"/>
              <a:cs typeface="Calibri"/>
              <a:sym typeface="Calibri"/>
            </a:endParaRPr>
          </a:p>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WWU </a:t>
            </a:r>
            <a:r>
              <a:rPr lang="tr-TR" dirty="0" err="1">
                <a:solidFill>
                  <a:schemeClr val="dk1"/>
                </a:solidFill>
                <a:latin typeface="Calibri"/>
                <a:ea typeface="Calibri"/>
                <a:cs typeface="Calibri"/>
                <a:sym typeface="Calibri"/>
              </a:rPr>
              <a:t>Münster</a:t>
            </a:r>
            <a:endParaRPr dirty="0">
              <a:solidFill>
                <a:schemeClr val="dk1"/>
              </a:solidFill>
              <a:latin typeface="Calibri"/>
              <a:ea typeface="Calibri"/>
              <a:cs typeface="Calibri"/>
              <a:sym typeface="Calibri"/>
            </a:endParaRPr>
          </a:p>
          <a:p>
            <a:pPr marR="0" lvl="0" algn="l" rtl="0">
              <a:spcBef>
                <a:spcPts val="0"/>
              </a:spcBef>
              <a:spcAft>
                <a:spcPts val="0"/>
              </a:spcAft>
            </a:pPr>
            <a:r>
              <a:rPr lang="tr-T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r>
              <a:rPr lang="tr-TR" dirty="0">
                <a:solidFill>
                  <a:schemeClr val="dk1"/>
                </a:solidFill>
                <a:latin typeface="Calibri"/>
                <a:ea typeface="Calibri"/>
                <a:cs typeface="Calibri"/>
                <a:sym typeface="Calibri"/>
              </a:rPr>
              <a:t>DAAD</a:t>
            </a:r>
            <a:endParaRPr dirty="0"/>
          </a:p>
          <a:p>
            <a:pPr marL="285750" marR="0" lvl="0" indent="-285750" algn="l" rtl="0">
              <a:spcBef>
                <a:spcPts val="0"/>
              </a:spcBef>
              <a:spcAft>
                <a:spcPts val="0"/>
              </a:spcAft>
              <a:buFont typeface="Arial" panose="020B0604020202020204" pitchFamily="34" charset="0"/>
              <a:buChar char="•"/>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Font typeface="Arial" panose="020B0604020202020204" pitchFamily="34" charset="0"/>
              <a:buChar char="•"/>
            </a:pPr>
            <a:endParaRPr sz="16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52" name="Google Shape;252;p8"/>
          <p:cNvPicPr preferRelativeResize="0">
            <a:picLocks noGrp="1"/>
          </p:cNvPicPr>
          <p:nvPr>
            <p:ph type="body" idx="1"/>
          </p:nvPr>
        </p:nvPicPr>
        <p:blipFill rotWithShape="1">
          <a:blip r:embed="rId3">
            <a:alphaModFix/>
          </a:blip>
          <a:srcRect/>
          <a:stretch/>
        </p:blipFill>
        <p:spPr>
          <a:xfrm>
            <a:off x="4753069" y="3104815"/>
            <a:ext cx="4602100" cy="3072147"/>
          </a:xfrm>
          <a:prstGeom prst="rect">
            <a:avLst/>
          </a:prstGeom>
          <a:noFill/>
          <a:ln>
            <a:noFill/>
          </a:ln>
        </p:spPr>
      </p:pic>
      <p:pic>
        <p:nvPicPr>
          <p:cNvPr id="253" name="Google Shape;253;p8"/>
          <p:cNvPicPr preferRelativeResize="0"/>
          <p:nvPr/>
        </p:nvPicPr>
        <p:blipFill rotWithShape="1">
          <a:blip r:embed="rId4">
            <a:alphaModFix/>
          </a:blip>
          <a:srcRect/>
          <a:stretch/>
        </p:blipFill>
        <p:spPr>
          <a:xfrm>
            <a:off x="-24171" y="0"/>
            <a:ext cx="12216171" cy="6869880"/>
          </a:xfrm>
          <a:prstGeom prst="rect">
            <a:avLst/>
          </a:prstGeom>
          <a:noFill/>
          <a:ln>
            <a:noFill/>
          </a:ln>
        </p:spPr>
      </p:pic>
      <p:pic>
        <p:nvPicPr>
          <p:cNvPr id="254" name="Google Shape;254;p8"/>
          <p:cNvPicPr preferRelativeResize="0"/>
          <p:nvPr/>
        </p:nvPicPr>
        <p:blipFill rotWithShape="1">
          <a:blip r:embed="rId5">
            <a:alphaModFix/>
          </a:blip>
          <a:srcRect/>
          <a:stretch/>
        </p:blipFill>
        <p:spPr>
          <a:xfrm>
            <a:off x="11305994" y="288277"/>
            <a:ext cx="684022" cy="530589"/>
          </a:xfrm>
          <a:prstGeom prst="rect">
            <a:avLst/>
          </a:prstGeom>
          <a:noFill/>
          <a:ln>
            <a:noFill/>
          </a:ln>
        </p:spPr>
      </p:pic>
      <p:sp>
        <p:nvSpPr>
          <p:cNvPr id="255" name="Google Shape;255;p8"/>
          <p:cNvSpPr txBox="1"/>
          <p:nvPr/>
        </p:nvSpPr>
        <p:spPr>
          <a:xfrm>
            <a:off x="2436013" y="1767536"/>
            <a:ext cx="9236211" cy="36317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a:solidFill>
                <a:srgbClr val="0099B3"/>
              </a:solidFill>
              <a:latin typeface="Calibri"/>
              <a:ea typeface="Calibri"/>
              <a:cs typeface="Calibri"/>
              <a:sym typeface="Calibri"/>
            </a:endParaRPr>
          </a:p>
          <a:p>
            <a:pPr marL="342900" marR="0" lvl="1" indent="-342900" algn="just" rtl="0">
              <a:lnSpc>
                <a:spcPct val="150000"/>
              </a:lnSpc>
              <a:spcBef>
                <a:spcPts val="0"/>
              </a:spcBef>
              <a:spcAft>
                <a:spcPts val="0"/>
              </a:spcAft>
              <a:buClr>
                <a:schemeClr val="dk1"/>
              </a:buClr>
              <a:buSzPts val="2000"/>
              <a:buFont typeface="Noto Sans Symbols"/>
              <a:buChar char="❑"/>
            </a:pPr>
            <a:r>
              <a:rPr lang="tr-TR" sz="2000" b="0" i="0" u="none" strike="noStrike" cap="none">
                <a:solidFill>
                  <a:schemeClr val="dk1"/>
                </a:solidFill>
                <a:latin typeface="Calibri"/>
                <a:ea typeface="Calibri"/>
                <a:cs typeface="Calibri"/>
                <a:sym typeface="Calibri"/>
              </a:rPr>
              <a:t>Açılacak yeni programların kararlaştırılması hususunda işbirliği</a:t>
            </a:r>
            <a:endParaRPr/>
          </a:p>
          <a:p>
            <a:pPr marL="342900" marR="0" lvl="1" indent="-342900" algn="just" rtl="0">
              <a:lnSpc>
                <a:spcPct val="150000"/>
              </a:lnSpc>
              <a:spcBef>
                <a:spcPts val="0"/>
              </a:spcBef>
              <a:spcAft>
                <a:spcPts val="0"/>
              </a:spcAft>
              <a:buClr>
                <a:schemeClr val="dk1"/>
              </a:buClr>
              <a:buSzPts val="2000"/>
              <a:buFont typeface="Noto Sans Symbols"/>
              <a:buChar char="❑"/>
            </a:pPr>
            <a:r>
              <a:rPr lang="tr-TR" sz="2000" b="0" i="0" u="none" strike="noStrike" cap="none">
                <a:solidFill>
                  <a:schemeClr val="dk1"/>
                </a:solidFill>
                <a:latin typeface="Calibri"/>
                <a:ea typeface="Calibri"/>
                <a:cs typeface="Calibri"/>
                <a:sym typeface="Calibri"/>
              </a:rPr>
              <a:t>Öğretim planlarının geliştirilmesi, revizyonu hususunda işbirliği</a:t>
            </a:r>
            <a:endParaRPr/>
          </a:p>
          <a:p>
            <a:pPr marL="342900" marR="0" lvl="1" indent="-342900" algn="just" rtl="0">
              <a:lnSpc>
                <a:spcPct val="150000"/>
              </a:lnSpc>
              <a:spcBef>
                <a:spcPts val="0"/>
              </a:spcBef>
              <a:spcAft>
                <a:spcPts val="0"/>
              </a:spcAft>
              <a:buClr>
                <a:schemeClr val="dk1"/>
              </a:buClr>
              <a:buSzPts val="2000"/>
              <a:buFont typeface="Noto Sans Symbols"/>
              <a:buChar char="❑"/>
            </a:pPr>
            <a:r>
              <a:rPr lang="tr-TR" sz="2000" b="0" i="0" u="none" strike="noStrike" cap="none">
                <a:solidFill>
                  <a:schemeClr val="dk1"/>
                </a:solidFill>
                <a:latin typeface="Calibri"/>
                <a:ea typeface="Calibri"/>
                <a:cs typeface="Calibri"/>
                <a:sym typeface="Calibri"/>
              </a:rPr>
              <a:t>Almanya’dan öğretim görevlisi gönderilmesi</a:t>
            </a:r>
            <a:endParaRPr/>
          </a:p>
          <a:p>
            <a:pPr marL="342900" marR="0" lvl="1" indent="-342900" algn="just" rtl="0">
              <a:lnSpc>
                <a:spcPct val="150000"/>
              </a:lnSpc>
              <a:spcBef>
                <a:spcPts val="0"/>
              </a:spcBef>
              <a:spcAft>
                <a:spcPts val="0"/>
              </a:spcAft>
              <a:buClr>
                <a:schemeClr val="dk1"/>
              </a:buClr>
              <a:buSzPts val="2000"/>
              <a:buFont typeface="Noto Sans Symbols"/>
              <a:buChar char="❑"/>
            </a:pPr>
            <a:r>
              <a:rPr lang="tr-TR" sz="2000" b="0" i="0" u="none" strike="noStrike" cap="none">
                <a:solidFill>
                  <a:schemeClr val="dk1"/>
                </a:solidFill>
                <a:latin typeface="Calibri"/>
                <a:ea typeface="Calibri"/>
                <a:cs typeface="Calibri"/>
                <a:sym typeface="Calibri"/>
              </a:rPr>
              <a:t>Çift diploma programı işbirlikleri</a:t>
            </a:r>
            <a:endParaRPr/>
          </a:p>
          <a:p>
            <a:pPr marL="342900" marR="0" lvl="1" indent="-342900" algn="just" rtl="0">
              <a:lnSpc>
                <a:spcPct val="150000"/>
              </a:lnSpc>
              <a:spcBef>
                <a:spcPts val="0"/>
              </a:spcBef>
              <a:spcAft>
                <a:spcPts val="0"/>
              </a:spcAft>
              <a:buClr>
                <a:schemeClr val="dk1"/>
              </a:buClr>
              <a:buSzPts val="2000"/>
              <a:buFont typeface="Noto Sans Symbols"/>
              <a:buChar char="❑"/>
            </a:pPr>
            <a:r>
              <a:rPr lang="tr-TR" sz="2000" b="0" i="0" u="none" strike="noStrike" cap="none">
                <a:solidFill>
                  <a:schemeClr val="dk1"/>
                </a:solidFill>
                <a:latin typeface="Calibri"/>
                <a:ea typeface="Calibri"/>
                <a:cs typeface="Calibri"/>
                <a:sym typeface="Calibri"/>
              </a:rPr>
              <a:t>Araştırma işbirliği</a:t>
            </a:r>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342900" marR="0" lvl="0" indent="-215900" algn="just"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256" name="Google Shape;256;p8"/>
          <p:cNvPicPr preferRelativeResize="0"/>
          <p:nvPr/>
        </p:nvPicPr>
        <p:blipFill rotWithShape="1">
          <a:blip r:embed="rId6">
            <a:alphaModFix/>
          </a:blip>
          <a:srcRect/>
          <a:stretch/>
        </p:blipFill>
        <p:spPr>
          <a:xfrm>
            <a:off x="333689" y="114851"/>
            <a:ext cx="1721832" cy="1172607"/>
          </a:xfrm>
          <a:prstGeom prst="rect">
            <a:avLst/>
          </a:prstGeom>
          <a:noFill/>
          <a:ln>
            <a:noFill/>
          </a:ln>
        </p:spPr>
      </p:pic>
      <p:sp>
        <p:nvSpPr>
          <p:cNvPr id="257" name="Google Shape;257;p8"/>
          <p:cNvSpPr txBox="1"/>
          <p:nvPr/>
        </p:nvSpPr>
        <p:spPr>
          <a:xfrm>
            <a:off x="2470050" y="108786"/>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a:solidFill>
                  <a:srgbClr val="0099B3"/>
                </a:solidFill>
                <a:latin typeface="Arial"/>
                <a:ea typeface="Arial"/>
                <a:cs typeface="Arial"/>
                <a:sym typeface="Arial"/>
              </a:rPr>
              <a:t>KONSORSİYUM ÜYELERİNİN KATKILARI</a:t>
            </a:r>
            <a:endParaRPr sz="2400">
              <a:solidFill>
                <a:srgbClr val="0099B3"/>
              </a:solidFill>
              <a:latin typeface="Arial"/>
              <a:ea typeface="Arial"/>
              <a:cs typeface="Arial"/>
              <a:sym typeface="Arial"/>
            </a:endParaRPr>
          </a:p>
        </p:txBody>
      </p:sp>
      <p:sp>
        <p:nvSpPr>
          <p:cNvPr id="258" name="Google Shape;258;p8"/>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8"/>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9FDF26B6-DB66-4804-56F0-D247D2DCCFB7}"/>
            </a:ext>
          </a:extLst>
        </p:cNvPr>
        <p:cNvGrpSpPr/>
        <p:nvPr/>
      </p:nvGrpSpPr>
      <p:grpSpPr>
        <a:xfrm>
          <a:off x="0" y="0"/>
          <a:ext cx="0" cy="0"/>
          <a:chOff x="0" y="0"/>
          <a:chExt cx="0" cy="0"/>
        </a:xfrm>
      </p:grpSpPr>
      <p:sp>
        <p:nvSpPr>
          <p:cNvPr id="251" name="Google Shape;251;p8">
            <a:extLst>
              <a:ext uri="{FF2B5EF4-FFF2-40B4-BE49-F238E27FC236}">
                <a16:creationId xmlns:a16="http://schemas.microsoft.com/office/drawing/2014/main" id="{1F8B061D-5E35-BE4C-441F-7D2139B5FF94}"/>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52" name="Google Shape;252;p8">
            <a:extLst>
              <a:ext uri="{FF2B5EF4-FFF2-40B4-BE49-F238E27FC236}">
                <a16:creationId xmlns:a16="http://schemas.microsoft.com/office/drawing/2014/main" id="{BFE6FC91-72DE-3C92-881A-7CBFFB981978}"/>
              </a:ext>
            </a:extLst>
          </p:cNvPr>
          <p:cNvPicPr preferRelativeResize="0">
            <a:picLocks noGrp="1"/>
          </p:cNvPicPr>
          <p:nvPr>
            <p:ph type="body" idx="1"/>
          </p:nvPr>
        </p:nvPicPr>
        <p:blipFill rotWithShape="1">
          <a:blip r:embed="rId3">
            <a:alphaModFix/>
          </a:blip>
          <a:srcRect/>
          <a:stretch/>
        </p:blipFill>
        <p:spPr>
          <a:xfrm>
            <a:off x="4753069" y="3104815"/>
            <a:ext cx="4602100" cy="3072147"/>
          </a:xfrm>
          <a:prstGeom prst="rect">
            <a:avLst/>
          </a:prstGeom>
          <a:noFill/>
          <a:ln>
            <a:noFill/>
          </a:ln>
        </p:spPr>
      </p:pic>
      <p:pic>
        <p:nvPicPr>
          <p:cNvPr id="253" name="Google Shape;253;p8">
            <a:extLst>
              <a:ext uri="{FF2B5EF4-FFF2-40B4-BE49-F238E27FC236}">
                <a16:creationId xmlns:a16="http://schemas.microsoft.com/office/drawing/2014/main" id="{15A2D11C-BBE9-4A44-9E72-2129472AB712}"/>
              </a:ext>
            </a:extLst>
          </p:cNvPr>
          <p:cNvPicPr preferRelativeResize="0"/>
          <p:nvPr/>
        </p:nvPicPr>
        <p:blipFill rotWithShape="1">
          <a:blip r:embed="rId4">
            <a:alphaModFix/>
          </a:blip>
          <a:srcRect/>
          <a:stretch/>
        </p:blipFill>
        <p:spPr>
          <a:xfrm>
            <a:off x="-24171" y="0"/>
            <a:ext cx="12216171" cy="6869880"/>
          </a:xfrm>
          <a:prstGeom prst="rect">
            <a:avLst/>
          </a:prstGeom>
          <a:noFill/>
          <a:ln>
            <a:noFill/>
          </a:ln>
        </p:spPr>
      </p:pic>
      <p:pic>
        <p:nvPicPr>
          <p:cNvPr id="254" name="Google Shape;254;p8">
            <a:extLst>
              <a:ext uri="{FF2B5EF4-FFF2-40B4-BE49-F238E27FC236}">
                <a16:creationId xmlns:a16="http://schemas.microsoft.com/office/drawing/2014/main" id="{84F3E5AE-9DAC-901C-06DA-CCAE601A04A1}"/>
              </a:ext>
            </a:extLst>
          </p:cNvPr>
          <p:cNvPicPr preferRelativeResize="0"/>
          <p:nvPr/>
        </p:nvPicPr>
        <p:blipFill rotWithShape="1">
          <a:blip r:embed="rId5">
            <a:alphaModFix/>
          </a:blip>
          <a:srcRect/>
          <a:stretch/>
        </p:blipFill>
        <p:spPr>
          <a:xfrm>
            <a:off x="11305994" y="288277"/>
            <a:ext cx="684022" cy="530589"/>
          </a:xfrm>
          <a:prstGeom prst="rect">
            <a:avLst/>
          </a:prstGeom>
          <a:noFill/>
          <a:ln>
            <a:noFill/>
          </a:ln>
        </p:spPr>
      </p:pic>
      <p:sp>
        <p:nvSpPr>
          <p:cNvPr id="255" name="Google Shape;255;p8">
            <a:extLst>
              <a:ext uri="{FF2B5EF4-FFF2-40B4-BE49-F238E27FC236}">
                <a16:creationId xmlns:a16="http://schemas.microsoft.com/office/drawing/2014/main" id="{84C5A7C3-A7CD-A7C1-2AC4-DC9DF7DE1D0E}"/>
              </a:ext>
            </a:extLst>
          </p:cNvPr>
          <p:cNvSpPr txBox="1"/>
          <p:nvPr/>
        </p:nvSpPr>
        <p:spPr>
          <a:xfrm>
            <a:off x="838201" y="1767536"/>
            <a:ext cx="10834024" cy="33239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dirty="0">
              <a:solidFill>
                <a:srgbClr val="0099B3"/>
              </a:solidFill>
              <a:latin typeface="Calibri"/>
              <a:ea typeface="Calibri"/>
              <a:cs typeface="Calibri"/>
              <a:sym typeface="Calibri"/>
            </a:endParaRPr>
          </a:p>
          <a:p>
            <a:pPr marL="342900" marR="0" lvl="1" indent="-342900" algn="just" rtl="0">
              <a:lnSpc>
                <a:spcPct val="150000"/>
              </a:lnSpc>
              <a:spcBef>
                <a:spcPts val="0"/>
              </a:spcBef>
              <a:spcAft>
                <a:spcPts val="0"/>
              </a:spcAft>
              <a:buClr>
                <a:schemeClr val="dk1"/>
              </a:buClr>
              <a:buSzPts val="2000"/>
              <a:buFont typeface="Noto Sans Symbols"/>
              <a:buChar char="❑"/>
            </a:pPr>
            <a:r>
              <a:rPr lang="tr-TR" sz="2000" b="0" i="0" u="none" strike="noStrike" cap="none" dirty="0">
                <a:solidFill>
                  <a:schemeClr val="dk1"/>
                </a:solidFill>
                <a:latin typeface="Calibri"/>
                <a:ea typeface="Calibri"/>
                <a:cs typeface="Calibri"/>
                <a:sym typeface="Calibri"/>
              </a:rPr>
              <a:t>İşletme Doktora Programının amacı, program öğrencilerinin </a:t>
            </a:r>
            <a:r>
              <a:rPr lang="tr-TR" sz="2000" b="1" i="0" u="none" strike="noStrike" cap="none" dirty="0">
                <a:solidFill>
                  <a:schemeClr val="dk1"/>
                </a:solidFill>
                <a:latin typeface="Calibri"/>
                <a:ea typeface="Calibri"/>
                <a:cs typeface="Calibri"/>
                <a:sym typeface="Calibri"/>
              </a:rPr>
              <a:t>işletme yönetimine ilişkin kuramsal bilgilerini derinleştirmek</a:t>
            </a:r>
            <a:r>
              <a:rPr lang="tr-TR" sz="2000" b="0" i="0" u="none" strike="noStrike" cap="none" dirty="0">
                <a:solidFill>
                  <a:schemeClr val="dk1"/>
                </a:solidFill>
                <a:latin typeface="Calibri"/>
                <a:ea typeface="Calibri"/>
                <a:cs typeface="Calibri"/>
                <a:sym typeface="Calibri"/>
              </a:rPr>
              <a:t> ve </a:t>
            </a:r>
            <a:r>
              <a:rPr lang="tr-TR" sz="2000" b="1" i="0" u="none" strike="noStrike" cap="none" dirty="0">
                <a:solidFill>
                  <a:schemeClr val="dk1"/>
                </a:solidFill>
                <a:latin typeface="Calibri"/>
                <a:ea typeface="Calibri"/>
                <a:cs typeface="Calibri"/>
                <a:sym typeface="Calibri"/>
              </a:rPr>
              <a:t>işletmelerdeki sorunların belirlenmesine</a:t>
            </a:r>
            <a:r>
              <a:rPr lang="tr-TR" sz="2000" b="0" i="0" u="none" strike="noStrike" cap="none" dirty="0">
                <a:solidFill>
                  <a:schemeClr val="dk1"/>
                </a:solidFill>
                <a:latin typeface="Calibri"/>
                <a:ea typeface="Calibri"/>
                <a:cs typeface="Calibri"/>
                <a:sym typeface="Calibri"/>
              </a:rPr>
              <a:t> ve </a:t>
            </a:r>
            <a:r>
              <a:rPr lang="tr-TR" sz="2000" b="1" i="0" u="none" strike="noStrike" cap="none" dirty="0">
                <a:solidFill>
                  <a:schemeClr val="dk1"/>
                </a:solidFill>
                <a:latin typeface="Calibri"/>
                <a:ea typeface="Calibri"/>
                <a:cs typeface="Calibri"/>
                <a:sym typeface="Calibri"/>
              </a:rPr>
              <a:t>çözümüne katkıda bulunacak</a:t>
            </a:r>
            <a:r>
              <a:rPr lang="tr-TR" sz="2000" b="0" i="0" u="none" strike="noStrike" cap="none" dirty="0">
                <a:solidFill>
                  <a:schemeClr val="dk1"/>
                </a:solidFill>
                <a:latin typeface="Calibri"/>
                <a:ea typeface="Calibri"/>
                <a:cs typeface="Calibri"/>
                <a:sym typeface="Calibri"/>
              </a:rPr>
              <a:t> akademik araştırmalar yürütmelerini sağlamaktır. Ayrıca, yürüttükleri araştırmaların sonuçlarını ulusal ve uluslararası ortamlarda paylaşarak alanında söz sahibi olan, iş dünyasında ve akademik kurumlarda görev üstlenecek nitelikte mezunlar verilmesi amaçlanmaktadır.</a:t>
            </a:r>
            <a:endParaRPr sz="2000" dirty="0">
              <a:solidFill>
                <a:schemeClr val="dk1"/>
              </a:solidFill>
              <a:latin typeface="Calibri"/>
              <a:ea typeface="Calibri"/>
              <a:cs typeface="Calibri"/>
              <a:sym typeface="Calibri"/>
            </a:endParaRPr>
          </a:p>
          <a:p>
            <a:pPr marL="342900" marR="0" lvl="0" indent="-215900" algn="just" rtl="0">
              <a:spcBef>
                <a:spcPts val="0"/>
              </a:spcBef>
              <a:spcAft>
                <a:spcPts val="0"/>
              </a:spcAft>
              <a:buClr>
                <a:schemeClr val="dk1"/>
              </a:buClr>
              <a:buSzPts val="2000"/>
              <a:buFont typeface="Noto Sans Symbols"/>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256" name="Google Shape;256;p8">
            <a:extLst>
              <a:ext uri="{FF2B5EF4-FFF2-40B4-BE49-F238E27FC236}">
                <a16:creationId xmlns:a16="http://schemas.microsoft.com/office/drawing/2014/main" id="{D40F6056-98E6-F02D-7BE4-EE64DD46C3DE}"/>
              </a:ext>
            </a:extLst>
          </p:cNvPr>
          <p:cNvPicPr preferRelativeResize="0"/>
          <p:nvPr/>
        </p:nvPicPr>
        <p:blipFill rotWithShape="1">
          <a:blip r:embed="rId6">
            <a:alphaModFix/>
          </a:blip>
          <a:srcRect/>
          <a:stretch/>
        </p:blipFill>
        <p:spPr>
          <a:xfrm>
            <a:off x="333689" y="114851"/>
            <a:ext cx="1721832" cy="1172607"/>
          </a:xfrm>
          <a:prstGeom prst="rect">
            <a:avLst/>
          </a:prstGeom>
          <a:noFill/>
          <a:ln>
            <a:noFill/>
          </a:ln>
        </p:spPr>
      </p:pic>
      <p:sp>
        <p:nvSpPr>
          <p:cNvPr id="257" name="Google Shape;257;p8">
            <a:extLst>
              <a:ext uri="{FF2B5EF4-FFF2-40B4-BE49-F238E27FC236}">
                <a16:creationId xmlns:a16="http://schemas.microsoft.com/office/drawing/2014/main" id="{06E46454-C4F9-33F1-B89C-FFD57EF3CA89}"/>
              </a:ext>
            </a:extLst>
          </p:cNvPr>
          <p:cNvSpPr txBox="1"/>
          <p:nvPr/>
        </p:nvSpPr>
        <p:spPr>
          <a:xfrm>
            <a:off x="2470050" y="108786"/>
            <a:ext cx="87405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99B3"/>
              </a:buClr>
              <a:buSzPts val="2400"/>
              <a:buFont typeface="Arial"/>
              <a:buNone/>
            </a:pPr>
            <a:r>
              <a:rPr lang="tr-TR" sz="2400" b="1" dirty="0">
                <a:solidFill>
                  <a:srgbClr val="0099B3"/>
                </a:solidFill>
                <a:latin typeface="Arial"/>
                <a:ea typeface="Arial"/>
                <a:cs typeface="Arial"/>
                <a:sym typeface="Arial"/>
              </a:rPr>
              <a:t>PROGRAMIN AMACI ve HEDEF KİTLESİ</a:t>
            </a:r>
            <a:endParaRPr sz="2400" dirty="0">
              <a:solidFill>
                <a:srgbClr val="0099B3"/>
              </a:solidFill>
              <a:latin typeface="Arial"/>
              <a:ea typeface="Arial"/>
              <a:cs typeface="Arial"/>
              <a:sym typeface="Arial"/>
            </a:endParaRPr>
          </a:p>
        </p:txBody>
      </p:sp>
      <p:sp>
        <p:nvSpPr>
          <p:cNvPr id="258" name="Google Shape;258;p8">
            <a:extLst>
              <a:ext uri="{FF2B5EF4-FFF2-40B4-BE49-F238E27FC236}">
                <a16:creationId xmlns:a16="http://schemas.microsoft.com/office/drawing/2014/main" id="{DB2BCA47-5493-75C2-817D-6C682BA3A4AE}"/>
              </a:ext>
            </a:extLst>
          </p:cNvPr>
          <p:cNvSpPr/>
          <p:nvPr/>
        </p:nvSpPr>
        <p:spPr>
          <a:xfrm>
            <a:off x="2570631" y="1009763"/>
            <a:ext cx="532353" cy="45719"/>
          </a:xfrm>
          <a:prstGeom prst="rect">
            <a:avLst/>
          </a:prstGeom>
          <a:solidFill>
            <a:srgbClr val="0099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8">
            <a:extLst>
              <a:ext uri="{FF2B5EF4-FFF2-40B4-BE49-F238E27FC236}">
                <a16:creationId xmlns:a16="http://schemas.microsoft.com/office/drawing/2014/main" id="{D353E30F-D38F-2772-168B-F0B34B1D6A98}"/>
              </a:ext>
            </a:extLst>
          </p:cNvPr>
          <p:cNvSpPr txBox="1"/>
          <p:nvPr/>
        </p:nvSpPr>
        <p:spPr>
          <a:xfrm>
            <a:off x="574213" y="369176"/>
            <a:ext cx="11996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a:solidFill>
                  <a:schemeClr val="lt1"/>
                </a:solidFill>
                <a:latin typeface="Calibri"/>
                <a:ea typeface="Calibri"/>
                <a:cs typeface="Calibri"/>
                <a:sym typeface="Calibri"/>
              </a:rPr>
              <a:t>İŞLETME</a:t>
            </a:r>
            <a:br>
              <a:rPr lang="tr-TR" sz="1400" b="1">
                <a:solidFill>
                  <a:schemeClr val="lt1"/>
                </a:solidFill>
                <a:latin typeface="Calibri"/>
                <a:ea typeface="Calibri"/>
                <a:cs typeface="Calibri"/>
                <a:sym typeface="Calibri"/>
              </a:rPr>
            </a:br>
            <a:r>
              <a:rPr lang="tr-TR" sz="1400" b="1">
                <a:solidFill>
                  <a:schemeClr val="lt1"/>
                </a:solidFill>
                <a:latin typeface="Calibri"/>
                <a:ea typeface="Calibri"/>
                <a:cs typeface="Calibri"/>
                <a:sym typeface="Calibri"/>
              </a:rPr>
              <a:t>DOKTORA PROGRAMI</a:t>
            </a:r>
            <a:endParaRPr/>
          </a:p>
        </p:txBody>
      </p:sp>
    </p:spTree>
    <p:extLst>
      <p:ext uri="{BB962C8B-B14F-4D97-AF65-F5344CB8AC3E}">
        <p14:creationId xmlns:p14="http://schemas.microsoft.com/office/powerpoint/2010/main" val="883128819"/>
      </p:ext>
    </p:extLst>
  </p:cSld>
  <p:clrMapOvr>
    <a:masterClrMapping/>
  </p:clrMapOvr>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1943</TotalTime>
  <Words>2856</Words>
  <Application>Microsoft Macintosh PowerPoint</Application>
  <PresentationFormat>Geniş ekran</PresentationFormat>
  <Paragraphs>580</Paragraphs>
  <Slides>31</Slides>
  <Notes>31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31</vt:i4>
      </vt:variant>
    </vt:vector>
  </HeadingPairs>
  <TitlesOfParts>
    <vt:vector size="36" baseType="lpstr">
      <vt:lpstr>Calibri</vt:lpstr>
      <vt:lpstr>Arial</vt:lpstr>
      <vt:lpstr>Noto Sans Symbols</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YAVUZ UZUNAL</dc:creator>
  <cp:lastModifiedBy>Office</cp:lastModifiedBy>
  <cp:revision>22</cp:revision>
  <dcterms:created xsi:type="dcterms:W3CDTF">2016-12-05T11:53:49Z</dcterms:created>
  <dcterms:modified xsi:type="dcterms:W3CDTF">2026-06-30T11:06:35Z</dcterms:modified>
</cp:coreProperties>
</file>