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83" r:id="rId6"/>
    <p:sldId id="284"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9" r:id="rId20"/>
    <p:sldId id="273" r:id="rId21"/>
    <p:sldId id="278" r:id="rId22"/>
    <p:sldId id="274" r:id="rId23"/>
    <p:sldId id="280" r:id="rId24"/>
    <p:sldId id="275" r:id="rId25"/>
    <p:sldId id="281" r:id="rId26"/>
    <p:sldId id="277" r:id="rId27"/>
    <p:sldId id="282"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157" autoAdjust="0"/>
  </p:normalViewPr>
  <p:slideViewPr>
    <p:cSldViewPr snapToGrid="0">
      <p:cViewPr varScale="1">
        <p:scale>
          <a:sx n="106" d="100"/>
          <a:sy n="106" d="100"/>
        </p:scale>
        <p:origin x="79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B600E0-BE97-4341-9327-F78CB43B9D17}" type="datetimeFigureOut">
              <a:rPr lang="tr-TR" smtClean="0"/>
              <a:t>14.04.2025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ECA4E0-0092-4F50-851A-419338E81F40}" type="slidenum">
              <a:rPr lang="tr-TR" smtClean="0"/>
              <a:t>‹#›</a:t>
            </a:fld>
            <a:endParaRPr lang="tr-TR"/>
          </a:p>
        </p:txBody>
      </p:sp>
    </p:spTree>
    <p:extLst>
      <p:ext uri="{BB962C8B-B14F-4D97-AF65-F5344CB8AC3E}">
        <p14:creationId xmlns:p14="http://schemas.microsoft.com/office/powerpoint/2010/main" val="11402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9ECA4E0-0092-4F50-851A-419338E81F40}" type="slidenum">
              <a:rPr lang="tr-TR" smtClean="0"/>
              <a:t>3</a:t>
            </a:fld>
            <a:endParaRPr lang="tr-TR"/>
          </a:p>
        </p:txBody>
      </p:sp>
    </p:spTree>
    <p:extLst>
      <p:ext uri="{BB962C8B-B14F-4D97-AF65-F5344CB8AC3E}">
        <p14:creationId xmlns:p14="http://schemas.microsoft.com/office/powerpoint/2010/main" val="2054850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20D7BA-53BB-54E6-F480-C940D9F4A3A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889A58B-B535-3F1E-4112-693FCB43E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F02D919-23BF-65CE-A2ED-B99ABEB3689F}"/>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5" name="Alt Bilgi Yer Tutucusu 4">
            <a:extLst>
              <a:ext uri="{FF2B5EF4-FFF2-40B4-BE49-F238E27FC236}">
                <a16:creationId xmlns:a16="http://schemas.microsoft.com/office/drawing/2014/main" id="{324FCE69-6AD6-67EC-88D3-59B50A560D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366C6B7-9065-0016-7BD9-CBAF2D2ACAF4}"/>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1725612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D660E2-C6C4-2060-4C03-67A8656591F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56B087B-C564-2009-617C-F82B4B21F5F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32BBF43-4FCE-72BF-23A8-7E21B0F57030}"/>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5" name="Alt Bilgi Yer Tutucusu 4">
            <a:extLst>
              <a:ext uri="{FF2B5EF4-FFF2-40B4-BE49-F238E27FC236}">
                <a16:creationId xmlns:a16="http://schemas.microsoft.com/office/drawing/2014/main" id="{9A1EF757-C918-85D2-5209-1D4BC42C661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304D392-E916-353E-1850-FC721C876C72}"/>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346216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8DE488E-18CF-33CC-738D-D9B5E1AD539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4588987-C5DB-C14C-3F94-04624C82382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1D7DD18-FB6B-EDA0-EFB3-A28A715C1624}"/>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5" name="Alt Bilgi Yer Tutucusu 4">
            <a:extLst>
              <a:ext uri="{FF2B5EF4-FFF2-40B4-BE49-F238E27FC236}">
                <a16:creationId xmlns:a16="http://schemas.microsoft.com/office/drawing/2014/main" id="{419A5E35-A30B-4718-FFE9-BFB9CA0B73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AE68E0-CAE0-60F1-1927-D819CA9402D7}"/>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2170171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3C659F-B3E4-01D4-5273-6F4EA557974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4F81CD4-0161-66E6-23C9-EC1C416A041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84FB638-457B-1F6A-EFCE-D35AF0EECDE2}"/>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5" name="Alt Bilgi Yer Tutucusu 4">
            <a:extLst>
              <a:ext uri="{FF2B5EF4-FFF2-40B4-BE49-F238E27FC236}">
                <a16:creationId xmlns:a16="http://schemas.microsoft.com/office/drawing/2014/main" id="{6AE05B2B-D20B-EDF3-E261-C57DCAE68A5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F520DA8-F368-93D8-6009-3076ECD2B104}"/>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297352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6BF251-F782-3806-1236-F96E6484BDB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C27CD80-5DE0-7872-7625-4CD1F0EA53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4F02A30-080F-4114-33BB-ADC8FCEFB76C}"/>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5" name="Alt Bilgi Yer Tutucusu 4">
            <a:extLst>
              <a:ext uri="{FF2B5EF4-FFF2-40B4-BE49-F238E27FC236}">
                <a16:creationId xmlns:a16="http://schemas.microsoft.com/office/drawing/2014/main" id="{D0A06C8F-9223-DEA4-6480-6B5717DB2C3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783EE3B-3688-C0FB-1067-5C9926D84DFE}"/>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324978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6E9B58-73B8-6210-EEB0-6608202D6FC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C469966-B72F-24FE-E0D0-93804614658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2DCDA89-1A44-8227-DE82-E16E633F282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E23167D-F551-5971-AE42-D55A19E9B37C}"/>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6" name="Alt Bilgi Yer Tutucusu 5">
            <a:extLst>
              <a:ext uri="{FF2B5EF4-FFF2-40B4-BE49-F238E27FC236}">
                <a16:creationId xmlns:a16="http://schemas.microsoft.com/office/drawing/2014/main" id="{71F01CA7-940A-0926-BE08-38366AEBF4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73D08A8-6B37-E33F-ABA4-642B30BB5817}"/>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2986276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9C2995-596D-DBF9-4C4D-0D887182E73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6273F9F-5E32-942B-B759-9309FE5006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F971AAB-6105-9E10-0141-DE545B9A497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5302D73-EC26-108E-F22A-B84DD61370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6565C4E-6FDC-E86A-9F48-28086293ACB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7F0D480-A22B-428E-1DD8-35DBA7220DBD}"/>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8" name="Alt Bilgi Yer Tutucusu 7">
            <a:extLst>
              <a:ext uri="{FF2B5EF4-FFF2-40B4-BE49-F238E27FC236}">
                <a16:creationId xmlns:a16="http://schemas.microsoft.com/office/drawing/2014/main" id="{589DABCC-6D73-C1E6-4149-6FD62783837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811C93A-E6A4-3CF7-2E82-F878A45A20AB}"/>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2115122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9DD77A-6CD3-E289-BF4A-3892C857274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37F4FFD-9A62-8D9D-A003-CB2BBC703755}"/>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4" name="Alt Bilgi Yer Tutucusu 3">
            <a:extLst>
              <a:ext uri="{FF2B5EF4-FFF2-40B4-BE49-F238E27FC236}">
                <a16:creationId xmlns:a16="http://schemas.microsoft.com/office/drawing/2014/main" id="{4086C768-3EBF-2220-F700-0DDEC64C77B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1A55465-CA12-8065-7A41-EF0C1D59798D}"/>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3227308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3771C3A-667B-AF2E-8977-4E76A7059DE2}"/>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3" name="Alt Bilgi Yer Tutucusu 2">
            <a:extLst>
              <a:ext uri="{FF2B5EF4-FFF2-40B4-BE49-F238E27FC236}">
                <a16:creationId xmlns:a16="http://schemas.microsoft.com/office/drawing/2014/main" id="{BD76E2E7-9157-47AF-1F8E-AC57EB3E450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F5E359E-1206-A587-721D-0A341C6DE8DD}"/>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26825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E024D5-AC36-CFFD-BA2D-B88033353A5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61EFE47-AC43-93A4-1844-455A1B19C3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27A0676-0631-D9BF-F14E-B93EC19E93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7927333-B47D-17ED-F018-7B7878457A84}"/>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6" name="Alt Bilgi Yer Tutucusu 5">
            <a:extLst>
              <a:ext uri="{FF2B5EF4-FFF2-40B4-BE49-F238E27FC236}">
                <a16:creationId xmlns:a16="http://schemas.microsoft.com/office/drawing/2014/main" id="{194AB182-46FB-D55A-5F0E-1CA7F748390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6660032-5D86-B0A0-2396-FF3C817F6D41}"/>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2582048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CD6A02-9460-A5D8-AE2F-AECC49E6F51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E9CDAF1-2D07-AACE-9EE0-34A4B73904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162FF49-EBFE-FBDB-3C03-48FB0AEBE3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6F5EB7-17DC-DBFD-B1BA-85339B413EDB}"/>
              </a:ext>
            </a:extLst>
          </p:cNvPr>
          <p:cNvSpPr>
            <a:spLocks noGrp="1"/>
          </p:cNvSpPr>
          <p:nvPr>
            <p:ph type="dt" sz="half" idx="10"/>
          </p:nvPr>
        </p:nvSpPr>
        <p:spPr/>
        <p:txBody>
          <a:bodyPr/>
          <a:lstStyle/>
          <a:p>
            <a:fld id="{FE95666F-20E5-4118-B53E-E8EED483A82E}" type="datetimeFigureOut">
              <a:rPr lang="tr-TR" smtClean="0"/>
              <a:t>14.04.2025</a:t>
            </a:fld>
            <a:endParaRPr lang="tr-TR"/>
          </a:p>
        </p:txBody>
      </p:sp>
      <p:sp>
        <p:nvSpPr>
          <p:cNvPr id="6" name="Alt Bilgi Yer Tutucusu 5">
            <a:extLst>
              <a:ext uri="{FF2B5EF4-FFF2-40B4-BE49-F238E27FC236}">
                <a16:creationId xmlns:a16="http://schemas.microsoft.com/office/drawing/2014/main" id="{119C07AA-5C85-64F3-F263-3439CC200EE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B22CF9D-4777-7213-98F9-5F7560883F16}"/>
              </a:ext>
            </a:extLst>
          </p:cNvPr>
          <p:cNvSpPr>
            <a:spLocks noGrp="1"/>
          </p:cNvSpPr>
          <p:nvPr>
            <p:ph type="sldNum" sz="quarter" idx="12"/>
          </p:nvPr>
        </p:nvSpPr>
        <p:spPr/>
        <p:txBody>
          <a:bodyPr/>
          <a:lstStyle/>
          <a:p>
            <a:fld id="{C312C120-61F4-4993-8B98-23B3E67F4945}" type="slidenum">
              <a:rPr lang="tr-TR" smtClean="0"/>
              <a:t>‹#›</a:t>
            </a:fld>
            <a:endParaRPr lang="tr-TR"/>
          </a:p>
        </p:txBody>
      </p:sp>
    </p:spTree>
    <p:extLst>
      <p:ext uri="{BB962C8B-B14F-4D97-AF65-F5344CB8AC3E}">
        <p14:creationId xmlns:p14="http://schemas.microsoft.com/office/powerpoint/2010/main" val="379655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D7752CE-C168-BF6D-D28A-8929E45C21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F68583C-D464-6747-AFE3-E007D830D2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C243362-E6C9-897E-47CD-491EC22988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5666F-20E5-4118-B53E-E8EED483A82E}" type="datetimeFigureOut">
              <a:rPr lang="tr-TR" smtClean="0"/>
              <a:t>14.04.2025</a:t>
            </a:fld>
            <a:endParaRPr lang="tr-TR"/>
          </a:p>
        </p:txBody>
      </p:sp>
      <p:sp>
        <p:nvSpPr>
          <p:cNvPr id="5" name="Alt Bilgi Yer Tutucusu 4">
            <a:extLst>
              <a:ext uri="{FF2B5EF4-FFF2-40B4-BE49-F238E27FC236}">
                <a16:creationId xmlns:a16="http://schemas.microsoft.com/office/drawing/2014/main" id="{C28E7338-F72E-7F23-B062-F9DEAB50BE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2120AFF-54A3-6026-8B53-5885DD2BC2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2C120-61F4-4993-8B98-23B3E67F4945}" type="slidenum">
              <a:rPr lang="tr-TR" smtClean="0"/>
              <a:t>‹#›</a:t>
            </a:fld>
            <a:endParaRPr lang="tr-TR"/>
          </a:p>
        </p:txBody>
      </p:sp>
    </p:spTree>
    <p:extLst>
      <p:ext uri="{BB962C8B-B14F-4D97-AF65-F5344CB8AC3E}">
        <p14:creationId xmlns:p14="http://schemas.microsoft.com/office/powerpoint/2010/main" val="2014815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5E8BBFFF-60E5-6A76-BA8C-7EFF43E0B237}"/>
              </a:ext>
            </a:extLst>
          </p:cNvPr>
          <p:cNvSpPr>
            <a:spLocks noGrp="1"/>
          </p:cNvSpPr>
          <p:nvPr>
            <p:ph type="subTitle" idx="1"/>
          </p:nvPr>
        </p:nvSpPr>
        <p:spPr>
          <a:xfrm>
            <a:off x="1767840" y="5004118"/>
            <a:ext cx="9144000" cy="1655762"/>
          </a:xfrm>
        </p:spPr>
        <p:txBody>
          <a:bodyPr>
            <a:normAutofit/>
          </a:bodyPr>
          <a:lstStyle/>
          <a:p>
            <a:r>
              <a:rPr lang="tr-TR" sz="3600" b="1" dirty="0">
                <a:solidFill>
                  <a:schemeClr val="accent5">
                    <a:lumMod val="75000"/>
                  </a:schemeClr>
                </a:solidFill>
              </a:rPr>
              <a:t>TÜRK- ALMAN ÜNİVERSİTESİ STRATEJİK PLAN </a:t>
            </a:r>
          </a:p>
          <a:p>
            <a:r>
              <a:rPr lang="tr-TR" sz="3600" b="1" dirty="0">
                <a:solidFill>
                  <a:schemeClr val="accent5">
                    <a:lumMod val="75000"/>
                  </a:schemeClr>
                </a:solidFill>
              </a:rPr>
              <a:t>2026-2030</a:t>
            </a:r>
          </a:p>
        </p:txBody>
      </p:sp>
      <p:pic>
        <p:nvPicPr>
          <p:cNvPr id="5" name="Resim 4">
            <a:extLst>
              <a:ext uri="{FF2B5EF4-FFF2-40B4-BE49-F238E27FC236}">
                <a16:creationId xmlns:a16="http://schemas.microsoft.com/office/drawing/2014/main" id="{D6A2DE36-8F1D-B54A-7F30-46089F022B53}"/>
              </a:ext>
            </a:extLst>
          </p:cNvPr>
          <p:cNvPicPr>
            <a:picLocks noChangeAspect="1"/>
          </p:cNvPicPr>
          <p:nvPr/>
        </p:nvPicPr>
        <p:blipFill>
          <a:blip r:embed="rId2">
            <a:alphaModFix/>
          </a:blip>
          <a:srcRect l="2" r="-7200"/>
          <a:stretch/>
        </p:blipFill>
        <p:spPr>
          <a:xfrm>
            <a:off x="5574562" y="198120"/>
            <a:ext cx="5902959" cy="4153536"/>
          </a:xfrm>
          <a:prstGeom prst="rect">
            <a:avLst/>
          </a:prstGeom>
        </p:spPr>
      </p:pic>
      <p:pic>
        <p:nvPicPr>
          <p:cNvPr id="1032" name="Picture 8" descr="Basın Kiti">
            <a:extLst>
              <a:ext uri="{FF2B5EF4-FFF2-40B4-BE49-F238E27FC236}">
                <a16:creationId xmlns:a16="http://schemas.microsoft.com/office/drawing/2014/main" id="{FD13BFF7-DCE1-DF19-9CB8-74A20CECFE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6935" y="1034549"/>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295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05A2ED7-F714-B9F6-A5EE-B5A8E27EB953}"/>
              </a:ext>
            </a:extLst>
          </p:cNvPr>
          <p:cNvSpPr>
            <a:spLocks noGrp="1"/>
          </p:cNvSpPr>
          <p:nvPr>
            <p:ph type="title"/>
          </p:nvPr>
        </p:nvSpPr>
        <p:spPr>
          <a:xfrm>
            <a:off x="838200" y="131445"/>
            <a:ext cx="10342880" cy="90487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800" dirty="0"/>
              <a:t>STRATEJİK YÖNETİM SÜRECİ </a:t>
            </a:r>
          </a:p>
        </p:txBody>
      </p:sp>
      <p:pic>
        <p:nvPicPr>
          <p:cNvPr id="5" name="İçerik Yer Tutucusu 3">
            <a:extLst>
              <a:ext uri="{FF2B5EF4-FFF2-40B4-BE49-F238E27FC236}">
                <a16:creationId xmlns:a16="http://schemas.microsoft.com/office/drawing/2014/main" id="{FD2C739C-E80C-2C0B-C858-2EEF6004B77A}"/>
              </a:ext>
            </a:extLst>
          </p:cNvPr>
          <p:cNvPicPr>
            <a:picLocks noGrp="1" noChangeAspect="1"/>
          </p:cNvPicPr>
          <p:nvPr>
            <p:ph idx="1"/>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t="3226"/>
          <a:stretch/>
        </p:blipFill>
        <p:spPr>
          <a:xfrm>
            <a:off x="1339215" y="1149135"/>
            <a:ext cx="9147810" cy="5585601"/>
          </a:xfrm>
        </p:spPr>
      </p:pic>
    </p:spTree>
    <p:extLst>
      <p:ext uri="{BB962C8B-B14F-4D97-AF65-F5344CB8AC3E}">
        <p14:creationId xmlns:p14="http://schemas.microsoft.com/office/powerpoint/2010/main" val="228214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5" name="Başlık 3">
            <a:extLst>
              <a:ext uri="{FF2B5EF4-FFF2-40B4-BE49-F238E27FC236}">
                <a16:creationId xmlns:a16="http://schemas.microsoft.com/office/drawing/2014/main" id="{4D45F765-04C4-CAF4-3B71-A326C90720A4}"/>
              </a:ext>
            </a:extLst>
          </p:cNvPr>
          <p:cNvSpPr>
            <a:spLocks noGrp="1"/>
          </p:cNvSpPr>
          <p:nvPr>
            <p:ph type="title"/>
          </p:nvPr>
        </p:nvSpPr>
        <p:spPr>
          <a:xfrm>
            <a:off x="838200" y="365125"/>
            <a:ext cx="10515600" cy="13255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800" dirty="0"/>
              <a:t>STRATEJİK YÖNETİM SÜRECİ ADIMLARI </a:t>
            </a:r>
          </a:p>
        </p:txBody>
      </p:sp>
      <p:graphicFrame>
        <p:nvGraphicFramePr>
          <p:cNvPr id="6" name="Tablo 5">
            <a:extLst>
              <a:ext uri="{FF2B5EF4-FFF2-40B4-BE49-F238E27FC236}">
                <a16:creationId xmlns:a16="http://schemas.microsoft.com/office/drawing/2014/main" id="{9925AEA5-D9A3-6EFA-F65C-F8863A2CB4C6}"/>
              </a:ext>
            </a:extLst>
          </p:cNvPr>
          <p:cNvGraphicFramePr>
            <a:graphicFrameLocks noGrp="1"/>
          </p:cNvGraphicFramePr>
          <p:nvPr>
            <p:extLst>
              <p:ext uri="{D42A27DB-BD31-4B8C-83A1-F6EECF244321}">
                <p14:modId xmlns:p14="http://schemas.microsoft.com/office/powerpoint/2010/main" val="531789565"/>
              </p:ext>
            </p:extLst>
          </p:nvPr>
        </p:nvGraphicFramePr>
        <p:xfrm>
          <a:off x="955040" y="1690688"/>
          <a:ext cx="10398760" cy="5008285"/>
        </p:xfrm>
        <a:graphic>
          <a:graphicData uri="http://schemas.openxmlformats.org/drawingml/2006/table">
            <a:tbl>
              <a:tblPr firstRow="1" firstCol="1" bandRow="1">
                <a:tableStyleId>{5C22544A-7EE6-4342-B048-85BDC9FD1C3A}</a:tableStyleId>
              </a:tblPr>
              <a:tblGrid>
                <a:gridCol w="2289634">
                  <a:extLst>
                    <a:ext uri="{9D8B030D-6E8A-4147-A177-3AD203B41FA5}">
                      <a16:colId xmlns:a16="http://schemas.microsoft.com/office/drawing/2014/main" val="1641983757"/>
                    </a:ext>
                  </a:extLst>
                </a:gridCol>
                <a:gridCol w="4102264">
                  <a:extLst>
                    <a:ext uri="{9D8B030D-6E8A-4147-A177-3AD203B41FA5}">
                      <a16:colId xmlns:a16="http://schemas.microsoft.com/office/drawing/2014/main" val="3929130847"/>
                    </a:ext>
                  </a:extLst>
                </a:gridCol>
                <a:gridCol w="2671241">
                  <a:extLst>
                    <a:ext uri="{9D8B030D-6E8A-4147-A177-3AD203B41FA5}">
                      <a16:colId xmlns:a16="http://schemas.microsoft.com/office/drawing/2014/main" val="392238084"/>
                    </a:ext>
                  </a:extLst>
                </a:gridCol>
                <a:gridCol w="1335621">
                  <a:extLst>
                    <a:ext uri="{9D8B030D-6E8A-4147-A177-3AD203B41FA5}">
                      <a16:colId xmlns:a16="http://schemas.microsoft.com/office/drawing/2014/main" val="3146356130"/>
                    </a:ext>
                  </a:extLst>
                </a:gridCol>
              </a:tblGrid>
              <a:tr h="268107">
                <a:tc>
                  <a:txBody>
                    <a:bodyPr/>
                    <a:lstStyle/>
                    <a:p>
                      <a:pPr algn="ctr">
                        <a:lnSpc>
                          <a:spcPct val="107000"/>
                        </a:lnSpc>
                        <a:spcAft>
                          <a:spcPts val="0"/>
                        </a:spcAft>
                      </a:pPr>
                      <a:r>
                        <a:rPr lang="tr-TR" sz="1400">
                          <a:effectLst/>
                        </a:rPr>
                        <a:t>ALANLAR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gn="ctr">
                        <a:lnSpc>
                          <a:spcPct val="107000"/>
                        </a:lnSpc>
                        <a:spcAft>
                          <a:spcPts val="0"/>
                        </a:spcAft>
                      </a:pPr>
                      <a:r>
                        <a:rPr lang="tr-TR" sz="1400">
                          <a:effectLst/>
                        </a:rPr>
                        <a:t>FAALİYETLER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gn="ctr">
                        <a:lnSpc>
                          <a:spcPct val="107000"/>
                        </a:lnSpc>
                        <a:spcAft>
                          <a:spcPts val="0"/>
                        </a:spcAft>
                      </a:pPr>
                      <a:r>
                        <a:rPr lang="tr-TR" sz="1400" dirty="0">
                          <a:effectLst/>
                        </a:rPr>
                        <a:t>SORUMLULAR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gn="ctr">
                        <a:lnSpc>
                          <a:spcPct val="107000"/>
                        </a:lnSpc>
                        <a:spcAft>
                          <a:spcPts val="0"/>
                        </a:spcAft>
                      </a:pPr>
                      <a:r>
                        <a:rPr lang="tr-TR" sz="1400">
                          <a:effectLst/>
                        </a:rPr>
                        <a:t>TARİH</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ctr"/>
                </a:tc>
                <a:extLst>
                  <a:ext uri="{0D108BD9-81ED-4DB2-BD59-A6C34878D82A}">
                    <a16:rowId xmlns:a16="http://schemas.microsoft.com/office/drawing/2014/main" val="2416308071"/>
                  </a:ext>
                </a:extLst>
              </a:tr>
              <a:tr h="538600">
                <a:tc rowSpan="9">
                  <a:txBody>
                    <a:bodyPr/>
                    <a:lstStyle/>
                    <a:p>
                      <a:pPr algn="ctr">
                        <a:lnSpc>
                          <a:spcPct val="107000"/>
                        </a:lnSpc>
                        <a:spcAft>
                          <a:spcPts val="0"/>
                        </a:spcAft>
                      </a:pPr>
                      <a:endParaRPr lang="tr-TR" sz="1600" dirty="0">
                        <a:effectLst/>
                      </a:endParaRPr>
                    </a:p>
                    <a:p>
                      <a:pPr algn="ctr">
                        <a:lnSpc>
                          <a:spcPct val="107000"/>
                        </a:lnSpc>
                        <a:spcAft>
                          <a:spcPts val="0"/>
                        </a:spcAft>
                      </a:pPr>
                      <a:r>
                        <a:rPr lang="tr-TR" sz="1600" dirty="0">
                          <a:effectLst/>
                        </a:rPr>
                        <a:t>HAZIRLIK ÇALIŞMALARI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ctr"/>
                </a:tc>
                <a:tc>
                  <a:txBody>
                    <a:bodyPr/>
                    <a:lstStyle/>
                    <a:p>
                      <a:pPr>
                        <a:lnSpc>
                          <a:spcPct val="107000"/>
                        </a:lnSpc>
                        <a:spcAft>
                          <a:spcPts val="0"/>
                        </a:spcAft>
                      </a:pPr>
                      <a:r>
                        <a:rPr lang="tr-TR" sz="1400" dirty="0" smtClean="0">
                          <a:effectLst/>
                        </a:rPr>
                        <a:t>Stratejik Plan Çalışmaları Başlatılması Gerekliliğinin Rektör’e İletilmesi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nSpc>
                          <a:spcPct val="107000"/>
                        </a:lnSpc>
                        <a:spcAft>
                          <a:spcPts val="0"/>
                        </a:spcAft>
                      </a:pPr>
                      <a:r>
                        <a:rPr lang="tr-TR" sz="1400" dirty="0">
                          <a:effectLst/>
                        </a:rPr>
                        <a:t>Strateji Geliştirme Daire Başkanlığı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gn="r">
                        <a:lnSpc>
                          <a:spcPct val="107000"/>
                        </a:lnSpc>
                        <a:spcAft>
                          <a:spcPts val="0"/>
                        </a:spcAft>
                      </a:pPr>
                      <a:r>
                        <a:rPr lang="tr-TR" sz="1400" baseline="0" dirty="0" smtClean="0">
                          <a:effectLst/>
                          <a:latin typeface="Calibri" panose="020F0502020204030204" pitchFamily="34" charset="0"/>
                          <a:ea typeface="Calibri" panose="020F0502020204030204" pitchFamily="34" charset="0"/>
                          <a:cs typeface="Times New Roman" panose="02020603050405020304" pitchFamily="18" charset="0"/>
                        </a:rPr>
                        <a:t>Şubat 2025</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ctr" anchorCtr="1"/>
                </a:tc>
                <a:extLst>
                  <a:ext uri="{0D108BD9-81ED-4DB2-BD59-A6C34878D82A}">
                    <a16:rowId xmlns:a16="http://schemas.microsoft.com/office/drawing/2014/main" val="743758140"/>
                  </a:ext>
                </a:extLst>
              </a:tr>
              <a:tr h="538600">
                <a:tc vMerge="1">
                  <a:txBody>
                    <a:bodyPr/>
                    <a:lstStyle/>
                    <a:p>
                      <a:endParaRPr lang="tr-TR"/>
                    </a:p>
                  </a:txBody>
                  <a:tcPr/>
                </a:tc>
                <a:tc>
                  <a:txBody>
                    <a:bodyPr/>
                    <a:lstStyle/>
                    <a:p>
                      <a:pPr>
                        <a:lnSpc>
                          <a:spcPct val="107000"/>
                        </a:lnSpc>
                        <a:spcAft>
                          <a:spcPts val="0"/>
                        </a:spcAft>
                      </a:pPr>
                      <a:r>
                        <a:rPr lang="tr-TR" sz="1400" smtClean="0">
                          <a:effectLst/>
                        </a:rPr>
                        <a:t>SGDB tarafından hazırlanan Genelge 1’in Rektör Onayına Sunulması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nSpc>
                          <a:spcPct val="107000"/>
                        </a:lnSpc>
                        <a:spcAft>
                          <a:spcPts val="0"/>
                        </a:spcAft>
                      </a:pPr>
                      <a:r>
                        <a:rPr lang="tr-TR" sz="1400" dirty="0">
                          <a:effectLst/>
                        </a:rPr>
                        <a:t>Strateji Geliştirme Daire Başkanlığı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rowSpan="2">
                  <a:txBody>
                    <a:bodyPr/>
                    <a:lstStyle/>
                    <a:p>
                      <a:pPr algn="r">
                        <a:lnSpc>
                          <a:spcPct val="107000"/>
                        </a:lnSpc>
                        <a:spcAft>
                          <a:spcPts val="0"/>
                        </a:spcAft>
                      </a:pPr>
                      <a:r>
                        <a:rPr lang="tr-TR" sz="1400" dirty="0" smtClean="0">
                          <a:effectLst/>
                          <a:latin typeface="Calibri" panose="020F0502020204030204" pitchFamily="34" charset="0"/>
                          <a:ea typeface="Calibri" panose="020F0502020204030204" pitchFamily="34" charset="0"/>
                          <a:cs typeface="Times New Roman" panose="02020603050405020304" pitchFamily="18" charset="0"/>
                        </a:rPr>
                        <a:t>Nisan</a:t>
                      </a:r>
                      <a:r>
                        <a:rPr lang="tr-TR" sz="1400" baseline="0" dirty="0" smtClean="0">
                          <a:effectLst/>
                          <a:latin typeface="Calibri" panose="020F0502020204030204" pitchFamily="34" charset="0"/>
                          <a:ea typeface="Calibri" panose="020F0502020204030204" pitchFamily="34" charset="0"/>
                          <a:cs typeface="Times New Roman" panose="02020603050405020304" pitchFamily="18" charset="0"/>
                        </a:rPr>
                        <a:t> 2025</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ctr" anchorCtr="1"/>
                </a:tc>
                <a:extLst>
                  <a:ext uri="{0D108BD9-81ED-4DB2-BD59-A6C34878D82A}">
                    <a16:rowId xmlns:a16="http://schemas.microsoft.com/office/drawing/2014/main" val="2096451209"/>
                  </a:ext>
                </a:extLst>
              </a:tr>
              <a:tr h="453029">
                <a:tc vMerge="1">
                  <a:txBody>
                    <a:bodyPr/>
                    <a:lstStyle/>
                    <a:p>
                      <a:endParaRPr lang="tr-TR"/>
                    </a:p>
                  </a:txBody>
                  <a:tcPr/>
                </a:tc>
                <a:tc>
                  <a:txBody>
                    <a:bodyPr/>
                    <a:lstStyle/>
                    <a:p>
                      <a:pPr>
                        <a:lnSpc>
                          <a:spcPct val="107000"/>
                        </a:lnSpc>
                        <a:spcAft>
                          <a:spcPts val="0"/>
                        </a:spcAft>
                      </a:pPr>
                      <a:r>
                        <a:rPr lang="tr-TR" sz="1400" smtClean="0">
                          <a:effectLst/>
                        </a:rPr>
                        <a:t>İç Genelgeyle Stratejik Plan Çalışmalarının Başladığının Duyurulması (Genelge 1)</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nSpc>
                          <a:spcPct val="107000"/>
                        </a:lnSpc>
                        <a:spcAft>
                          <a:spcPts val="0"/>
                        </a:spcAft>
                      </a:pPr>
                      <a:r>
                        <a:rPr lang="tr-TR" sz="1400">
                          <a:effectLst/>
                        </a:rPr>
                        <a:t>Üst Yönetici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vMerge="1">
                  <a:txBody>
                    <a:bodyPr/>
                    <a:lstStyle/>
                    <a:p>
                      <a:pPr algn="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extLst>
                  <a:ext uri="{0D108BD9-81ED-4DB2-BD59-A6C34878D82A}">
                    <a16:rowId xmlns:a16="http://schemas.microsoft.com/office/drawing/2014/main" val="3673309615"/>
                  </a:ext>
                </a:extLst>
              </a:tr>
              <a:tr h="493682">
                <a:tc vMerge="1">
                  <a:txBody>
                    <a:bodyPr/>
                    <a:lstStyle/>
                    <a:p>
                      <a:endParaRPr lang="tr-TR"/>
                    </a:p>
                  </a:txBody>
                  <a:tcPr/>
                </a:tc>
                <a:tc>
                  <a:txBody>
                    <a:bodyPr/>
                    <a:lstStyle/>
                    <a:p>
                      <a:pPr>
                        <a:lnSpc>
                          <a:spcPct val="107000"/>
                        </a:lnSpc>
                        <a:spcAft>
                          <a:spcPts val="0"/>
                        </a:spcAft>
                      </a:pPr>
                      <a:r>
                        <a:rPr lang="tr-TR" sz="1400" smtClean="0">
                          <a:effectLst/>
                        </a:rPr>
                        <a:t>Strateji Geliştirme Kurulu Oluşturulması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nSpc>
                          <a:spcPct val="107000"/>
                        </a:lnSpc>
                        <a:spcAft>
                          <a:spcPts val="0"/>
                        </a:spcAft>
                      </a:pPr>
                      <a:r>
                        <a:rPr lang="tr-TR" sz="1400">
                          <a:effectLst/>
                        </a:rPr>
                        <a:t>Üniversite Yönetim Kurulu</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rowSpan="2">
                  <a:txBody>
                    <a:bodyPr/>
                    <a:lstStyle/>
                    <a:p>
                      <a:pPr algn="r">
                        <a:lnSpc>
                          <a:spcPct val="107000"/>
                        </a:lnSpc>
                        <a:spcAft>
                          <a:spcPts val="0"/>
                        </a:spcAft>
                      </a:pPr>
                      <a:r>
                        <a:rPr lang="tr-TR" sz="1400" baseline="0" dirty="0" smtClean="0">
                          <a:effectLst/>
                          <a:latin typeface="Calibri" panose="020F0502020204030204" pitchFamily="34" charset="0"/>
                          <a:ea typeface="Calibri" panose="020F0502020204030204" pitchFamily="34" charset="0"/>
                          <a:cs typeface="Times New Roman" panose="02020603050405020304" pitchFamily="18" charset="0"/>
                        </a:rPr>
                        <a:t>Şubat 2025</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ctr" anchorCtr="1"/>
                </a:tc>
                <a:extLst>
                  <a:ext uri="{0D108BD9-81ED-4DB2-BD59-A6C34878D82A}">
                    <a16:rowId xmlns:a16="http://schemas.microsoft.com/office/drawing/2014/main" val="350411893"/>
                  </a:ext>
                </a:extLst>
              </a:tr>
              <a:tr h="538600">
                <a:tc vMerge="1">
                  <a:txBody>
                    <a:bodyPr/>
                    <a:lstStyle/>
                    <a:p>
                      <a:endParaRPr lang="tr-TR"/>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tr-TR" sz="1400" smtClean="0">
                          <a:effectLst/>
                        </a:rPr>
                        <a:t>Stratejik Planlama Ekibinin Oluşturulması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nSpc>
                          <a:spcPct val="107000"/>
                        </a:lnSpc>
                        <a:spcAft>
                          <a:spcPts val="0"/>
                        </a:spcAft>
                      </a:pPr>
                      <a:r>
                        <a:rPr lang="tr-TR" sz="1400" dirty="0">
                          <a:effectLst/>
                        </a:rPr>
                        <a:t>Harcama</a:t>
                      </a:r>
                      <a:r>
                        <a:rPr lang="tr-TR" sz="1400" baseline="0" dirty="0">
                          <a:effectLst/>
                        </a:rPr>
                        <a:t> Birimleri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vMerge="1">
                  <a:txBody>
                    <a:bodyPr/>
                    <a:lstStyle/>
                    <a:p>
                      <a:pPr algn="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extLst>
                  <a:ext uri="{0D108BD9-81ED-4DB2-BD59-A6C34878D82A}">
                    <a16:rowId xmlns:a16="http://schemas.microsoft.com/office/drawing/2014/main" val="3165266608"/>
                  </a:ext>
                </a:extLst>
              </a:tr>
              <a:tr h="648167">
                <a:tc vMerge="1">
                  <a:txBody>
                    <a:bodyPr/>
                    <a:lstStyle/>
                    <a:p>
                      <a:endParaRPr lang="tr-TR"/>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tr-TR" sz="1400" smtClean="0">
                          <a:effectLst/>
                        </a:rPr>
                        <a:t>Stratejik Plan Hazırlık İş Takviminin Oluşturulması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tr-TR" sz="1400" dirty="0">
                          <a:effectLst/>
                        </a:rPr>
                        <a:t>Stratejik Planlama Ekibi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rowSpan="4">
                  <a:txBody>
                    <a:bodyPr/>
                    <a:lstStyle/>
                    <a:p>
                      <a:pPr algn="r">
                        <a:lnSpc>
                          <a:spcPct val="107000"/>
                        </a:lnSpc>
                        <a:spcAft>
                          <a:spcPts val="0"/>
                        </a:spcAft>
                      </a:pPr>
                      <a:r>
                        <a:rPr lang="tr-TR" sz="1400" dirty="0" smtClean="0">
                          <a:effectLst/>
                          <a:latin typeface="Calibri" panose="020F0502020204030204" pitchFamily="34" charset="0"/>
                          <a:ea typeface="Calibri" panose="020F0502020204030204" pitchFamily="34" charset="0"/>
                          <a:cs typeface="Times New Roman" panose="02020603050405020304" pitchFamily="18" charset="0"/>
                        </a:rPr>
                        <a:t>Nisan</a:t>
                      </a:r>
                      <a:r>
                        <a:rPr lang="tr-TR" sz="1400" baseline="0" dirty="0" smtClean="0">
                          <a:effectLst/>
                          <a:latin typeface="Calibri" panose="020F0502020204030204" pitchFamily="34" charset="0"/>
                          <a:ea typeface="Calibri" panose="020F0502020204030204" pitchFamily="34" charset="0"/>
                          <a:cs typeface="Times New Roman" panose="02020603050405020304" pitchFamily="18" charset="0"/>
                        </a:rPr>
                        <a:t> 2025</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ctr" anchorCtr="1"/>
                </a:tc>
                <a:extLst>
                  <a:ext uri="{0D108BD9-81ED-4DB2-BD59-A6C34878D82A}">
                    <a16:rowId xmlns:a16="http://schemas.microsoft.com/office/drawing/2014/main" val="1175529056"/>
                  </a:ext>
                </a:extLst>
              </a:tr>
              <a:tr h="538600">
                <a:tc vMerge="1">
                  <a:txBody>
                    <a:bodyPr/>
                    <a:lstStyle/>
                    <a:p>
                      <a:endParaRPr lang="tr-TR"/>
                    </a:p>
                  </a:txBody>
                  <a:tcPr/>
                </a:tc>
                <a:tc>
                  <a:txBody>
                    <a:bodyPr/>
                    <a:lstStyle/>
                    <a:p>
                      <a:pPr>
                        <a:lnSpc>
                          <a:spcPct val="107000"/>
                        </a:lnSpc>
                        <a:spcAft>
                          <a:spcPts val="0"/>
                        </a:spcAft>
                      </a:pPr>
                      <a:r>
                        <a:rPr lang="tr-TR" sz="1400" smtClean="0">
                          <a:effectLst/>
                        </a:rPr>
                        <a:t>Hazırlık Programının Oluşturulması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tr-TR" sz="1400" dirty="0">
                          <a:effectLst/>
                        </a:rPr>
                        <a:t>Stratejik Planlama Ekibi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vMerge="1">
                  <a:txBody>
                    <a:bodyPr/>
                    <a:lstStyle/>
                    <a:p>
                      <a:pPr algn="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extLst>
                  <a:ext uri="{0D108BD9-81ED-4DB2-BD59-A6C34878D82A}">
                    <a16:rowId xmlns:a16="http://schemas.microsoft.com/office/drawing/2014/main" val="3109558697"/>
                  </a:ext>
                </a:extLst>
              </a:tr>
              <a:tr h="493682">
                <a:tc vMerge="1">
                  <a:txBody>
                    <a:bodyPr/>
                    <a:lstStyle/>
                    <a:p>
                      <a:endParaRPr lang="tr-TR"/>
                    </a:p>
                  </a:txBody>
                  <a:tcPr/>
                </a:tc>
                <a:tc>
                  <a:txBody>
                    <a:bodyPr/>
                    <a:lstStyle/>
                    <a:p>
                      <a:pPr>
                        <a:lnSpc>
                          <a:spcPct val="107000"/>
                        </a:lnSpc>
                        <a:spcAft>
                          <a:spcPts val="0"/>
                        </a:spcAft>
                      </a:pPr>
                      <a:r>
                        <a:rPr lang="tr-TR" sz="1400" smtClean="0">
                          <a:effectLst/>
                          <a:latin typeface="Calibri" panose="020F0502020204030204" pitchFamily="34" charset="0"/>
                          <a:ea typeface="Calibri" panose="020F0502020204030204" pitchFamily="34" charset="0"/>
                          <a:cs typeface="Times New Roman" panose="02020603050405020304" pitchFamily="18" charset="0"/>
                        </a:rPr>
                        <a:t>Hazırlık</a:t>
                      </a:r>
                      <a:r>
                        <a:rPr lang="tr-TR" sz="1400" baseline="0" smtClean="0">
                          <a:effectLst/>
                          <a:latin typeface="Calibri" panose="020F0502020204030204" pitchFamily="34" charset="0"/>
                          <a:ea typeface="Calibri" panose="020F0502020204030204" pitchFamily="34" charset="0"/>
                          <a:cs typeface="Times New Roman" panose="02020603050405020304" pitchFamily="18" charset="0"/>
                        </a:rPr>
                        <a:t> Programının Onaylanması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a:lnSpc>
                          <a:spcPct val="107000"/>
                        </a:lnSpc>
                        <a:spcAft>
                          <a:spcPts val="0"/>
                        </a:spcAft>
                      </a:pPr>
                      <a:r>
                        <a:rPr lang="tr-TR" sz="1400" dirty="0">
                          <a:effectLst/>
                          <a:latin typeface="Calibri" panose="020F0502020204030204" pitchFamily="34" charset="0"/>
                          <a:ea typeface="Calibri" panose="020F0502020204030204" pitchFamily="34" charset="0"/>
                          <a:cs typeface="Times New Roman" panose="02020603050405020304" pitchFamily="18" charset="0"/>
                        </a:rPr>
                        <a:t>Strateji Geliştirme Kurulu</a:t>
                      </a:r>
                    </a:p>
                  </a:txBody>
                  <a:tcPr marL="12791" marR="12791" marT="0" marB="0" anchor="b"/>
                </a:tc>
                <a:tc vMerge="1">
                  <a:txBody>
                    <a:bodyPr/>
                    <a:lstStyle/>
                    <a:p>
                      <a:pPr algn="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extLst>
                  <a:ext uri="{0D108BD9-81ED-4DB2-BD59-A6C34878D82A}">
                    <a16:rowId xmlns:a16="http://schemas.microsoft.com/office/drawing/2014/main" val="531890210"/>
                  </a:ext>
                </a:extLst>
              </a:tr>
              <a:tr h="493682">
                <a:tc vMerge="1">
                  <a:txBody>
                    <a:bodyPr/>
                    <a:lstStyle/>
                    <a:p>
                      <a:endParaRPr lang="tr-TR"/>
                    </a:p>
                  </a:txBody>
                  <a:tcPr/>
                </a:tc>
                <a:tc>
                  <a:txBody>
                    <a:bodyPr/>
                    <a:lstStyle/>
                    <a:p>
                      <a:pPr>
                        <a:lnSpc>
                          <a:spcPct val="107000"/>
                        </a:lnSpc>
                        <a:spcAft>
                          <a:spcPts val="0"/>
                        </a:spcAft>
                      </a:pPr>
                      <a:r>
                        <a:rPr lang="tr-TR" sz="1400" dirty="0" smtClean="0">
                          <a:effectLst/>
                          <a:latin typeface="Calibri" panose="020F0502020204030204" pitchFamily="34" charset="0"/>
                          <a:ea typeface="Calibri" panose="020F0502020204030204" pitchFamily="34" charset="0"/>
                          <a:cs typeface="Times New Roman" panose="02020603050405020304" pitchFamily="18" charset="0"/>
                        </a:rPr>
                        <a:t>Hazırlık Programının Duyurulması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tr-TR" sz="1400" dirty="0">
                          <a:effectLst/>
                        </a:rPr>
                        <a:t>Strateji Geliştirme Daire Başkanlığı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tc vMerge="1">
                  <a:txBody>
                    <a:bodyPr/>
                    <a:lstStyle/>
                    <a:p>
                      <a:pPr algn="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791" marR="12791" marT="0" marB="0" anchor="b"/>
                </a:tc>
                <a:extLst>
                  <a:ext uri="{0D108BD9-81ED-4DB2-BD59-A6C34878D82A}">
                    <a16:rowId xmlns:a16="http://schemas.microsoft.com/office/drawing/2014/main" val="3712434584"/>
                  </a:ext>
                </a:extLst>
              </a:tr>
            </a:tbl>
          </a:graphicData>
        </a:graphic>
      </p:graphicFrame>
    </p:spTree>
    <p:extLst>
      <p:ext uri="{BB962C8B-B14F-4D97-AF65-F5344CB8AC3E}">
        <p14:creationId xmlns:p14="http://schemas.microsoft.com/office/powerpoint/2010/main" val="1525517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3CA7248-5EDF-AADF-1BC4-BDEE01B85FB4}"/>
              </a:ext>
            </a:extLst>
          </p:cNvPr>
          <p:cNvSpPr>
            <a:spLocks noGrp="1"/>
          </p:cNvSpPr>
          <p:nvPr>
            <p:ph type="title"/>
          </p:nvPr>
        </p:nvSpPr>
        <p:spPr>
          <a:xfrm>
            <a:off x="838200" y="324485"/>
            <a:ext cx="10515600" cy="13255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800" dirty="0"/>
              <a:t>STRATEJİK YÖNETİM SÜRECİ ADIMLARI </a:t>
            </a:r>
          </a:p>
        </p:txBody>
      </p:sp>
      <p:graphicFrame>
        <p:nvGraphicFramePr>
          <p:cNvPr id="5" name="Tablo 4">
            <a:extLst>
              <a:ext uri="{FF2B5EF4-FFF2-40B4-BE49-F238E27FC236}">
                <a16:creationId xmlns:a16="http://schemas.microsoft.com/office/drawing/2014/main" id="{D2B4301F-2B08-1385-D465-DECDFF7C4C8E}"/>
              </a:ext>
            </a:extLst>
          </p:cNvPr>
          <p:cNvGraphicFramePr>
            <a:graphicFrameLocks noGrp="1"/>
          </p:cNvGraphicFramePr>
          <p:nvPr>
            <p:extLst>
              <p:ext uri="{D42A27DB-BD31-4B8C-83A1-F6EECF244321}">
                <p14:modId xmlns:p14="http://schemas.microsoft.com/office/powerpoint/2010/main" val="2030502998"/>
              </p:ext>
            </p:extLst>
          </p:nvPr>
        </p:nvGraphicFramePr>
        <p:xfrm>
          <a:off x="914400" y="1852452"/>
          <a:ext cx="10439399" cy="4882304"/>
        </p:xfrm>
        <a:graphic>
          <a:graphicData uri="http://schemas.openxmlformats.org/drawingml/2006/table">
            <a:tbl>
              <a:tblPr firstRow="1" firstCol="1" bandRow="1">
                <a:tableStyleId>{5C22544A-7EE6-4342-B048-85BDC9FD1C3A}</a:tableStyleId>
              </a:tblPr>
              <a:tblGrid>
                <a:gridCol w="1784513">
                  <a:extLst>
                    <a:ext uri="{9D8B030D-6E8A-4147-A177-3AD203B41FA5}">
                      <a16:colId xmlns:a16="http://schemas.microsoft.com/office/drawing/2014/main" val="991458807"/>
                    </a:ext>
                  </a:extLst>
                </a:gridCol>
                <a:gridCol w="3435187">
                  <a:extLst>
                    <a:ext uri="{9D8B030D-6E8A-4147-A177-3AD203B41FA5}">
                      <a16:colId xmlns:a16="http://schemas.microsoft.com/office/drawing/2014/main" val="2496016924"/>
                    </a:ext>
                  </a:extLst>
                </a:gridCol>
                <a:gridCol w="2642437">
                  <a:extLst>
                    <a:ext uri="{9D8B030D-6E8A-4147-A177-3AD203B41FA5}">
                      <a16:colId xmlns:a16="http://schemas.microsoft.com/office/drawing/2014/main" val="670126429"/>
                    </a:ext>
                  </a:extLst>
                </a:gridCol>
                <a:gridCol w="2577262">
                  <a:extLst>
                    <a:ext uri="{9D8B030D-6E8A-4147-A177-3AD203B41FA5}">
                      <a16:colId xmlns:a16="http://schemas.microsoft.com/office/drawing/2014/main" val="2623010452"/>
                    </a:ext>
                  </a:extLst>
                </a:gridCol>
              </a:tblGrid>
              <a:tr h="224670">
                <a:tc>
                  <a:txBody>
                    <a:bodyPr/>
                    <a:lstStyle/>
                    <a:p>
                      <a:pPr algn="ctr">
                        <a:lnSpc>
                          <a:spcPct val="107000"/>
                        </a:lnSpc>
                        <a:spcAft>
                          <a:spcPts val="0"/>
                        </a:spcAft>
                      </a:pPr>
                      <a:r>
                        <a:rPr lang="tr-TR" sz="1400">
                          <a:effectLst/>
                        </a:rPr>
                        <a:t>ALANLAR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ctr"/>
                </a:tc>
                <a:tc>
                  <a:txBody>
                    <a:bodyPr/>
                    <a:lstStyle/>
                    <a:p>
                      <a:pPr>
                        <a:lnSpc>
                          <a:spcPct val="107000"/>
                        </a:lnSpc>
                        <a:spcAft>
                          <a:spcPts val="0"/>
                        </a:spcAft>
                      </a:pPr>
                      <a:r>
                        <a:rPr lang="tr-TR" sz="1200">
                          <a:effectLst/>
                        </a:rPr>
                        <a:t>FAALİYETLER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a:effectLst/>
                        </a:rPr>
                        <a:t>SORUMLULAR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gn="r">
                        <a:lnSpc>
                          <a:spcPct val="107000"/>
                        </a:lnSpc>
                        <a:spcAft>
                          <a:spcPts val="0"/>
                        </a:spcAft>
                      </a:pPr>
                      <a:r>
                        <a:rPr lang="tr-TR" sz="1200">
                          <a:effectLst/>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extLst>
                  <a:ext uri="{0D108BD9-81ED-4DB2-BD59-A6C34878D82A}">
                    <a16:rowId xmlns:a16="http://schemas.microsoft.com/office/drawing/2014/main" val="4088165627"/>
                  </a:ext>
                </a:extLst>
              </a:tr>
              <a:tr h="472011">
                <a:tc rowSpan="17">
                  <a:txBody>
                    <a:bodyPr/>
                    <a:lstStyle/>
                    <a:p>
                      <a:pPr algn="ctr">
                        <a:lnSpc>
                          <a:spcPct val="107000"/>
                        </a:lnSpc>
                        <a:spcAft>
                          <a:spcPts val="0"/>
                        </a:spcAft>
                      </a:pPr>
                      <a:r>
                        <a:rPr lang="tr-TR" sz="1400" dirty="0">
                          <a:effectLst/>
                        </a:rPr>
                        <a:t>DURUM ANALİZİ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ctr"/>
                </a:tc>
                <a:tc>
                  <a:txBody>
                    <a:bodyPr/>
                    <a:lstStyle/>
                    <a:p>
                      <a:pPr>
                        <a:lnSpc>
                          <a:spcPct val="107000"/>
                        </a:lnSpc>
                        <a:spcAft>
                          <a:spcPts val="0"/>
                        </a:spcAft>
                      </a:pPr>
                      <a:r>
                        <a:rPr lang="tr-TR" sz="1200" dirty="0">
                          <a:effectLst/>
                        </a:rPr>
                        <a:t>Gerekmesi Durumunda Alt Çalışma Gruplarının Kurulması</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rowSpan="17">
                  <a:txBody>
                    <a:bodyPr/>
                    <a:lstStyle/>
                    <a:p>
                      <a:pPr algn="r">
                        <a:lnSpc>
                          <a:spcPct val="107000"/>
                        </a:lnSpc>
                        <a:spcAft>
                          <a:spcPts val="0"/>
                        </a:spcAft>
                      </a:pPr>
                      <a:r>
                        <a:rPr lang="tr-TR" sz="1400" dirty="0">
                          <a:effectLst/>
                          <a:latin typeface="Calibri" panose="020F0502020204030204" pitchFamily="34" charset="0"/>
                          <a:ea typeface="Calibri" panose="020F0502020204030204" pitchFamily="34" charset="0"/>
                          <a:cs typeface="Times New Roman" panose="02020603050405020304" pitchFamily="18" charset="0"/>
                        </a:rPr>
                        <a:t>Nisan/ Haziran 2025 </a:t>
                      </a:r>
                    </a:p>
                  </a:txBody>
                  <a:tcPr marL="23247" marR="23247" marT="0" marB="0" anchor="ctr" anchorCtr="1"/>
                </a:tc>
                <a:extLst>
                  <a:ext uri="{0D108BD9-81ED-4DB2-BD59-A6C34878D82A}">
                    <a16:rowId xmlns:a16="http://schemas.microsoft.com/office/drawing/2014/main" val="868200423"/>
                  </a:ext>
                </a:extLst>
              </a:tr>
              <a:tr h="192630">
                <a:tc vMerge="1">
                  <a:txBody>
                    <a:bodyPr/>
                    <a:lstStyle/>
                    <a:p>
                      <a:endParaRPr lang="tr-TR"/>
                    </a:p>
                  </a:txBody>
                  <a:tcPr/>
                </a:tc>
                <a:tc>
                  <a:txBody>
                    <a:bodyPr/>
                    <a:lstStyle/>
                    <a:p>
                      <a:pPr>
                        <a:lnSpc>
                          <a:spcPct val="107000"/>
                        </a:lnSpc>
                        <a:spcAft>
                          <a:spcPts val="0"/>
                        </a:spcAft>
                      </a:pPr>
                      <a:r>
                        <a:rPr lang="tr-TR" sz="1200" dirty="0">
                          <a:solidFill>
                            <a:schemeClr val="tx1"/>
                          </a:solidFill>
                          <a:effectLst/>
                        </a:rPr>
                        <a:t>Kurumsal Tarihçe</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Çalışma Ekipleri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3925062645"/>
                  </a:ext>
                </a:extLst>
              </a:tr>
              <a:tr h="202717">
                <a:tc vMerge="1">
                  <a:txBody>
                    <a:bodyPr/>
                    <a:lstStyle/>
                    <a:p>
                      <a:endParaRPr lang="tr-TR"/>
                    </a:p>
                  </a:txBody>
                  <a:tcPr/>
                </a:tc>
                <a:tc>
                  <a:txBody>
                    <a:bodyPr/>
                    <a:lstStyle/>
                    <a:p>
                      <a:pPr>
                        <a:lnSpc>
                          <a:spcPct val="107000"/>
                        </a:lnSpc>
                        <a:spcAft>
                          <a:spcPts val="0"/>
                        </a:spcAft>
                      </a:pPr>
                      <a:r>
                        <a:rPr lang="tr-TR" sz="1200" dirty="0">
                          <a:solidFill>
                            <a:schemeClr val="tx1"/>
                          </a:solidFill>
                          <a:effectLst/>
                        </a:rPr>
                        <a:t>Üst Politika</a:t>
                      </a:r>
                      <a:r>
                        <a:rPr lang="tr-TR" sz="1200" baseline="0" dirty="0">
                          <a:solidFill>
                            <a:schemeClr val="tx1"/>
                          </a:solidFill>
                          <a:effectLst/>
                        </a:rPr>
                        <a:t> Belgeleri Analizi</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Çalışma Ekipleri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3995853388"/>
                  </a:ext>
                </a:extLst>
              </a:tr>
              <a:tr h="192630">
                <a:tc vMerge="1">
                  <a:txBody>
                    <a:bodyPr/>
                    <a:lstStyle/>
                    <a:p>
                      <a:endParaRPr lang="tr-TR"/>
                    </a:p>
                  </a:txBody>
                  <a:tcPr/>
                </a:tc>
                <a:tc>
                  <a:txBody>
                    <a:bodyPr/>
                    <a:lstStyle/>
                    <a:p>
                      <a:pPr>
                        <a:lnSpc>
                          <a:spcPct val="107000"/>
                        </a:lnSpc>
                        <a:spcAft>
                          <a:spcPts val="0"/>
                        </a:spcAft>
                      </a:pPr>
                      <a:r>
                        <a:rPr lang="tr-TR" sz="1200" dirty="0">
                          <a:solidFill>
                            <a:schemeClr val="tx1"/>
                          </a:solidFill>
                          <a:effectLst/>
                        </a:rPr>
                        <a:t>Yasal Yükümlülükler ve Mevzuat Analizi</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Çalışma Ekipleri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815177974"/>
                  </a:ext>
                </a:extLst>
              </a:tr>
              <a:tr h="215630">
                <a:tc vMerge="1">
                  <a:txBody>
                    <a:bodyPr/>
                    <a:lstStyle/>
                    <a:p>
                      <a:endParaRPr lang="tr-TR"/>
                    </a:p>
                  </a:txBody>
                  <a:tcPr/>
                </a:tc>
                <a:tc>
                  <a:txBody>
                    <a:bodyPr/>
                    <a:lstStyle/>
                    <a:p>
                      <a:pPr>
                        <a:lnSpc>
                          <a:spcPct val="107000"/>
                        </a:lnSpc>
                        <a:spcAft>
                          <a:spcPts val="0"/>
                        </a:spcAft>
                      </a:pPr>
                      <a:r>
                        <a:rPr lang="tr-TR" sz="1200" dirty="0">
                          <a:solidFill>
                            <a:schemeClr val="tx1"/>
                          </a:solidFill>
                          <a:effectLst/>
                        </a:rPr>
                        <a:t>2021-2025 Stratejik Planın Değerlendirilmesi</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4004809032"/>
                  </a:ext>
                </a:extLst>
              </a:tr>
              <a:tr h="192630">
                <a:tc vMerge="1">
                  <a:txBody>
                    <a:bodyPr/>
                    <a:lstStyle/>
                    <a:p>
                      <a:endParaRPr lang="tr-TR"/>
                    </a:p>
                  </a:txBody>
                  <a:tcPr/>
                </a:tc>
                <a:tc>
                  <a:txBody>
                    <a:bodyPr/>
                    <a:lstStyle/>
                    <a:p>
                      <a:pPr>
                        <a:lnSpc>
                          <a:spcPct val="107000"/>
                        </a:lnSpc>
                        <a:spcAft>
                          <a:spcPts val="0"/>
                        </a:spcAft>
                      </a:pPr>
                      <a:r>
                        <a:rPr lang="tr-TR" sz="1200" dirty="0">
                          <a:solidFill>
                            <a:schemeClr val="tx1"/>
                          </a:solidFill>
                          <a:effectLst/>
                        </a:rPr>
                        <a:t>Akademik Faaliyet Analizinin Yapılması</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19395414"/>
                  </a:ext>
                </a:extLst>
              </a:tr>
              <a:tr h="226080">
                <a:tc vMerge="1">
                  <a:txBody>
                    <a:bodyPr/>
                    <a:lstStyle/>
                    <a:p>
                      <a:endParaRPr lang="tr-TR"/>
                    </a:p>
                  </a:txBody>
                  <a:tcPr/>
                </a:tc>
                <a:tc>
                  <a:txBody>
                    <a:bodyPr/>
                    <a:lstStyle/>
                    <a:p>
                      <a:pPr>
                        <a:lnSpc>
                          <a:spcPct val="107000"/>
                        </a:lnSpc>
                        <a:spcAft>
                          <a:spcPts val="0"/>
                        </a:spcAft>
                      </a:pPr>
                      <a:r>
                        <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Program-Alt</a:t>
                      </a:r>
                      <a:r>
                        <a:rPr lang="tr-TR" sz="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Program Analizi</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2282357693"/>
                  </a:ext>
                </a:extLst>
              </a:tr>
              <a:tr h="205999">
                <a:tc vMerge="1">
                  <a:txBody>
                    <a:bodyPr/>
                    <a:lstStyle/>
                    <a:p>
                      <a:endParaRPr lang="tr-TR"/>
                    </a:p>
                  </a:txBody>
                  <a:tcPr/>
                </a:tc>
                <a:tc>
                  <a:txBody>
                    <a:bodyPr/>
                    <a:lstStyle/>
                    <a:p>
                      <a:pPr>
                        <a:lnSpc>
                          <a:spcPct val="107000"/>
                        </a:lnSpc>
                        <a:spcAft>
                          <a:spcPts val="0"/>
                        </a:spcAft>
                      </a:pPr>
                      <a:r>
                        <a:rPr lang="tr-TR" sz="1200" dirty="0">
                          <a:solidFill>
                            <a:schemeClr val="tx1"/>
                          </a:solidFill>
                          <a:effectLst/>
                        </a:rPr>
                        <a:t>Yükseköğretim Sektör Analizinin Yapılması</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2780980800"/>
                  </a:ext>
                </a:extLst>
              </a:tr>
              <a:tr h="472011">
                <a:tc vMerge="1">
                  <a:txBody>
                    <a:bodyPr/>
                    <a:lstStyle/>
                    <a:p>
                      <a:endParaRPr lang="tr-TR"/>
                    </a:p>
                  </a:txBody>
                  <a:tcPr/>
                </a:tc>
                <a:tc>
                  <a:txBody>
                    <a:bodyPr/>
                    <a:lstStyle/>
                    <a:p>
                      <a:pPr>
                        <a:lnSpc>
                          <a:spcPct val="107000"/>
                        </a:lnSpc>
                        <a:spcAft>
                          <a:spcPts val="0"/>
                        </a:spcAft>
                      </a:pPr>
                      <a:r>
                        <a:rPr lang="tr-TR" sz="1200" dirty="0">
                          <a:solidFill>
                            <a:schemeClr val="tx1"/>
                          </a:solidFill>
                          <a:effectLst/>
                        </a:rPr>
                        <a:t>Faaliyet Alanları ile Ürün ve Hizmetlerin Belirlenmesi</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3189076445"/>
                  </a:ext>
                </a:extLst>
              </a:tr>
              <a:tr h="192630">
                <a:tc vMerge="1">
                  <a:txBody>
                    <a:bodyPr/>
                    <a:lstStyle/>
                    <a:p>
                      <a:endParaRPr lang="tr-TR"/>
                    </a:p>
                  </a:txBody>
                  <a:tcPr/>
                </a:tc>
                <a:tc>
                  <a:txBody>
                    <a:bodyPr/>
                    <a:lstStyle/>
                    <a:p>
                      <a:pPr>
                        <a:lnSpc>
                          <a:spcPct val="107000"/>
                        </a:lnSpc>
                        <a:spcAft>
                          <a:spcPts val="0"/>
                        </a:spcAft>
                      </a:pPr>
                      <a:r>
                        <a:rPr lang="tr-TR" sz="1200" dirty="0">
                          <a:solidFill>
                            <a:schemeClr val="tx1"/>
                          </a:solidFill>
                          <a:effectLst/>
                        </a:rPr>
                        <a:t>Paydaş Tespit ve </a:t>
                      </a:r>
                      <a:r>
                        <a:rPr lang="tr-TR" sz="1200" dirty="0" err="1">
                          <a:solidFill>
                            <a:schemeClr val="tx1"/>
                          </a:solidFill>
                          <a:effectLst/>
                        </a:rPr>
                        <a:t>Önceliklendirilmesi</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2315773970"/>
                  </a:ext>
                </a:extLst>
              </a:tr>
              <a:tr h="205999">
                <a:tc vMerge="1">
                  <a:txBody>
                    <a:bodyPr/>
                    <a:lstStyle/>
                    <a:p>
                      <a:endParaRPr lang="tr-TR"/>
                    </a:p>
                  </a:txBody>
                  <a:tcPr/>
                </a:tc>
                <a:tc>
                  <a:txBody>
                    <a:bodyPr/>
                    <a:lstStyle/>
                    <a:p>
                      <a:pPr>
                        <a:lnSpc>
                          <a:spcPct val="107000"/>
                        </a:lnSpc>
                        <a:spcAft>
                          <a:spcPts val="0"/>
                        </a:spcAft>
                      </a:pPr>
                      <a:r>
                        <a:rPr lang="tr-TR" sz="1200" dirty="0">
                          <a:solidFill>
                            <a:schemeClr val="tx1"/>
                          </a:solidFill>
                          <a:effectLst/>
                        </a:rPr>
                        <a:t>Kurum İçi Analiz</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Çalışma Ekipleri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2638354476"/>
                  </a:ext>
                </a:extLst>
              </a:tr>
              <a:tr h="192630">
                <a:tc vMerge="1">
                  <a:txBody>
                    <a:bodyPr/>
                    <a:lstStyle/>
                    <a:p>
                      <a:endParaRPr lang="tr-TR"/>
                    </a:p>
                  </a:txBody>
                  <a:tcPr/>
                </a:tc>
                <a:tc>
                  <a:txBody>
                    <a:bodyPr/>
                    <a:lstStyle/>
                    <a:p>
                      <a:pPr>
                        <a:lnSpc>
                          <a:spcPct val="107000"/>
                        </a:lnSpc>
                        <a:spcAft>
                          <a:spcPts val="0"/>
                        </a:spcAft>
                      </a:pPr>
                      <a:r>
                        <a:rPr lang="tr-TR" sz="1200" dirty="0">
                          <a:solidFill>
                            <a:schemeClr val="tx1"/>
                          </a:solidFill>
                          <a:effectLst/>
                        </a:rPr>
                        <a:t>Paydaş-Ürün/Hizmet Matrisi Oluşturma</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Çalışma Ekipleri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2276130384"/>
                  </a:ext>
                </a:extLst>
              </a:tr>
              <a:tr h="411997">
                <a:tc vMerge="1">
                  <a:txBody>
                    <a:bodyPr/>
                    <a:lstStyle/>
                    <a:p>
                      <a:endParaRPr lang="tr-TR"/>
                    </a:p>
                  </a:txBody>
                  <a:tcPr/>
                </a:tc>
                <a:tc>
                  <a:txBody>
                    <a:bodyPr/>
                    <a:lstStyle/>
                    <a:p>
                      <a:pPr>
                        <a:lnSpc>
                          <a:spcPct val="107000"/>
                        </a:lnSpc>
                        <a:spcAft>
                          <a:spcPts val="0"/>
                        </a:spcAft>
                      </a:pPr>
                      <a:r>
                        <a:rPr lang="tr-TR" sz="1200" dirty="0">
                          <a:solidFill>
                            <a:schemeClr val="tx1"/>
                          </a:solidFill>
                          <a:effectLst/>
                        </a:rPr>
                        <a:t>Paydaş Mülakat/Anket Soruları Tespit ve Kesinleştirme</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Çalışma Ekipleri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3084107531"/>
                  </a:ext>
                </a:extLst>
              </a:tr>
              <a:tr h="227187">
                <a:tc vMerge="1">
                  <a:txBody>
                    <a:bodyPr/>
                    <a:lstStyle/>
                    <a:p>
                      <a:endParaRPr lang="tr-TR"/>
                    </a:p>
                  </a:txBody>
                  <a:tcPr/>
                </a:tc>
                <a:tc>
                  <a:txBody>
                    <a:bodyPr/>
                    <a:lstStyle/>
                    <a:p>
                      <a:pPr>
                        <a:lnSpc>
                          <a:spcPct val="107000"/>
                        </a:lnSpc>
                        <a:spcAft>
                          <a:spcPts val="0"/>
                        </a:spcAft>
                      </a:pPr>
                      <a:r>
                        <a:rPr lang="tr-TR" sz="1200" dirty="0">
                          <a:solidFill>
                            <a:schemeClr val="tx1"/>
                          </a:solidFill>
                          <a:effectLst/>
                        </a:rPr>
                        <a:t>Paydaş Mülakatları/Anketleri</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Çalışma Ekipleri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4019420474"/>
                  </a:ext>
                </a:extLst>
              </a:tr>
              <a:tr h="352689">
                <a:tc vMerge="1">
                  <a:txBody>
                    <a:bodyPr/>
                    <a:lstStyle/>
                    <a:p>
                      <a:endParaRPr lang="tr-TR"/>
                    </a:p>
                  </a:txBody>
                  <a:tcPr/>
                </a:tc>
                <a:tc>
                  <a:txBody>
                    <a:bodyPr/>
                    <a:lstStyle/>
                    <a:p>
                      <a:pPr>
                        <a:lnSpc>
                          <a:spcPct val="107000"/>
                        </a:lnSpc>
                        <a:spcAft>
                          <a:spcPts val="0"/>
                        </a:spcAft>
                      </a:pPr>
                      <a:r>
                        <a:rPr lang="tr-TR" sz="1200" dirty="0">
                          <a:solidFill>
                            <a:schemeClr val="tx1"/>
                          </a:solidFill>
                          <a:effectLst/>
                        </a:rPr>
                        <a:t>Paydaş Mülakatları/Anketleri Değerlendirme</a:t>
                      </a:r>
                      <a:endParaRPr lang="tr-T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Çalışma Ekipleri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4072547136"/>
                  </a:ext>
                </a:extLst>
              </a:tr>
              <a:tr h="411997">
                <a:tc vMerge="1">
                  <a:txBody>
                    <a:bodyPr/>
                    <a:lstStyle/>
                    <a:p>
                      <a:endParaRPr lang="tr-TR"/>
                    </a:p>
                  </a:txBody>
                  <a:tcPr/>
                </a:tc>
                <a:tc>
                  <a:txBody>
                    <a:bodyPr/>
                    <a:lstStyle/>
                    <a:p>
                      <a:pPr>
                        <a:lnSpc>
                          <a:spcPct val="107000"/>
                        </a:lnSpc>
                        <a:spcAft>
                          <a:spcPts val="0"/>
                        </a:spcAft>
                      </a:pPr>
                      <a:r>
                        <a:rPr lang="tr-TR" sz="1200" dirty="0">
                          <a:effectLst/>
                        </a:rPr>
                        <a:t>Güçlü ve Zayıf Yönler ile Fırsat ve Tehditlerin Belirlenmesi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a:p>
                  </a:txBody>
                  <a:tcPr marL="23247" marR="23247" marT="0" marB="0" anchor="b"/>
                </a:tc>
                <a:extLst>
                  <a:ext uri="{0D108BD9-81ED-4DB2-BD59-A6C34878D82A}">
                    <a16:rowId xmlns:a16="http://schemas.microsoft.com/office/drawing/2014/main" val="3082868392"/>
                  </a:ext>
                </a:extLst>
              </a:tr>
              <a:tr h="271169">
                <a:tc vMerge="1">
                  <a:txBody>
                    <a:bodyPr/>
                    <a:lstStyle/>
                    <a:p>
                      <a:endParaRPr lang="tr-TR"/>
                    </a:p>
                  </a:txBody>
                  <a:tcPr/>
                </a:tc>
                <a:tc>
                  <a:txBody>
                    <a:bodyPr/>
                    <a:lstStyle/>
                    <a:p>
                      <a:pPr>
                        <a:lnSpc>
                          <a:spcPct val="107000"/>
                        </a:lnSpc>
                        <a:spcAft>
                          <a:spcPts val="0"/>
                        </a:spcAft>
                      </a:pPr>
                      <a:r>
                        <a:rPr lang="tr-TR" sz="1200">
                          <a:effectLst/>
                        </a:rPr>
                        <a:t>Durum Analiz Raporunun Oluşturulması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3247" marR="23247" marT="0" marB="0" anchor="b"/>
                </a:tc>
                <a:tc vMerge="1">
                  <a:txBody>
                    <a:bodyPr/>
                    <a:lstStyle/>
                    <a:p>
                      <a:endParaRPr dirty="0"/>
                    </a:p>
                  </a:txBody>
                  <a:tcPr marL="23247" marR="23247" marT="0" marB="0" anchor="b"/>
                </a:tc>
                <a:extLst>
                  <a:ext uri="{0D108BD9-81ED-4DB2-BD59-A6C34878D82A}">
                    <a16:rowId xmlns:a16="http://schemas.microsoft.com/office/drawing/2014/main" val="3082406282"/>
                  </a:ext>
                </a:extLst>
              </a:tr>
            </a:tbl>
          </a:graphicData>
        </a:graphic>
      </p:graphicFrame>
    </p:spTree>
    <p:extLst>
      <p:ext uri="{BB962C8B-B14F-4D97-AF65-F5344CB8AC3E}">
        <p14:creationId xmlns:p14="http://schemas.microsoft.com/office/powerpoint/2010/main" val="23587150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513CB5A-A717-6719-C89A-409B55532C83}"/>
              </a:ext>
            </a:extLst>
          </p:cNvPr>
          <p:cNvSpPr>
            <a:spLocks noGrp="1"/>
          </p:cNvSpPr>
          <p:nvPr>
            <p:ph type="title"/>
          </p:nvPr>
        </p:nvSpPr>
        <p:spPr>
          <a:xfrm>
            <a:off x="838200" y="365125"/>
            <a:ext cx="10515600" cy="13255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800" dirty="0"/>
              <a:t>STRATEJİK YÖNETİM SÜRECİ ADIMLARI </a:t>
            </a:r>
          </a:p>
        </p:txBody>
      </p:sp>
      <p:graphicFrame>
        <p:nvGraphicFramePr>
          <p:cNvPr id="5" name="İçerik Yer Tutucusu 4">
            <a:extLst>
              <a:ext uri="{FF2B5EF4-FFF2-40B4-BE49-F238E27FC236}">
                <a16:creationId xmlns:a16="http://schemas.microsoft.com/office/drawing/2014/main" id="{54FB0816-2293-D1F2-6800-20D432EED37F}"/>
              </a:ext>
            </a:extLst>
          </p:cNvPr>
          <p:cNvGraphicFramePr>
            <a:graphicFrameLocks noGrp="1"/>
          </p:cNvGraphicFramePr>
          <p:nvPr>
            <p:ph idx="1"/>
            <p:extLst>
              <p:ext uri="{D42A27DB-BD31-4B8C-83A1-F6EECF244321}">
                <p14:modId xmlns:p14="http://schemas.microsoft.com/office/powerpoint/2010/main" val="1945432921"/>
              </p:ext>
            </p:extLst>
          </p:nvPr>
        </p:nvGraphicFramePr>
        <p:xfrm>
          <a:off x="1107440" y="2221865"/>
          <a:ext cx="10246361" cy="3786860"/>
        </p:xfrm>
        <a:graphic>
          <a:graphicData uri="http://schemas.openxmlformats.org/drawingml/2006/table">
            <a:tbl>
              <a:tblPr firstRow="1" firstCol="1" bandRow="1">
                <a:tableStyleId>{5C22544A-7EE6-4342-B048-85BDC9FD1C3A}</a:tableStyleId>
              </a:tblPr>
              <a:tblGrid>
                <a:gridCol w="1991893">
                  <a:extLst>
                    <a:ext uri="{9D8B030D-6E8A-4147-A177-3AD203B41FA5}">
                      <a16:colId xmlns:a16="http://schemas.microsoft.com/office/drawing/2014/main" val="1670953373"/>
                    </a:ext>
                  </a:extLst>
                </a:gridCol>
                <a:gridCol w="3750062">
                  <a:extLst>
                    <a:ext uri="{9D8B030D-6E8A-4147-A177-3AD203B41FA5}">
                      <a16:colId xmlns:a16="http://schemas.microsoft.com/office/drawing/2014/main" val="1169503314"/>
                    </a:ext>
                  </a:extLst>
                </a:gridCol>
                <a:gridCol w="2504589">
                  <a:extLst>
                    <a:ext uri="{9D8B030D-6E8A-4147-A177-3AD203B41FA5}">
                      <a16:colId xmlns:a16="http://schemas.microsoft.com/office/drawing/2014/main" val="1195705943"/>
                    </a:ext>
                  </a:extLst>
                </a:gridCol>
                <a:gridCol w="1999817">
                  <a:extLst>
                    <a:ext uri="{9D8B030D-6E8A-4147-A177-3AD203B41FA5}">
                      <a16:colId xmlns:a16="http://schemas.microsoft.com/office/drawing/2014/main" val="1465415416"/>
                    </a:ext>
                  </a:extLst>
                </a:gridCol>
              </a:tblGrid>
              <a:tr h="449902">
                <a:tc>
                  <a:txBody>
                    <a:bodyPr/>
                    <a:lstStyle/>
                    <a:p>
                      <a:pPr algn="ctr">
                        <a:lnSpc>
                          <a:spcPct val="107000"/>
                        </a:lnSpc>
                        <a:spcAft>
                          <a:spcPts val="0"/>
                        </a:spcAft>
                      </a:pPr>
                      <a:r>
                        <a:rPr lang="tr-TR" sz="2000" dirty="0">
                          <a:effectLst/>
                        </a:rPr>
                        <a:t>ALANLAR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ctr"/>
                </a:tc>
                <a:tc>
                  <a:txBody>
                    <a:bodyPr/>
                    <a:lstStyle/>
                    <a:p>
                      <a:pPr>
                        <a:lnSpc>
                          <a:spcPct val="107000"/>
                        </a:lnSpc>
                        <a:spcAft>
                          <a:spcPts val="0"/>
                        </a:spcAft>
                      </a:pPr>
                      <a:r>
                        <a:rPr lang="tr-TR" sz="1400" dirty="0">
                          <a:effectLst/>
                        </a:rPr>
                        <a:t>FAALİYETLER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a:txBody>
                    <a:bodyPr/>
                    <a:lstStyle/>
                    <a:p>
                      <a:pPr>
                        <a:lnSpc>
                          <a:spcPct val="107000"/>
                        </a:lnSpc>
                        <a:spcAft>
                          <a:spcPts val="0"/>
                        </a:spcAft>
                      </a:pPr>
                      <a:r>
                        <a:rPr lang="tr-TR" sz="1400">
                          <a:effectLst/>
                        </a:rPr>
                        <a:t>SORUMLULAR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a:txBody>
                    <a:bodyPr/>
                    <a:lstStyle/>
                    <a:p>
                      <a:pPr algn="r">
                        <a:lnSpc>
                          <a:spcPct val="107000"/>
                        </a:lnSpc>
                        <a:spcAft>
                          <a:spcPts val="0"/>
                        </a:spcAft>
                      </a:pPr>
                      <a:r>
                        <a:rPr lang="tr-TR" sz="1200">
                          <a:effectLst/>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extLst>
                  <a:ext uri="{0D108BD9-81ED-4DB2-BD59-A6C34878D82A}">
                    <a16:rowId xmlns:a16="http://schemas.microsoft.com/office/drawing/2014/main" val="2667671229"/>
                  </a:ext>
                </a:extLst>
              </a:tr>
              <a:tr h="602115">
                <a:tc rowSpan="5">
                  <a:txBody>
                    <a:bodyPr/>
                    <a:lstStyle/>
                    <a:p>
                      <a:pPr algn="ctr">
                        <a:lnSpc>
                          <a:spcPct val="107000"/>
                        </a:lnSpc>
                        <a:spcAft>
                          <a:spcPts val="0"/>
                        </a:spcAft>
                      </a:pPr>
                      <a:r>
                        <a:rPr lang="tr-TR" sz="2000" dirty="0">
                          <a:effectLst/>
                        </a:rPr>
                        <a:t>GELECEĞE BAKIŞ</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ctr"/>
                </a:tc>
                <a:tc>
                  <a:txBody>
                    <a:bodyPr/>
                    <a:lstStyle/>
                    <a:p>
                      <a:pPr>
                        <a:lnSpc>
                          <a:spcPct val="107000"/>
                        </a:lnSpc>
                        <a:spcAft>
                          <a:spcPts val="0"/>
                        </a:spcAft>
                      </a:pPr>
                      <a:r>
                        <a:rPr lang="tr-TR" sz="1400">
                          <a:effectLst/>
                        </a:rPr>
                        <a:t>Geleceğe Bakış İşlemleri İçin Çalışma Ekibinin Oluşturulması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a:txBody>
                    <a:bodyPr/>
                    <a:lstStyle/>
                    <a:p>
                      <a:pPr>
                        <a:lnSpc>
                          <a:spcPct val="107000"/>
                        </a:lnSpc>
                        <a:spcAft>
                          <a:spcPts val="0"/>
                        </a:spcAft>
                      </a:pPr>
                      <a:r>
                        <a:rPr lang="tr-TR" sz="1400">
                          <a:effectLst/>
                        </a:rPr>
                        <a:t>Strateji Geliştirme Kurulu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rowSpan="5">
                  <a:txBody>
                    <a:bodyPr/>
                    <a:lstStyle/>
                    <a:p>
                      <a:pPr algn="r">
                        <a:lnSpc>
                          <a:spcPct val="107000"/>
                        </a:lnSpc>
                        <a:spcAft>
                          <a:spcPts val="0"/>
                        </a:spcAft>
                      </a:pPr>
                      <a:r>
                        <a:rPr lang="tr-TR" sz="1400" dirty="0">
                          <a:effectLst/>
                          <a:latin typeface="Calibri" panose="020F0502020204030204" pitchFamily="34" charset="0"/>
                          <a:ea typeface="Calibri" panose="020F0502020204030204" pitchFamily="34" charset="0"/>
                          <a:cs typeface="Times New Roman" panose="02020603050405020304" pitchFamily="18" charset="0"/>
                        </a:rPr>
                        <a:t>Mayıs 2025</a:t>
                      </a:r>
                    </a:p>
                  </a:txBody>
                  <a:tcPr marL="37716" marR="37716" marT="0" marB="0" anchor="ctr" anchorCtr="1"/>
                </a:tc>
                <a:extLst>
                  <a:ext uri="{0D108BD9-81ED-4DB2-BD59-A6C34878D82A}">
                    <a16:rowId xmlns:a16="http://schemas.microsoft.com/office/drawing/2014/main" val="1666091734"/>
                  </a:ext>
                </a:extLst>
              </a:tr>
              <a:tr h="602115">
                <a:tc vMerge="1">
                  <a:txBody>
                    <a:bodyPr/>
                    <a:lstStyle/>
                    <a:p>
                      <a:endParaRPr lang="tr-TR"/>
                    </a:p>
                  </a:txBody>
                  <a:tcPr/>
                </a:tc>
                <a:tc>
                  <a:txBody>
                    <a:bodyPr/>
                    <a:lstStyle/>
                    <a:p>
                      <a:pPr>
                        <a:lnSpc>
                          <a:spcPct val="107000"/>
                        </a:lnSpc>
                        <a:spcAft>
                          <a:spcPts val="0"/>
                        </a:spcAft>
                      </a:pPr>
                      <a:r>
                        <a:rPr lang="tr-TR" sz="1400">
                          <a:effectLst/>
                        </a:rPr>
                        <a:t>Üst Yönetimi Bilgilendirme Toplantısı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a:txBody>
                    <a:bodyPr/>
                    <a:lstStyle/>
                    <a:p>
                      <a:pPr>
                        <a:lnSpc>
                          <a:spcPct val="107000"/>
                        </a:lnSpc>
                        <a:spcAft>
                          <a:spcPts val="0"/>
                        </a:spcAft>
                      </a:pPr>
                      <a:r>
                        <a:rPr lang="tr-TR" sz="1400">
                          <a:effectLst/>
                        </a:rPr>
                        <a:t>Strateji Geliştirme Daire Başkanlığı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vMerge="1">
                  <a:txBody>
                    <a:bodyPr/>
                    <a:lstStyle/>
                    <a:p>
                      <a:endParaRPr/>
                    </a:p>
                  </a:txBody>
                  <a:tcPr marL="37716" marR="37716" marT="0" marB="0" anchor="b"/>
                </a:tc>
                <a:extLst>
                  <a:ext uri="{0D108BD9-81ED-4DB2-BD59-A6C34878D82A}">
                    <a16:rowId xmlns:a16="http://schemas.microsoft.com/office/drawing/2014/main" val="1198907982"/>
                  </a:ext>
                </a:extLst>
              </a:tr>
              <a:tr h="602115">
                <a:tc vMerge="1">
                  <a:txBody>
                    <a:bodyPr/>
                    <a:lstStyle/>
                    <a:p>
                      <a:endParaRPr lang="tr-TR"/>
                    </a:p>
                  </a:txBody>
                  <a:tcPr/>
                </a:tc>
                <a:tc>
                  <a:txBody>
                    <a:bodyPr/>
                    <a:lstStyle/>
                    <a:p>
                      <a:pPr>
                        <a:lnSpc>
                          <a:spcPct val="107000"/>
                        </a:lnSpc>
                        <a:spcAft>
                          <a:spcPts val="0"/>
                        </a:spcAft>
                      </a:pPr>
                      <a:r>
                        <a:rPr lang="tr-TR" sz="1400">
                          <a:effectLst/>
                        </a:rPr>
                        <a:t>Stratejik Planlama Ekibi Bilgilendirme Toplantısı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a:txBody>
                    <a:bodyPr/>
                    <a:lstStyle/>
                    <a:p>
                      <a:pPr>
                        <a:lnSpc>
                          <a:spcPct val="107000"/>
                        </a:lnSpc>
                        <a:spcAft>
                          <a:spcPts val="0"/>
                        </a:spcAft>
                      </a:pPr>
                      <a:r>
                        <a:rPr lang="tr-TR" sz="1400">
                          <a:effectLst/>
                        </a:rPr>
                        <a:t>Strateji Geliştirme Daire Başkanlığı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vMerge="1">
                  <a:txBody>
                    <a:bodyPr/>
                    <a:lstStyle/>
                    <a:p>
                      <a:endParaRPr/>
                    </a:p>
                  </a:txBody>
                  <a:tcPr marL="37716" marR="37716" marT="0" marB="0" anchor="b"/>
                </a:tc>
                <a:extLst>
                  <a:ext uri="{0D108BD9-81ED-4DB2-BD59-A6C34878D82A}">
                    <a16:rowId xmlns:a16="http://schemas.microsoft.com/office/drawing/2014/main" val="1624166660"/>
                  </a:ext>
                </a:extLst>
              </a:tr>
              <a:tr h="624073">
                <a:tc vMerge="1">
                  <a:txBody>
                    <a:bodyPr/>
                    <a:lstStyle/>
                    <a:p>
                      <a:endParaRPr lang="tr-TR"/>
                    </a:p>
                  </a:txBody>
                  <a:tcPr/>
                </a:tc>
                <a:tc>
                  <a:txBody>
                    <a:bodyPr/>
                    <a:lstStyle/>
                    <a:p>
                      <a:pPr>
                        <a:lnSpc>
                          <a:spcPct val="107000"/>
                        </a:lnSpc>
                        <a:spcAft>
                          <a:spcPts val="0"/>
                        </a:spcAft>
                      </a:pPr>
                      <a:r>
                        <a:rPr lang="tr-TR" sz="1400">
                          <a:effectLst/>
                        </a:rPr>
                        <a:t>Misyon ve Vizyon ile Temel Değerlere Yönelik Çalışmalar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a:txBody>
                    <a:bodyPr/>
                    <a:lstStyle/>
                    <a:p>
                      <a:pPr>
                        <a:lnSpc>
                          <a:spcPct val="107000"/>
                        </a:lnSpc>
                        <a:spcAft>
                          <a:spcPts val="0"/>
                        </a:spcAft>
                      </a:pPr>
                      <a:r>
                        <a:rPr lang="tr-TR" sz="1400">
                          <a:effectLst/>
                        </a:rPr>
                        <a:t>Stratejik Planlama Ekibi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vMerge="1">
                  <a:txBody>
                    <a:bodyPr/>
                    <a:lstStyle/>
                    <a:p>
                      <a:endParaRPr/>
                    </a:p>
                  </a:txBody>
                  <a:tcPr marL="37716" marR="37716" marT="0" marB="0" anchor="b"/>
                </a:tc>
                <a:extLst>
                  <a:ext uri="{0D108BD9-81ED-4DB2-BD59-A6C34878D82A}">
                    <a16:rowId xmlns:a16="http://schemas.microsoft.com/office/drawing/2014/main" val="3221620110"/>
                  </a:ext>
                </a:extLst>
              </a:tr>
              <a:tr h="906540">
                <a:tc vMerge="1">
                  <a:txBody>
                    <a:bodyPr/>
                    <a:lstStyle/>
                    <a:p>
                      <a:endParaRPr lang="tr-TR"/>
                    </a:p>
                  </a:txBody>
                  <a:tcPr/>
                </a:tc>
                <a:tc>
                  <a:txBody>
                    <a:bodyPr/>
                    <a:lstStyle/>
                    <a:p>
                      <a:pPr>
                        <a:lnSpc>
                          <a:spcPct val="107000"/>
                        </a:lnSpc>
                        <a:spcAft>
                          <a:spcPts val="0"/>
                        </a:spcAft>
                      </a:pPr>
                      <a:r>
                        <a:rPr lang="tr-TR" sz="1400">
                          <a:effectLst/>
                        </a:rPr>
                        <a:t>Misyon ve Vizyon ile Temel Değerlere Yönelik Çalışmalarına Son Şeklinin Verilmesi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a:txBody>
                    <a:bodyPr/>
                    <a:lstStyle/>
                    <a:p>
                      <a:pPr>
                        <a:lnSpc>
                          <a:spcPct val="107000"/>
                        </a:lnSpc>
                        <a:spcAft>
                          <a:spcPts val="0"/>
                        </a:spcAft>
                      </a:pPr>
                      <a:r>
                        <a:rPr lang="tr-TR" sz="1400" dirty="0">
                          <a:effectLst/>
                        </a:rPr>
                        <a:t>Strateji Geliştirme Kurulu</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716" marR="37716" marT="0" marB="0" anchor="b"/>
                </a:tc>
                <a:tc vMerge="1">
                  <a:txBody>
                    <a:bodyPr/>
                    <a:lstStyle/>
                    <a:p>
                      <a:endParaRPr dirty="0"/>
                    </a:p>
                  </a:txBody>
                  <a:tcPr marL="37716" marR="37716" marT="0" marB="0" anchor="b"/>
                </a:tc>
                <a:extLst>
                  <a:ext uri="{0D108BD9-81ED-4DB2-BD59-A6C34878D82A}">
                    <a16:rowId xmlns:a16="http://schemas.microsoft.com/office/drawing/2014/main" val="383008021"/>
                  </a:ext>
                </a:extLst>
              </a:tr>
            </a:tbl>
          </a:graphicData>
        </a:graphic>
      </p:graphicFrame>
    </p:spTree>
    <p:extLst>
      <p:ext uri="{BB962C8B-B14F-4D97-AF65-F5344CB8AC3E}">
        <p14:creationId xmlns:p14="http://schemas.microsoft.com/office/powerpoint/2010/main" val="182256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4428E375-DDC8-54EF-A91B-3C78B313D6A3}"/>
              </a:ext>
            </a:extLst>
          </p:cNvPr>
          <p:cNvSpPr>
            <a:spLocks noGrp="1"/>
          </p:cNvSpPr>
          <p:nvPr>
            <p:ph type="title"/>
          </p:nvPr>
        </p:nvSpPr>
        <p:spPr>
          <a:xfrm>
            <a:off x="838200" y="365125"/>
            <a:ext cx="10515600" cy="13255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800" dirty="0"/>
              <a:t>STRATEJİK YÖNETİM SÜRECİ ADIMLARI </a:t>
            </a:r>
          </a:p>
        </p:txBody>
      </p:sp>
      <p:graphicFrame>
        <p:nvGraphicFramePr>
          <p:cNvPr id="5" name="Tablo 4">
            <a:extLst>
              <a:ext uri="{FF2B5EF4-FFF2-40B4-BE49-F238E27FC236}">
                <a16:creationId xmlns:a16="http://schemas.microsoft.com/office/drawing/2014/main" id="{FC67928F-A43A-156D-24F0-F229A8ADA6BA}"/>
              </a:ext>
            </a:extLst>
          </p:cNvPr>
          <p:cNvGraphicFramePr>
            <a:graphicFrameLocks noGrp="1"/>
          </p:cNvGraphicFramePr>
          <p:nvPr>
            <p:extLst>
              <p:ext uri="{D42A27DB-BD31-4B8C-83A1-F6EECF244321}">
                <p14:modId xmlns:p14="http://schemas.microsoft.com/office/powerpoint/2010/main" val="3215030539"/>
              </p:ext>
            </p:extLst>
          </p:nvPr>
        </p:nvGraphicFramePr>
        <p:xfrm>
          <a:off x="1584960" y="2550070"/>
          <a:ext cx="9204960" cy="2713533"/>
        </p:xfrm>
        <a:graphic>
          <a:graphicData uri="http://schemas.openxmlformats.org/drawingml/2006/table">
            <a:tbl>
              <a:tblPr firstRow="1" firstCol="1" bandRow="1">
                <a:tableStyleId>{5C22544A-7EE6-4342-B048-85BDC9FD1C3A}</a:tableStyleId>
              </a:tblPr>
              <a:tblGrid>
                <a:gridCol w="1622416">
                  <a:extLst>
                    <a:ext uri="{9D8B030D-6E8A-4147-A177-3AD203B41FA5}">
                      <a16:colId xmlns:a16="http://schemas.microsoft.com/office/drawing/2014/main" val="3169329866"/>
                    </a:ext>
                  </a:extLst>
                </a:gridCol>
                <a:gridCol w="3463319">
                  <a:extLst>
                    <a:ext uri="{9D8B030D-6E8A-4147-A177-3AD203B41FA5}">
                      <a16:colId xmlns:a16="http://schemas.microsoft.com/office/drawing/2014/main" val="2946912843"/>
                    </a:ext>
                  </a:extLst>
                </a:gridCol>
                <a:gridCol w="2255184">
                  <a:extLst>
                    <a:ext uri="{9D8B030D-6E8A-4147-A177-3AD203B41FA5}">
                      <a16:colId xmlns:a16="http://schemas.microsoft.com/office/drawing/2014/main" val="690305480"/>
                    </a:ext>
                  </a:extLst>
                </a:gridCol>
                <a:gridCol w="1864041">
                  <a:extLst>
                    <a:ext uri="{9D8B030D-6E8A-4147-A177-3AD203B41FA5}">
                      <a16:colId xmlns:a16="http://schemas.microsoft.com/office/drawing/2014/main" val="3247363581"/>
                    </a:ext>
                  </a:extLst>
                </a:gridCol>
              </a:tblGrid>
              <a:tr h="434057">
                <a:tc>
                  <a:txBody>
                    <a:bodyPr/>
                    <a:lstStyle/>
                    <a:p>
                      <a:pPr algn="ctr">
                        <a:lnSpc>
                          <a:spcPct val="107000"/>
                        </a:lnSpc>
                        <a:spcAft>
                          <a:spcPts val="0"/>
                        </a:spcAft>
                      </a:pPr>
                      <a:r>
                        <a:rPr lang="tr-TR" sz="1800" dirty="0">
                          <a:effectLst/>
                        </a:rPr>
                        <a:t>ALANLAR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tr-TR" sz="1600">
                          <a:effectLst/>
                        </a:rPr>
                        <a:t>FAALİYETLER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tr-TR" sz="1600">
                          <a:effectLst/>
                        </a:rPr>
                        <a:t>SORUMLULAR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tr-TR" sz="1400">
                          <a:effectLst/>
                        </a:rPr>
                        <a:t>TARİH</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723184780"/>
                  </a:ext>
                </a:extLst>
              </a:tr>
              <a:tr h="434057">
                <a:tc rowSpan="5">
                  <a:txBody>
                    <a:bodyPr/>
                    <a:lstStyle/>
                    <a:p>
                      <a:pPr algn="ctr">
                        <a:lnSpc>
                          <a:spcPct val="107000"/>
                        </a:lnSpc>
                        <a:spcAft>
                          <a:spcPts val="0"/>
                        </a:spcAft>
                      </a:pPr>
                      <a:r>
                        <a:rPr lang="tr-TR" sz="1800" dirty="0">
                          <a:effectLst/>
                        </a:rPr>
                        <a:t>FARKLILAŞMA STRATEJİSİ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tr-TR" sz="1600">
                          <a:effectLst/>
                        </a:rPr>
                        <a:t>Konum Tercihinin Belirlenmesi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tr-TR" sz="1600">
                          <a:effectLst/>
                        </a:rPr>
                        <a:t>Stratejik Planlama Ekibi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rowSpan="5">
                  <a:txBody>
                    <a:bodyPr/>
                    <a:lstStyle/>
                    <a:p>
                      <a:pPr algn="r">
                        <a:lnSpc>
                          <a:spcPct val="107000"/>
                        </a:lnSpc>
                        <a:spcAft>
                          <a:spcPts val="0"/>
                        </a:spcAft>
                      </a:pPr>
                      <a:r>
                        <a:rPr lang="tr-TR" sz="1400" dirty="0">
                          <a:effectLst/>
                          <a:latin typeface="Calibri" panose="020F0502020204030204" pitchFamily="34" charset="0"/>
                          <a:ea typeface="Calibri" panose="020F0502020204030204" pitchFamily="34" charset="0"/>
                          <a:cs typeface="Times New Roman" panose="02020603050405020304" pitchFamily="18" charset="0"/>
                        </a:rPr>
                        <a:t>Haziran 2025</a:t>
                      </a:r>
                    </a:p>
                  </a:txBody>
                  <a:tcPr marL="44450" marR="44450" marT="0" marB="0" anchor="ctr" anchorCtr="1"/>
                </a:tc>
                <a:extLst>
                  <a:ext uri="{0D108BD9-81ED-4DB2-BD59-A6C34878D82A}">
                    <a16:rowId xmlns:a16="http://schemas.microsoft.com/office/drawing/2014/main" val="1262301747"/>
                  </a:ext>
                </a:extLst>
              </a:tr>
              <a:tr h="434057">
                <a:tc vMerge="1">
                  <a:txBody>
                    <a:bodyPr/>
                    <a:lstStyle/>
                    <a:p>
                      <a:endParaRPr lang="tr-TR"/>
                    </a:p>
                  </a:txBody>
                  <a:tcPr/>
                </a:tc>
                <a:tc>
                  <a:txBody>
                    <a:bodyPr/>
                    <a:lstStyle/>
                    <a:p>
                      <a:pPr>
                        <a:lnSpc>
                          <a:spcPct val="107000"/>
                        </a:lnSpc>
                        <a:spcAft>
                          <a:spcPts val="0"/>
                        </a:spcAft>
                      </a:pPr>
                      <a:r>
                        <a:rPr lang="tr-TR" sz="1600">
                          <a:effectLst/>
                        </a:rPr>
                        <a:t>Başarı Bölgesi Tercihinin Belirlenmesi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tr-TR" sz="1600" dirty="0">
                          <a:effectLst/>
                        </a:rPr>
                        <a:t>Stratejik Planlama Ekibi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a:p>
                  </a:txBody>
                  <a:tcPr marL="44450" marR="44450" marT="0" marB="0" anchor="b"/>
                </a:tc>
                <a:extLst>
                  <a:ext uri="{0D108BD9-81ED-4DB2-BD59-A6C34878D82A}">
                    <a16:rowId xmlns:a16="http://schemas.microsoft.com/office/drawing/2014/main" val="1161852195"/>
                  </a:ext>
                </a:extLst>
              </a:tr>
              <a:tr h="434057">
                <a:tc vMerge="1">
                  <a:txBody>
                    <a:bodyPr/>
                    <a:lstStyle/>
                    <a:p>
                      <a:endParaRPr lang="tr-TR"/>
                    </a:p>
                  </a:txBody>
                  <a:tcPr/>
                </a:tc>
                <a:tc>
                  <a:txBody>
                    <a:bodyPr/>
                    <a:lstStyle/>
                    <a:p>
                      <a:pPr>
                        <a:lnSpc>
                          <a:spcPct val="107000"/>
                        </a:lnSpc>
                        <a:spcAft>
                          <a:spcPts val="0"/>
                        </a:spcAft>
                      </a:pPr>
                      <a:r>
                        <a:rPr lang="tr-TR" sz="1600" dirty="0">
                          <a:effectLst/>
                        </a:rPr>
                        <a:t>Değer Sunumu Tercihinin Belirlenmesi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tr-TR" sz="1600">
                          <a:effectLst/>
                        </a:rPr>
                        <a:t>Stratejik Planlama Ekibi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a:p>
                  </a:txBody>
                  <a:tcPr marL="44450" marR="44450" marT="0" marB="0" anchor="b"/>
                </a:tc>
                <a:extLst>
                  <a:ext uri="{0D108BD9-81ED-4DB2-BD59-A6C34878D82A}">
                    <a16:rowId xmlns:a16="http://schemas.microsoft.com/office/drawing/2014/main" val="225802446"/>
                  </a:ext>
                </a:extLst>
              </a:tr>
              <a:tr h="434057">
                <a:tc vMerge="1">
                  <a:txBody>
                    <a:bodyPr/>
                    <a:lstStyle/>
                    <a:p>
                      <a:endParaRPr lang="tr-TR"/>
                    </a:p>
                  </a:txBody>
                  <a:tcPr/>
                </a:tc>
                <a:tc>
                  <a:txBody>
                    <a:bodyPr/>
                    <a:lstStyle/>
                    <a:p>
                      <a:pPr>
                        <a:lnSpc>
                          <a:spcPct val="107000"/>
                        </a:lnSpc>
                        <a:spcAft>
                          <a:spcPts val="0"/>
                        </a:spcAft>
                      </a:pPr>
                      <a:r>
                        <a:rPr lang="tr-TR" sz="1600">
                          <a:effectLst/>
                        </a:rPr>
                        <a:t>Temel Yetkinlik Tercihinin Belirlenmesi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tr-TR" sz="1600">
                          <a:effectLst/>
                        </a:rPr>
                        <a:t>Stratejik Planlama Ekibi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a:p>
                  </a:txBody>
                  <a:tcPr marL="44450" marR="44450" marT="0" marB="0" anchor="b"/>
                </a:tc>
                <a:extLst>
                  <a:ext uri="{0D108BD9-81ED-4DB2-BD59-A6C34878D82A}">
                    <a16:rowId xmlns:a16="http://schemas.microsoft.com/office/drawing/2014/main" val="2134736907"/>
                  </a:ext>
                </a:extLst>
              </a:tr>
              <a:tr h="543248">
                <a:tc vMerge="1">
                  <a:txBody>
                    <a:bodyPr/>
                    <a:lstStyle/>
                    <a:p>
                      <a:endParaRPr lang="tr-TR"/>
                    </a:p>
                  </a:txBody>
                  <a:tcPr/>
                </a:tc>
                <a:tc>
                  <a:txBody>
                    <a:bodyPr/>
                    <a:lstStyle/>
                    <a:p>
                      <a:pPr>
                        <a:lnSpc>
                          <a:spcPct val="107000"/>
                        </a:lnSpc>
                        <a:spcAft>
                          <a:spcPts val="0"/>
                        </a:spcAft>
                      </a:pPr>
                      <a:r>
                        <a:rPr lang="tr-TR" sz="1600" dirty="0">
                          <a:effectLst/>
                        </a:rPr>
                        <a:t>Farklılaşma Stratejisine Son Şeklinin Verilmesi ve Onaylanması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tr-TR" sz="1600" dirty="0">
                          <a:effectLst/>
                        </a:rPr>
                        <a:t>Strateji Geliştirme Kurulu</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vMerge="1">
                  <a:txBody>
                    <a:bodyPr/>
                    <a:lstStyle/>
                    <a:p>
                      <a:endParaRPr dirty="0"/>
                    </a:p>
                  </a:txBody>
                  <a:tcPr marL="44450" marR="44450" marT="0" marB="0" anchor="b"/>
                </a:tc>
                <a:extLst>
                  <a:ext uri="{0D108BD9-81ED-4DB2-BD59-A6C34878D82A}">
                    <a16:rowId xmlns:a16="http://schemas.microsoft.com/office/drawing/2014/main" val="1904126106"/>
                  </a:ext>
                </a:extLst>
              </a:tr>
            </a:tbl>
          </a:graphicData>
        </a:graphic>
      </p:graphicFrame>
    </p:spTree>
    <p:extLst>
      <p:ext uri="{BB962C8B-B14F-4D97-AF65-F5344CB8AC3E}">
        <p14:creationId xmlns:p14="http://schemas.microsoft.com/office/powerpoint/2010/main" val="1203084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2972123-4682-C241-0CD6-A126C64CED77}"/>
              </a:ext>
            </a:extLst>
          </p:cNvPr>
          <p:cNvSpPr>
            <a:spLocks noGrp="1"/>
          </p:cNvSpPr>
          <p:nvPr>
            <p:ph type="title"/>
          </p:nvPr>
        </p:nvSpPr>
        <p:spPr>
          <a:xfrm>
            <a:off x="838200" y="365125"/>
            <a:ext cx="10515600" cy="13255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800" dirty="0"/>
              <a:t>STRATEJİK YÖNETİM SÜRECİ ADIMLARI </a:t>
            </a:r>
          </a:p>
        </p:txBody>
      </p:sp>
      <p:graphicFrame>
        <p:nvGraphicFramePr>
          <p:cNvPr id="5" name="Tablo 4">
            <a:extLst>
              <a:ext uri="{FF2B5EF4-FFF2-40B4-BE49-F238E27FC236}">
                <a16:creationId xmlns:a16="http://schemas.microsoft.com/office/drawing/2014/main" id="{1F40E50D-7BA3-3175-02CE-D1AC816AA214}"/>
              </a:ext>
            </a:extLst>
          </p:cNvPr>
          <p:cNvGraphicFramePr>
            <a:graphicFrameLocks noGrp="1"/>
          </p:cNvGraphicFramePr>
          <p:nvPr>
            <p:extLst>
              <p:ext uri="{D42A27DB-BD31-4B8C-83A1-F6EECF244321}">
                <p14:modId xmlns:p14="http://schemas.microsoft.com/office/powerpoint/2010/main" val="2486647709"/>
              </p:ext>
            </p:extLst>
          </p:nvPr>
        </p:nvGraphicFramePr>
        <p:xfrm>
          <a:off x="838200" y="1809409"/>
          <a:ext cx="10515600" cy="4936830"/>
        </p:xfrm>
        <a:graphic>
          <a:graphicData uri="http://schemas.openxmlformats.org/drawingml/2006/table">
            <a:tbl>
              <a:tblPr firstRow="1" firstCol="1" bandRow="1">
                <a:tableStyleId>{5C22544A-7EE6-4342-B048-85BDC9FD1C3A}</a:tableStyleId>
              </a:tblPr>
              <a:tblGrid>
                <a:gridCol w="1894702">
                  <a:extLst>
                    <a:ext uri="{9D8B030D-6E8A-4147-A177-3AD203B41FA5}">
                      <a16:colId xmlns:a16="http://schemas.microsoft.com/office/drawing/2014/main" val="2571929527"/>
                    </a:ext>
                  </a:extLst>
                </a:gridCol>
                <a:gridCol w="4166489">
                  <a:extLst>
                    <a:ext uri="{9D8B030D-6E8A-4147-A177-3AD203B41FA5}">
                      <a16:colId xmlns:a16="http://schemas.microsoft.com/office/drawing/2014/main" val="298226922"/>
                    </a:ext>
                  </a:extLst>
                </a:gridCol>
                <a:gridCol w="2464971">
                  <a:extLst>
                    <a:ext uri="{9D8B030D-6E8A-4147-A177-3AD203B41FA5}">
                      <a16:colId xmlns:a16="http://schemas.microsoft.com/office/drawing/2014/main" val="6303562"/>
                    </a:ext>
                  </a:extLst>
                </a:gridCol>
                <a:gridCol w="1989438">
                  <a:extLst>
                    <a:ext uri="{9D8B030D-6E8A-4147-A177-3AD203B41FA5}">
                      <a16:colId xmlns:a16="http://schemas.microsoft.com/office/drawing/2014/main" val="4249768286"/>
                    </a:ext>
                  </a:extLst>
                </a:gridCol>
              </a:tblGrid>
              <a:tr h="310981">
                <a:tc>
                  <a:txBody>
                    <a:bodyPr/>
                    <a:lstStyle/>
                    <a:p>
                      <a:pPr algn="ctr">
                        <a:lnSpc>
                          <a:spcPct val="107000"/>
                        </a:lnSpc>
                        <a:spcAft>
                          <a:spcPts val="0"/>
                        </a:spcAft>
                      </a:pPr>
                      <a:r>
                        <a:rPr lang="tr-TR" sz="1600">
                          <a:effectLst/>
                        </a:rPr>
                        <a:t>ALANLAR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ctr"/>
                </a:tc>
                <a:tc>
                  <a:txBody>
                    <a:bodyPr/>
                    <a:lstStyle/>
                    <a:p>
                      <a:pPr>
                        <a:lnSpc>
                          <a:spcPct val="107000"/>
                        </a:lnSpc>
                        <a:spcAft>
                          <a:spcPts val="0"/>
                        </a:spcAft>
                      </a:pPr>
                      <a:r>
                        <a:rPr lang="tr-TR" sz="1200">
                          <a:effectLst/>
                        </a:rPr>
                        <a:t>FAALİYETLER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SORUMLULAR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gn="r">
                        <a:lnSpc>
                          <a:spcPct val="107000"/>
                        </a:lnSpc>
                        <a:spcAft>
                          <a:spcPts val="0"/>
                        </a:spcAft>
                      </a:pPr>
                      <a:r>
                        <a:rPr lang="tr-TR" sz="1200">
                          <a:effectLst/>
                        </a:rPr>
                        <a:t>TARİH</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extLst>
                  <a:ext uri="{0D108BD9-81ED-4DB2-BD59-A6C34878D82A}">
                    <a16:rowId xmlns:a16="http://schemas.microsoft.com/office/drawing/2014/main" val="258183056"/>
                  </a:ext>
                </a:extLst>
              </a:tr>
              <a:tr h="551154">
                <a:tc rowSpan="11">
                  <a:txBody>
                    <a:bodyPr/>
                    <a:lstStyle/>
                    <a:p>
                      <a:pPr algn="ctr">
                        <a:lnSpc>
                          <a:spcPct val="107000"/>
                        </a:lnSpc>
                        <a:spcAft>
                          <a:spcPts val="0"/>
                        </a:spcAft>
                      </a:pPr>
                      <a:r>
                        <a:rPr lang="tr-TR" sz="1600" dirty="0">
                          <a:effectLst/>
                        </a:rPr>
                        <a:t>STRATEJİ GELİŞTİRME</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ctr"/>
                </a:tc>
                <a:tc>
                  <a:txBody>
                    <a:bodyPr/>
                    <a:lstStyle/>
                    <a:p>
                      <a:pPr>
                        <a:lnSpc>
                          <a:spcPct val="107000"/>
                        </a:lnSpc>
                        <a:spcAft>
                          <a:spcPts val="0"/>
                        </a:spcAft>
                      </a:pPr>
                      <a:r>
                        <a:rPr lang="tr-TR" sz="1200">
                          <a:effectLst/>
                        </a:rPr>
                        <a:t>Taslak Stratejik Amaç ve Hedeflerin Belirlenmesi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Harcama Birimleri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rowSpan="11">
                  <a:txBody>
                    <a:bodyPr/>
                    <a:lstStyle/>
                    <a:p>
                      <a:pPr algn="r">
                        <a:lnSpc>
                          <a:spcPct val="107000"/>
                        </a:lnSpc>
                        <a:spcAft>
                          <a:spcPts val="0"/>
                        </a:spcAft>
                      </a:pPr>
                      <a:r>
                        <a:rPr lang="tr-TR" sz="1400" dirty="0">
                          <a:effectLst/>
                          <a:latin typeface="Calibri" panose="020F0502020204030204" pitchFamily="34" charset="0"/>
                          <a:ea typeface="Calibri" panose="020F0502020204030204" pitchFamily="34" charset="0"/>
                          <a:cs typeface="Times New Roman" panose="02020603050405020304" pitchFamily="18" charset="0"/>
                        </a:rPr>
                        <a:t>Haziran/Temmuz 2025</a:t>
                      </a:r>
                    </a:p>
                    <a:p>
                      <a:pPr algn="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ctr" anchorCtr="1"/>
                </a:tc>
                <a:extLst>
                  <a:ext uri="{0D108BD9-81ED-4DB2-BD59-A6C34878D82A}">
                    <a16:rowId xmlns:a16="http://schemas.microsoft.com/office/drawing/2014/main" val="606543317"/>
                  </a:ext>
                </a:extLst>
              </a:tr>
              <a:tr h="551154">
                <a:tc vMerge="1">
                  <a:txBody>
                    <a:bodyPr/>
                    <a:lstStyle/>
                    <a:p>
                      <a:endParaRPr lang="tr-TR"/>
                    </a:p>
                  </a:txBody>
                  <a:tcPr/>
                </a:tc>
                <a:tc>
                  <a:txBody>
                    <a:bodyPr/>
                    <a:lstStyle/>
                    <a:p>
                      <a:pPr>
                        <a:lnSpc>
                          <a:spcPct val="107000"/>
                        </a:lnSpc>
                        <a:spcAft>
                          <a:spcPts val="0"/>
                        </a:spcAft>
                      </a:pPr>
                      <a:r>
                        <a:rPr lang="tr-TR" sz="1200" dirty="0">
                          <a:effectLst/>
                        </a:rPr>
                        <a:t>Stratejik Amaç ve Hedeflerin Belirlenmesi, </a:t>
                      </a:r>
                      <a:r>
                        <a:rPr lang="tr-TR" sz="1200" dirty="0" err="1">
                          <a:effectLst/>
                        </a:rPr>
                        <a:t>Önceliklendirilmesi</a:t>
                      </a:r>
                      <a:r>
                        <a:rPr lang="tr-TR" sz="1200" dirty="0">
                          <a:effectLst/>
                        </a:rPr>
                        <a:t>, Önerilmesi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Stratejik Planlama Ekibi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a:p>
                  </a:txBody>
                  <a:tcPr marL="31424" marR="31424" marT="0" marB="0" anchor="b"/>
                </a:tc>
                <a:extLst>
                  <a:ext uri="{0D108BD9-81ED-4DB2-BD59-A6C34878D82A}">
                    <a16:rowId xmlns:a16="http://schemas.microsoft.com/office/drawing/2014/main" val="3983432828"/>
                  </a:ext>
                </a:extLst>
              </a:tr>
              <a:tr h="307839">
                <a:tc vMerge="1">
                  <a:txBody>
                    <a:bodyPr/>
                    <a:lstStyle/>
                    <a:p>
                      <a:endParaRPr lang="tr-TR"/>
                    </a:p>
                  </a:txBody>
                  <a:tcPr/>
                </a:tc>
                <a:tc>
                  <a:txBody>
                    <a:bodyPr/>
                    <a:lstStyle/>
                    <a:p>
                      <a:pPr>
                        <a:lnSpc>
                          <a:spcPct val="107000"/>
                        </a:lnSpc>
                        <a:spcAft>
                          <a:spcPts val="0"/>
                        </a:spcAft>
                      </a:pPr>
                      <a:r>
                        <a:rPr lang="tr-TR" sz="1200">
                          <a:effectLst/>
                        </a:rPr>
                        <a:t>Stratejik Amaç ve Hedeflerin Nihai Hale Getirilmesi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Strateji Geliştirme Kurulu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a:p>
                  </a:txBody>
                  <a:tcPr marL="31424" marR="31424" marT="0" marB="0" anchor="b"/>
                </a:tc>
                <a:extLst>
                  <a:ext uri="{0D108BD9-81ED-4DB2-BD59-A6C34878D82A}">
                    <a16:rowId xmlns:a16="http://schemas.microsoft.com/office/drawing/2014/main" val="95626822"/>
                  </a:ext>
                </a:extLst>
              </a:tr>
              <a:tr h="436823">
                <a:tc vMerge="1">
                  <a:txBody>
                    <a:bodyPr/>
                    <a:lstStyle/>
                    <a:p>
                      <a:endParaRPr lang="tr-TR"/>
                    </a:p>
                  </a:txBody>
                  <a:tcPr/>
                </a:tc>
                <a:tc>
                  <a:txBody>
                    <a:bodyPr/>
                    <a:lstStyle/>
                    <a:p>
                      <a:pPr>
                        <a:lnSpc>
                          <a:spcPct val="107000"/>
                        </a:lnSpc>
                        <a:spcAft>
                          <a:spcPts val="0"/>
                        </a:spcAft>
                      </a:pPr>
                      <a:r>
                        <a:rPr lang="tr-TR" sz="1200">
                          <a:effectLst/>
                        </a:rPr>
                        <a:t>Stratejik Hedeflerin Göstergelerin Belirlenmesi, Önceliklendirilmesi ve Önerilmesi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Stratejik Planlama Ekibi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a:p>
                  </a:txBody>
                  <a:tcPr marL="31424" marR="31424" marT="0" marB="0" anchor="b"/>
                </a:tc>
                <a:extLst>
                  <a:ext uri="{0D108BD9-81ED-4DB2-BD59-A6C34878D82A}">
                    <a16:rowId xmlns:a16="http://schemas.microsoft.com/office/drawing/2014/main" val="352874030"/>
                  </a:ext>
                </a:extLst>
              </a:tr>
              <a:tr h="411840">
                <a:tc vMerge="1">
                  <a:txBody>
                    <a:bodyPr/>
                    <a:lstStyle/>
                    <a:p>
                      <a:endParaRPr lang="tr-TR"/>
                    </a:p>
                  </a:txBody>
                  <a:tcPr/>
                </a:tc>
                <a:tc>
                  <a:txBody>
                    <a:bodyPr/>
                    <a:lstStyle/>
                    <a:p>
                      <a:pPr>
                        <a:lnSpc>
                          <a:spcPct val="107000"/>
                        </a:lnSpc>
                        <a:spcAft>
                          <a:spcPts val="0"/>
                        </a:spcAft>
                      </a:pPr>
                      <a:r>
                        <a:rPr lang="tr-TR" sz="1200">
                          <a:effectLst/>
                        </a:rPr>
                        <a:t>Belirlenmiş olan Amaç ve Hedefleri Gerçekleştirecek Stratejilerin Belirlenmesi ve Önerilmesi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Stratejik Planlama Ekibi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a:p>
                  </a:txBody>
                  <a:tcPr marL="31424" marR="31424" marT="0" marB="0" anchor="b"/>
                </a:tc>
                <a:extLst>
                  <a:ext uri="{0D108BD9-81ED-4DB2-BD59-A6C34878D82A}">
                    <a16:rowId xmlns:a16="http://schemas.microsoft.com/office/drawing/2014/main" val="22887247"/>
                  </a:ext>
                </a:extLst>
              </a:tr>
              <a:tr h="411840">
                <a:tc vMerge="1">
                  <a:txBody>
                    <a:bodyPr/>
                    <a:lstStyle/>
                    <a:p>
                      <a:endParaRPr lang="tr-TR"/>
                    </a:p>
                  </a:txBody>
                  <a:tcPr/>
                </a:tc>
                <a:tc>
                  <a:txBody>
                    <a:bodyPr/>
                    <a:lstStyle/>
                    <a:p>
                      <a:pPr>
                        <a:lnSpc>
                          <a:spcPct val="107000"/>
                        </a:lnSpc>
                        <a:spcAft>
                          <a:spcPts val="0"/>
                        </a:spcAft>
                      </a:pPr>
                      <a:r>
                        <a:rPr lang="tr-TR" sz="1200">
                          <a:effectLst/>
                        </a:rPr>
                        <a:t>Hedeflere Yönelik Risklerin Belirlenmesi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Stratejik Planlama Ekibi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a:p>
                  </a:txBody>
                  <a:tcPr marL="31424" marR="31424" marT="0" marB="0" anchor="b"/>
                </a:tc>
                <a:extLst>
                  <a:ext uri="{0D108BD9-81ED-4DB2-BD59-A6C34878D82A}">
                    <a16:rowId xmlns:a16="http://schemas.microsoft.com/office/drawing/2014/main" val="3338929797"/>
                  </a:ext>
                </a:extLst>
              </a:tr>
              <a:tr h="411840">
                <a:tc vMerge="1">
                  <a:txBody>
                    <a:bodyPr/>
                    <a:lstStyle/>
                    <a:p>
                      <a:endParaRPr lang="tr-TR"/>
                    </a:p>
                  </a:txBody>
                  <a:tcPr/>
                </a:tc>
                <a:tc>
                  <a:txBody>
                    <a:bodyPr/>
                    <a:lstStyle/>
                    <a:p>
                      <a:pPr>
                        <a:lnSpc>
                          <a:spcPct val="107000"/>
                        </a:lnSpc>
                        <a:spcAft>
                          <a:spcPts val="0"/>
                        </a:spcAft>
                      </a:pPr>
                      <a:r>
                        <a:rPr lang="tr-TR" sz="1200">
                          <a:effectLst/>
                        </a:rPr>
                        <a:t>Risklere Yönelik Kontrollerin Belirlenmesi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Stratejik Planlama Ekibi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a:p>
                  </a:txBody>
                  <a:tcPr marL="31424" marR="31424" marT="0" marB="0" anchor="b"/>
                </a:tc>
                <a:extLst>
                  <a:ext uri="{0D108BD9-81ED-4DB2-BD59-A6C34878D82A}">
                    <a16:rowId xmlns:a16="http://schemas.microsoft.com/office/drawing/2014/main" val="682069110"/>
                  </a:ext>
                </a:extLst>
              </a:tr>
              <a:tr h="411840">
                <a:tc vMerge="1">
                  <a:txBody>
                    <a:bodyPr/>
                    <a:lstStyle/>
                    <a:p>
                      <a:endParaRPr lang="tr-TR"/>
                    </a:p>
                  </a:txBody>
                  <a:tcPr/>
                </a:tc>
                <a:tc>
                  <a:txBody>
                    <a:bodyPr/>
                    <a:lstStyle/>
                    <a:p>
                      <a:pPr>
                        <a:lnSpc>
                          <a:spcPct val="107000"/>
                        </a:lnSpc>
                        <a:spcAft>
                          <a:spcPts val="0"/>
                        </a:spcAft>
                      </a:pPr>
                      <a:r>
                        <a:rPr lang="tr-TR" sz="1200">
                          <a:effectLst/>
                        </a:rPr>
                        <a:t>Kontrollerin Fayda Maliyet Analizinin Yapılması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Stratejik Planlama Ekibi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a:p>
                  </a:txBody>
                  <a:tcPr marL="31424" marR="31424" marT="0" marB="0" anchor="b"/>
                </a:tc>
                <a:extLst>
                  <a:ext uri="{0D108BD9-81ED-4DB2-BD59-A6C34878D82A}">
                    <a16:rowId xmlns:a16="http://schemas.microsoft.com/office/drawing/2014/main" val="3951884872"/>
                  </a:ext>
                </a:extLst>
              </a:tr>
              <a:tr h="411840">
                <a:tc vMerge="1">
                  <a:txBody>
                    <a:bodyPr/>
                    <a:lstStyle/>
                    <a:p>
                      <a:endParaRPr lang="tr-TR"/>
                    </a:p>
                  </a:txBody>
                  <a:tcPr/>
                </a:tc>
                <a:tc>
                  <a:txBody>
                    <a:bodyPr/>
                    <a:lstStyle/>
                    <a:p>
                      <a:pPr>
                        <a:lnSpc>
                          <a:spcPct val="107000"/>
                        </a:lnSpc>
                        <a:spcAft>
                          <a:spcPts val="0"/>
                        </a:spcAft>
                      </a:pPr>
                      <a:r>
                        <a:rPr lang="tr-TR" sz="1200">
                          <a:effectLst/>
                        </a:rPr>
                        <a:t>Maliyetlendirilmenin Yapılması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a:effectLst/>
                        </a:rPr>
                        <a:t>Stratejik Planlama Ekibi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a:p>
                  </a:txBody>
                  <a:tcPr marL="31424" marR="31424" marT="0" marB="0" anchor="b"/>
                </a:tc>
                <a:extLst>
                  <a:ext uri="{0D108BD9-81ED-4DB2-BD59-A6C34878D82A}">
                    <a16:rowId xmlns:a16="http://schemas.microsoft.com/office/drawing/2014/main" val="447174381"/>
                  </a:ext>
                </a:extLst>
              </a:tr>
              <a:tr h="411840">
                <a:tc vMerge="1">
                  <a:txBody>
                    <a:bodyPr/>
                    <a:lstStyle/>
                    <a:p>
                      <a:endParaRPr lang="tr-TR"/>
                    </a:p>
                  </a:txBody>
                  <a:tcPr/>
                </a:tc>
                <a:tc>
                  <a:txBody>
                    <a:bodyPr/>
                    <a:lstStyle/>
                    <a:p>
                      <a:pPr>
                        <a:lnSpc>
                          <a:spcPct val="107000"/>
                        </a:lnSpc>
                        <a:spcAft>
                          <a:spcPts val="0"/>
                        </a:spcAft>
                      </a:pPr>
                      <a:r>
                        <a:rPr lang="tr-TR" sz="1200">
                          <a:effectLst/>
                        </a:rPr>
                        <a:t>Stratejik Amaç ve Hedeflerden Sorumlu Olanların Belirlenmesi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dirty="0">
                          <a:effectLst/>
                        </a:rPr>
                        <a:t>Stratejik Planlama Ekibi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a:p>
                  </a:txBody>
                  <a:tcPr marL="31424" marR="31424" marT="0" marB="0" anchor="b"/>
                </a:tc>
                <a:extLst>
                  <a:ext uri="{0D108BD9-81ED-4DB2-BD59-A6C34878D82A}">
                    <a16:rowId xmlns:a16="http://schemas.microsoft.com/office/drawing/2014/main" val="3100269002"/>
                  </a:ext>
                </a:extLst>
              </a:tr>
              <a:tr h="307839">
                <a:tc vMerge="1">
                  <a:txBody>
                    <a:bodyPr/>
                    <a:lstStyle/>
                    <a:p>
                      <a:endParaRPr lang="tr-TR"/>
                    </a:p>
                  </a:txBody>
                  <a:tcPr/>
                </a:tc>
                <a:tc>
                  <a:txBody>
                    <a:bodyPr/>
                    <a:lstStyle/>
                    <a:p>
                      <a:pPr>
                        <a:lnSpc>
                          <a:spcPct val="107000"/>
                        </a:lnSpc>
                        <a:spcAft>
                          <a:spcPts val="0"/>
                        </a:spcAft>
                      </a:pPr>
                      <a:r>
                        <a:rPr lang="tr-TR" sz="1200">
                          <a:effectLst/>
                        </a:rPr>
                        <a:t>Stratejik Hedeflerin , Stratejilerin ve Göstergelerin Onaylanması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a:txBody>
                    <a:bodyPr/>
                    <a:lstStyle/>
                    <a:p>
                      <a:pPr>
                        <a:lnSpc>
                          <a:spcPct val="107000"/>
                        </a:lnSpc>
                        <a:spcAft>
                          <a:spcPts val="0"/>
                        </a:spcAft>
                      </a:pPr>
                      <a:r>
                        <a:rPr lang="tr-TR" sz="1200" dirty="0">
                          <a:effectLst/>
                        </a:rPr>
                        <a:t>Strateji Geliştirme Kurulu</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1424" marR="31424" marT="0" marB="0" anchor="b"/>
                </a:tc>
                <a:tc vMerge="1">
                  <a:txBody>
                    <a:bodyPr/>
                    <a:lstStyle/>
                    <a:p>
                      <a:endParaRPr dirty="0"/>
                    </a:p>
                  </a:txBody>
                  <a:tcPr marL="31424" marR="31424" marT="0" marB="0" anchor="b"/>
                </a:tc>
                <a:extLst>
                  <a:ext uri="{0D108BD9-81ED-4DB2-BD59-A6C34878D82A}">
                    <a16:rowId xmlns:a16="http://schemas.microsoft.com/office/drawing/2014/main" val="2660328865"/>
                  </a:ext>
                </a:extLst>
              </a:tr>
            </a:tbl>
          </a:graphicData>
        </a:graphic>
      </p:graphicFrame>
    </p:spTree>
    <p:extLst>
      <p:ext uri="{BB962C8B-B14F-4D97-AF65-F5344CB8AC3E}">
        <p14:creationId xmlns:p14="http://schemas.microsoft.com/office/powerpoint/2010/main" val="3598961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60509D36-9A0E-DF7E-A0A6-871452D8298A}"/>
              </a:ext>
            </a:extLst>
          </p:cNvPr>
          <p:cNvSpPr>
            <a:spLocks noGrp="1"/>
          </p:cNvSpPr>
          <p:nvPr>
            <p:ph type="title"/>
          </p:nvPr>
        </p:nvSpPr>
        <p:spPr>
          <a:xfrm>
            <a:off x="838200" y="111125"/>
            <a:ext cx="10515600" cy="13255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800" dirty="0"/>
              <a:t>STRATEJİK YÖNETİM SÜRECİ ADIMLARI </a:t>
            </a:r>
          </a:p>
        </p:txBody>
      </p:sp>
      <p:graphicFrame>
        <p:nvGraphicFramePr>
          <p:cNvPr id="5" name="İçerik Yer Tutucusu 4">
            <a:extLst>
              <a:ext uri="{FF2B5EF4-FFF2-40B4-BE49-F238E27FC236}">
                <a16:creationId xmlns:a16="http://schemas.microsoft.com/office/drawing/2014/main" id="{766AA98D-76F4-8802-CC52-7D249FB394F4}"/>
              </a:ext>
            </a:extLst>
          </p:cNvPr>
          <p:cNvGraphicFramePr>
            <a:graphicFrameLocks noGrp="1"/>
          </p:cNvGraphicFramePr>
          <p:nvPr>
            <p:ph idx="1"/>
            <p:extLst>
              <p:ext uri="{D42A27DB-BD31-4B8C-83A1-F6EECF244321}">
                <p14:modId xmlns:p14="http://schemas.microsoft.com/office/powerpoint/2010/main" val="3884383273"/>
              </p:ext>
            </p:extLst>
          </p:nvPr>
        </p:nvGraphicFramePr>
        <p:xfrm>
          <a:off x="838200" y="1612266"/>
          <a:ext cx="10515600" cy="5036869"/>
        </p:xfrm>
        <a:graphic>
          <a:graphicData uri="http://schemas.openxmlformats.org/drawingml/2006/table">
            <a:tbl>
              <a:tblPr firstRow="1" firstCol="1" bandRow="1">
                <a:tableStyleId>{5C22544A-7EE6-4342-B048-85BDC9FD1C3A}</a:tableStyleId>
              </a:tblPr>
              <a:tblGrid>
                <a:gridCol w="1867256">
                  <a:extLst>
                    <a:ext uri="{9D8B030D-6E8A-4147-A177-3AD203B41FA5}">
                      <a16:colId xmlns:a16="http://schemas.microsoft.com/office/drawing/2014/main" val="3176234116"/>
                    </a:ext>
                  </a:extLst>
                </a:gridCol>
                <a:gridCol w="4407570">
                  <a:extLst>
                    <a:ext uri="{9D8B030D-6E8A-4147-A177-3AD203B41FA5}">
                      <a16:colId xmlns:a16="http://schemas.microsoft.com/office/drawing/2014/main" val="1532842905"/>
                    </a:ext>
                  </a:extLst>
                </a:gridCol>
                <a:gridCol w="2599647">
                  <a:extLst>
                    <a:ext uri="{9D8B030D-6E8A-4147-A177-3AD203B41FA5}">
                      <a16:colId xmlns:a16="http://schemas.microsoft.com/office/drawing/2014/main" val="3169440224"/>
                    </a:ext>
                  </a:extLst>
                </a:gridCol>
                <a:gridCol w="1641127">
                  <a:extLst>
                    <a:ext uri="{9D8B030D-6E8A-4147-A177-3AD203B41FA5}">
                      <a16:colId xmlns:a16="http://schemas.microsoft.com/office/drawing/2014/main" val="3091323973"/>
                    </a:ext>
                  </a:extLst>
                </a:gridCol>
              </a:tblGrid>
              <a:tr h="303274">
                <a:tc>
                  <a:txBody>
                    <a:bodyPr/>
                    <a:lstStyle/>
                    <a:p>
                      <a:pPr algn="ctr">
                        <a:lnSpc>
                          <a:spcPct val="107000"/>
                        </a:lnSpc>
                        <a:spcAft>
                          <a:spcPts val="0"/>
                        </a:spcAft>
                      </a:pPr>
                      <a:r>
                        <a:rPr lang="tr-TR" sz="1100" dirty="0">
                          <a:effectLst/>
                        </a:rPr>
                        <a:t>ALANLAR</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ctr"/>
                </a:tc>
                <a:tc>
                  <a:txBody>
                    <a:bodyPr/>
                    <a:lstStyle/>
                    <a:p>
                      <a:pPr>
                        <a:lnSpc>
                          <a:spcPct val="107000"/>
                        </a:lnSpc>
                        <a:spcAft>
                          <a:spcPts val="0"/>
                        </a:spcAft>
                      </a:pPr>
                      <a:r>
                        <a:rPr lang="tr-TR" sz="1100" dirty="0">
                          <a:effectLst/>
                        </a:rPr>
                        <a:t>FAALİYETLER</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a:effectLst/>
                        </a:rPr>
                        <a:t>SORUMLULAR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gn="r">
                        <a:lnSpc>
                          <a:spcPct val="107000"/>
                        </a:lnSpc>
                        <a:spcAft>
                          <a:spcPts val="0"/>
                        </a:spcAft>
                      </a:pPr>
                      <a:r>
                        <a:rPr lang="tr-TR" sz="1050">
                          <a:effectLst/>
                        </a:rPr>
                        <a:t>TARİH</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extLst>
                  <a:ext uri="{0D108BD9-81ED-4DB2-BD59-A6C34878D82A}">
                    <a16:rowId xmlns:a16="http://schemas.microsoft.com/office/drawing/2014/main" val="2897409093"/>
                  </a:ext>
                </a:extLst>
              </a:tr>
              <a:tr h="609256">
                <a:tc rowSpan="12">
                  <a:txBody>
                    <a:bodyPr/>
                    <a:lstStyle/>
                    <a:p>
                      <a:pPr algn="ctr">
                        <a:lnSpc>
                          <a:spcPct val="107000"/>
                        </a:lnSpc>
                        <a:spcAft>
                          <a:spcPts val="0"/>
                        </a:spcAft>
                      </a:pPr>
                      <a:r>
                        <a:rPr lang="tr-TR" sz="1100" dirty="0">
                          <a:effectLst/>
                        </a:rPr>
                        <a:t>STRATEJİK PLANIN OLUŞTURULMASI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ctr"/>
                </a:tc>
                <a:tc>
                  <a:txBody>
                    <a:bodyPr/>
                    <a:lstStyle/>
                    <a:p>
                      <a:pPr>
                        <a:lnSpc>
                          <a:spcPct val="107000"/>
                        </a:lnSpc>
                        <a:spcAft>
                          <a:spcPts val="0"/>
                        </a:spcAft>
                      </a:pPr>
                      <a:r>
                        <a:rPr lang="tr-TR" sz="1100">
                          <a:effectLst/>
                        </a:rPr>
                        <a:t>Taslak Stratejik Planın Gözden Geçirilmesi ve Duyurulması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a:effectLst/>
                        </a:rPr>
                        <a:t>Strateji Geliştirme Daire Başkanlığı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rowSpan="6">
                  <a:txBody>
                    <a:bodyPr/>
                    <a:lstStyle/>
                    <a:p>
                      <a:pPr algn="r">
                        <a:lnSpc>
                          <a:spcPct val="107000"/>
                        </a:lnSpc>
                        <a:spcAft>
                          <a:spcPts val="0"/>
                        </a:spcAft>
                      </a:pPr>
                      <a:r>
                        <a:rPr lang="tr-TR" sz="1400" dirty="0">
                          <a:effectLst/>
                          <a:latin typeface="Calibri" panose="020F0502020204030204" pitchFamily="34" charset="0"/>
                          <a:ea typeface="Calibri" panose="020F0502020204030204" pitchFamily="34" charset="0"/>
                          <a:cs typeface="Times New Roman" panose="02020603050405020304" pitchFamily="18" charset="0"/>
                        </a:rPr>
                        <a:t>Temmuz/ Ağustos 2025</a:t>
                      </a:r>
                    </a:p>
                    <a:p>
                      <a:pPr algn="r">
                        <a:lnSpc>
                          <a:spcPct val="107000"/>
                        </a:lnSpc>
                        <a:spcAft>
                          <a:spcPts val="0"/>
                        </a:spcAft>
                      </a:pP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ctr" anchorCtr="1"/>
                </a:tc>
                <a:extLst>
                  <a:ext uri="{0D108BD9-81ED-4DB2-BD59-A6C34878D82A}">
                    <a16:rowId xmlns:a16="http://schemas.microsoft.com/office/drawing/2014/main" val="1152693016"/>
                  </a:ext>
                </a:extLst>
              </a:tr>
              <a:tr h="321459">
                <a:tc vMerge="1">
                  <a:txBody>
                    <a:bodyPr/>
                    <a:lstStyle/>
                    <a:p>
                      <a:endParaRPr lang="tr-TR"/>
                    </a:p>
                  </a:txBody>
                  <a:tcPr/>
                </a:tc>
                <a:tc>
                  <a:txBody>
                    <a:bodyPr/>
                    <a:lstStyle/>
                    <a:p>
                      <a:pPr>
                        <a:lnSpc>
                          <a:spcPct val="107000"/>
                        </a:lnSpc>
                        <a:spcAft>
                          <a:spcPts val="0"/>
                        </a:spcAft>
                      </a:pPr>
                      <a:r>
                        <a:rPr lang="tr-TR" sz="1100">
                          <a:effectLst/>
                        </a:rPr>
                        <a:t>Taslak Stratejik Plana Son Şeklinin Verilmesi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a:effectLst/>
                        </a:rPr>
                        <a:t>Strateji Geliştirme Daire Başkanlığı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vMerge="1">
                  <a:txBody>
                    <a:bodyPr/>
                    <a:lstStyle/>
                    <a:p>
                      <a:endParaRPr/>
                    </a:p>
                  </a:txBody>
                  <a:tcPr marL="14138" marR="14138" marT="0" marB="0" anchor="b"/>
                </a:tc>
                <a:extLst>
                  <a:ext uri="{0D108BD9-81ED-4DB2-BD59-A6C34878D82A}">
                    <a16:rowId xmlns:a16="http://schemas.microsoft.com/office/drawing/2014/main" val="582485887"/>
                  </a:ext>
                </a:extLst>
              </a:tr>
              <a:tr h="308496">
                <a:tc vMerge="1">
                  <a:txBody>
                    <a:bodyPr/>
                    <a:lstStyle/>
                    <a:p>
                      <a:endParaRPr lang="tr-TR"/>
                    </a:p>
                  </a:txBody>
                  <a:tcPr/>
                </a:tc>
                <a:tc>
                  <a:txBody>
                    <a:bodyPr/>
                    <a:lstStyle/>
                    <a:p>
                      <a:pPr>
                        <a:lnSpc>
                          <a:spcPct val="107000"/>
                        </a:lnSpc>
                        <a:spcAft>
                          <a:spcPts val="0"/>
                        </a:spcAft>
                      </a:pPr>
                      <a:r>
                        <a:rPr lang="tr-TR" sz="1100" dirty="0">
                          <a:effectLst/>
                        </a:rPr>
                        <a:t>Taslak Stratejik Planın Stratejik Planlama Ekibi tarafından Görüşülmesi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a:effectLst/>
                        </a:rPr>
                        <a:t>Stratejik Planlama Ekibi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vMerge="1">
                  <a:txBody>
                    <a:bodyPr/>
                    <a:lstStyle/>
                    <a:p>
                      <a:endParaRPr/>
                    </a:p>
                  </a:txBody>
                  <a:tcPr marL="14138" marR="14138" marT="0" marB="0" anchor="b"/>
                </a:tc>
                <a:extLst>
                  <a:ext uri="{0D108BD9-81ED-4DB2-BD59-A6C34878D82A}">
                    <a16:rowId xmlns:a16="http://schemas.microsoft.com/office/drawing/2014/main" val="1566961597"/>
                  </a:ext>
                </a:extLst>
              </a:tr>
              <a:tr h="431895">
                <a:tc vMerge="1">
                  <a:txBody>
                    <a:bodyPr/>
                    <a:lstStyle/>
                    <a:p>
                      <a:endParaRPr lang="tr-TR"/>
                    </a:p>
                  </a:txBody>
                  <a:tcPr/>
                </a:tc>
                <a:tc>
                  <a:txBody>
                    <a:bodyPr/>
                    <a:lstStyle/>
                    <a:p>
                      <a:pPr>
                        <a:lnSpc>
                          <a:spcPct val="107000"/>
                        </a:lnSpc>
                        <a:spcAft>
                          <a:spcPts val="0"/>
                        </a:spcAft>
                      </a:pPr>
                      <a:r>
                        <a:rPr lang="tr-TR" sz="1100">
                          <a:effectLst/>
                        </a:rPr>
                        <a:t>Taslak Stratejik Planın Senato Tarafından Görüşülmesi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a:effectLst/>
                        </a:rPr>
                        <a:t>Genel Sekreterlik</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vMerge="1">
                  <a:txBody>
                    <a:bodyPr/>
                    <a:lstStyle/>
                    <a:p>
                      <a:endParaRPr/>
                    </a:p>
                  </a:txBody>
                  <a:tcPr marL="14138" marR="14138" marT="0" marB="0" anchor="b"/>
                </a:tc>
                <a:extLst>
                  <a:ext uri="{0D108BD9-81ED-4DB2-BD59-A6C34878D82A}">
                    <a16:rowId xmlns:a16="http://schemas.microsoft.com/office/drawing/2014/main" val="1390626623"/>
                  </a:ext>
                </a:extLst>
              </a:tr>
              <a:tr h="308496">
                <a:tc vMerge="1">
                  <a:txBody>
                    <a:bodyPr/>
                    <a:lstStyle/>
                    <a:p>
                      <a:endParaRPr lang="tr-TR"/>
                    </a:p>
                  </a:txBody>
                  <a:tcPr/>
                </a:tc>
                <a:tc>
                  <a:txBody>
                    <a:bodyPr/>
                    <a:lstStyle/>
                    <a:p>
                      <a:pPr>
                        <a:lnSpc>
                          <a:spcPct val="107000"/>
                        </a:lnSpc>
                        <a:spcAft>
                          <a:spcPts val="0"/>
                        </a:spcAft>
                      </a:pPr>
                      <a:r>
                        <a:rPr lang="tr-TR" sz="1100">
                          <a:effectLst/>
                        </a:rPr>
                        <a:t>Taslak Stratejik Planın Onaylanması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a:effectLst/>
                        </a:rPr>
                        <a:t>Strateji Geliştirme Kurulu</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vMerge="1">
                  <a:txBody>
                    <a:bodyPr/>
                    <a:lstStyle/>
                    <a:p>
                      <a:endParaRPr/>
                    </a:p>
                  </a:txBody>
                  <a:tcPr marL="14138" marR="14138" marT="0" marB="0" anchor="b"/>
                </a:tc>
                <a:extLst>
                  <a:ext uri="{0D108BD9-81ED-4DB2-BD59-A6C34878D82A}">
                    <a16:rowId xmlns:a16="http://schemas.microsoft.com/office/drawing/2014/main" val="3404126683"/>
                  </a:ext>
                </a:extLst>
              </a:tr>
              <a:tr h="548059">
                <a:tc vMerge="1">
                  <a:txBody>
                    <a:bodyPr/>
                    <a:lstStyle/>
                    <a:p>
                      <a:endParaRPr lang="tr-TR"/>
                    </a:p>
                  </a:txBody>
                  <a:tcPr/>
                </a:tc>
                <a:tc>
                  <a:txBody>
                    <a:bodyPr/>
                    <a:lstStyle/>
                    <a:p>
                      <a:pPr>
                        <a:lnSpc>
                          <a:spcPct val="107000"/>
                        </a:lnSpc>
                        <a:spcAft>
                          <a:spcPts val="0"/>
                        </a:spcAft>
                      </a:pPr>
                      <a:r>
                        <a:rPr lang="tr-TR" sz="1100" dirty="0">
                          <a:effectLst/>
                        </a:rPr>
                        <a:t>Taslak Stratejik Planın Değerlendirilmek Üzere Cumhurbaşkanlığı Strateji ve Bütçe  Başkanlığına Gönderilmesi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dirty="0">
                          <a:effectLst/>
                        </a:rPr>
                        <a:t>Strateji Geliştirme Daire Başkanlığı</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vMerge="1">
                  <a:txBody>
                    <a:bodyPr/>
                    <a:lstStyle/>
                    <a:p>
                      <a:endParaRPr dirty="0"/>
                    </a:p>
                  </a:txBody>
                  <a:tcPr marL="14138" marR="14138" marT="0" marB="0" anchor="b"/>
                </a:tc>
                <a:extLst>
                  <a:ext uri="{0D108BD9-81ED-4DB2-BD59-A6C34878D82A}">
                    <a16:rowId xmlns:a16="http://schemas.microsoft.com/office/drawing/2014/main" val="3646798828"/>
                  </a:ext>
                </a:extLst>
              </a:tr>
              <a:tr h="468744">
                <a:tc vMerge="1">
                  <a:txBody>
                    <a:bodyPr/>
                    <a:lstStyle/>
                    <a:p>
                      <a:endParaRPr lang="tr-TR"/>
                    </a:p>
                  </a:txBody>
                  <a:tcPr/>
                </a:tc>
                <a:tc>
                  <a:txBody>
                    <a:bodyPr/>
                    <a:lstStyle/>
                    <a:p>
                      <a:pPr algn="l">
                        <a:lnSpc>
                          <a:spcPct val="107000"/>
                        </a:lnSpc>
                        <a:spcAft>
                          <a:spcPts val="0"/>
                        </a:spcAft>
                      </a:pPr>
                      <a:r>
                        <a:rPr lang="tr-TR" sz="1100" dirty="0">
                          <a:effectLst/>
                        </a:rPr>
                        <a:t>Cumhurbaşkanlığı Strateji ve Bütçe Başkanlığına Gelen Değerlendirmeler Çerçevesince  Taslak Stratejik Planın Gözden Geçirilmesi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a:effectLst/>
                        </a:rPr>
                        <a:t>Stratejik Planlama Ekibi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ctr"/>
                </a:tc>
                <a:tc>
                  <a:txBody>
                    <a:bodyPr/>
                    <a:lstStyle/>
                    <a:p>
                      <a:pPr algn="r">
                        <a:lnSpc>
                          <a:spcPct val="107000"/>
                        </a:lnSpc>
                        <a:spcAft>
                          <a:spcPts val="0"/>
                        </a:spcAft>
                      </a:pPr>
                      <a:r>
                        <a:rPr lang="tr-TR" sz="1050" dirty="0">
                          <a:effectLst/>
                        </a:rPr>
                        <a:t> </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extLst>
                  <a:ext uri="{0D108BD9-81ED-4DB2-BD59-A6C34878D82A}">
                    <a16:rowId xmlns:a16="http://schemas.microsoft.com/office/drawing/2014/main" val="667894295"/>
                  </a:ext>
                </a:extLst>
              </a:tr>
              <a:tr h="174893">
                <a:tc vMerge="1">
                  <a:txBody>
                    <a:bodyPr/>
                    <a:lstStyle/>
                    <a:p>
                      <a:endParaRPr lang="tr-TR"/>
                    </a:p>
                  </a:txBody>
                  <a:tcPr/>
                </a:tc>
                <a:tc>
                  <a:txBody>
                    <a:bodyPr/>
                    <a:lstStyle/>
                    <a:p>
                      <a:pPr>
                        <a:lnSpc>
                          <a:spcPct val="107000"/>
                        </a:lnSpc>
                        <a:spcAft>
                          <a:spcPts val="0"/>
                        </a:spcAft>
                      </a:pPr>
                      <a:r>
                        <a:rPr lang="tr-TR" sz="1100">
                          <a:effectLst/>
                        </a:rPr>
                        <a:t>Stratejik Planın Onaylanması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a:effectLst/>
                        </a:rPr>
                        <a:t>Strateji Geliştirme Kurulu</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gn="r">
                        <a:lnSpc>
                          <a:spcPct val="107000"/>
                        </a:lnSpc>
                        <a:spcAft>
                          <a:spcPts val="0"/>
                        </a:spcAft>
                      </a:pPr>
                      <a:r>
                        <a:rPr lang="tr-TR" sz="1050">
                          <a:effectLst/>
                        </a:rPr>
                        <a:t>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extLst>
                  <a:ext uri="{0D108BD9-81ED-4DB2-BD59-A6C34878D82A}">
                    <a16:rowId xmlns:a16="http://schemas.microsoft.com/office/drawing/2014/main" val="1708090287"/>
                  </a:ext>
                </a:extLst>
              </a:tr>
              <a:tr h="310157">
                <a:tc vMerge="1">
                  <a:txBody>
                    <a:bodyPr/>
                    <a:lstStyle/>
                    <a:p>
                      <a:endParaRPr lang="tr-TR"/>
                    </a:p>
                  </a:txBody>
                  <a:tcPr/>
                </a:tc>
                <a:tc>
                  <a:txBody>
                    <a:bodyPr/>
                    <a:lstStyle/>
                    <a:p>
                      <a:pPr>
                        <a:lnSpc>
                          <a:spcPct val="107000"/>
                        </a:lnSpc>
                        <a:spcAft>
                          <a:spcPts val="0"/>
                        </a:spcAft>
                      </a:pPr>
                      <a:r>
                        <a:rPr lang="tr-TR" sz="1100" dirty="0">
                          <a:effectLst/>
                        </a:rPr>
                        <a:t>Stratejik Planın Görsel Tasarımının Yapılması</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050" dirty="0">
                          <a:effectLst/>
                          <a:latin typeface="Calibri" panose="020F0502020204030204" pitchFamily="34" charset="0"/>
                          <a:ea typeface="Calibri" panose="020F0502020204030204" pitchFamily="34" charset="0"/>
                          <a:cs typeface="Times New Roman" panose="02020603050405020304" pitchFamily="18" charset="0"/>
                        </a:rPr>
                        <a:t>Basın ve Halkla İlişkiler Koordinatörlüğü</a:t>
                      </a:r>
                    </a:p>
                  </a:txBody>
                  <a:tcPr marL="14138" marR="14138" marT="0" marB="0" anchor="b"/>
                </a:tc>
                <a:tc>
                  <a:txBody>
                    <a:bodyPr/>
                    <a:lstStyle/>
                    <a:p>
                      <a:pPr algn="r">
                        <a:lnSpc>
                          <a:spcPct val="107000"/>
                        </a:lnSpc>
                        <a:spcAft>
                          <a:spcPts val="0"/>
                        </a:spcAft>
                      </a:pPr>
                      <a:r>
                        <a:rPr lang="tr-TR" sz="1050">
                          <a:effectLst/>
                        </a:rPr>
                        <a:t>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extLst>
                  <a:ext uri="{0D108BD9-81ED-4DB2-BD59-A6C34878D82A}">
                    <a16:rowId xmlns:a16="http://schemas.microsoft.com/office/drawing/2014/main" val="3982063741"/>
                  </a:ext>
                </a:extLst>
              </a:tr>
              <a:tr h="310157">
                <a:tc vMerge="1">
                  <a:txBody>
                    <a:bodyPr/>
                    <a:lstStyle/>
                    <a:p>
                      <a:endParaRPr lang="tr-TR"/>
                    </a:p>
                  </a:txBody>
                  <a:tcPr/>
                </a:tc>
                <a:tc>
                  <a:txBody>
                    <a:bodyPr/>
                    <a:lstStyle/>
                    <a:p>
                      <a:pPr>
                        <a:lnSpc>
                          <a:spcPct val="107000"/>
                        </a:lnSpc>
                        <a:spcAft>
                          <a:spcPts val="0"/>
                        </a:spcAft>
                      </a:pPr>
                      <a:r>
                        <a:rPr lang="tr-TR" sz="1100">
                          <a:effectLst/>
                        </a:rPr>
                        <a:t>Stratejik Planın Basımının Yapılması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dirty="0">
                          <a:effectLst/>
                        </a:rPr>
                        <a:t>Strateji Geliştirme Daire Başkanlığı</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gn="r">
                        <a:lnSpc>
                          <a:spcPct val="107000"/>
                        </a:lnSpc>
                        <a:spcAft>
                          <a:spcPts val="0"/>
                        </a:spcAft>
                      </a:pPr>
                      <a:r>
                        <a:rPr lang="tr-TR" sz="1050">
                          <a:effectLst/>
                        </a:rPr>
                        <a:t>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extLst>
                  <a:ext uri="{0D108BD9-81ED-4DB2-BD59-A6C34878D82A}">
                    <a16:rowId xmlns:a16="http://schemas.microsoft.com/office/drawing/2014/main" val="3354592942"/>
                  </a:ext>
                </a:extLst>
              </a:tr>
              <a:tr h="310157">
                <a:tc vMerge="1">
                  <a:txBody>
                    <a:bodyPr/>
                    <a:lstStyle/>
                    <a:p>
                      <a:endParaRPr lang="tr-TR"/>
                    </a:p>
                  </a:txBody>
                  <a:tcPr/>
                </a:tc>
                <a:tc>
                  <a:txBody>
                    <a:bodyPr/>
                    <a:lstStyle/>
                    <a:p>
                      <a:pPr>
                        <a:lnSpc>
                          <a:spcPct val="107000"/>
                        </a:lnSpc>
                        <a:spcAft>
                          <a:spcPts val="0"/>
                        </a:spcAft>
                      </a:pPr>
                      <a:r>
                        <a:rPr lang="tr-TR" sz="1100">
                          <a:effectLst/>
                        </a:rPr>
                        <a:t>Stratejik Planın Üniversitenin İnternet Sayfasından Duyurulması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Basın ve Halkla İlişkiler Koordinatörlüğü</a:t>
                      </a:r>
                    </a:p>
                  </a:txBody>
                  <a:tcPr marL="14138" marR="14138" marT="0" marB="0" anchor="b"/>
                </a:tc>
                <a:tc>
                  <a:txBody>
                    <a:bodyPr/>
                    <a:lstStyle/>
                    <a:p>
                      <a:pPr algn="r">
                        <a:lnSpc>
                          <a:spcPct val="107000"/>
                        </a:lnSpc>
                        <a:spcAft>
                          <a:spcPts val="0"/>
                        </a:spcAft>
                      </a:pPr>
                      <a:r>
                        <a:rPr lang="tr-TR" sz="1050">
                          <a:effectLst/>
                        </a:rPr>
                        <a:t>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extLst>
                  <a:ext uri="{0D108BD9-81ED-4DB2-BD59-A6C34878D82A}">
                    <a16:rowId xmlns:a16="http://schemas.microsoft.com/office/drawing/2014/main" val="3763095822"/>
                  </a:ext>
                </a:extLst>
              </a:tr>
              <a:tr h="627331">
                <a:tc vMerge="1">
                  <a:txBody>
                    <a:bodyPr/>
                    <a:lstStyle/>
                    <a:p>
                      <a:endParaRPr lang="tr-TR"/>
                    </a:p>
                  </a:txBody>
                  <a:tcPr/>
                </a:tc>
                <a:tc>
                  <a:txBody>
                    <a:bodyPr/>
                    <a:lstStyle/>
                    <a:p>
                      <a:pPr>
                        <a:lnSpc>
                          <a:spcPct val="107000"/>
                        </a:lnSpc>
                        <a:spcAft>
                          <a:spcPts val="0"/>
                        </a:spcAft>
                      </a:pPr>
                      <a:r>
                        <a:rPr lang="tr-TR" sz="1100" dirty="0">
                          <a:effectLst/>
                        </a:rPr>
                        <a:t>Stratejik Planın Mevzuatta Sayılan İlgili Yerlere (Cumhurbaşkanlığı Strateji ve Bütçe Başkanlığı, Hazine ve Maliye Bakanlığı, TBMM, Sayıştay) gönderilmesi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tc>
                  <a:txBody>
                    <a:bodyPr/>
                    <a:lstStyle/>
                    <a:p>
                      <a:pPr>
                        <a:lnSpc>
                          <a:spcPct val="107000"/>
                        </a:lnSpc>
                        <a:spcAft>
                          <a:spcPts val="0"/>
                        </a:spcAft>
                      </a:pPr>
                      <a:r>
                        <a:rPr lang="tr-TR" sz="1100">
                          <a:effectLst/>
                        </a:rPr>
                        <a:t>Strateji Geliştirme Daire Başkanlığı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ctr"/>
                </a:tc>
                <a:tc>
                  <a:txBody>
                    <a:bodyPr/>
                    <a:lstStyle/>
                    <a:p>
                      <a:pPr algn="r">
                        <a:lnSpc>
                          <a:spcPct val="107000"/>
                        </a:lnSpc>
                        <a:spcAft>
                          <a:spcPts val="0"/>
                        </a:spcAft>
                      </a:pPr>
                      <a:r>
                        <a:rPr lang="tr-TR" sz="1050" dirty="0">
                          <a:effectLst/>
                        </a:rPr>
                        <a:t> </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4138" marR="14138" marT="0" marB="0" anchor="b"/>
                </a:tc>
                <a:extLst>
                  <a:ext uri="{0D108BD9-81ED-4DB2-BD59-A6C34878D82A}">
                    <a16:rowId xmlns:a16="http://schemas.microsoft.com/office/drawing/2014/main" val="3640367684"/>
                  </a:ext>
                </a:extLst>
              </a:tr>
            </a:tbl>
          </a:graphicData>
        </a:graphic>
      </p:graphicFrame>
    </p:spTree>
    <p:extLst>
      <p:ext uri="{BB962C8B-B14F-4D97-AF65-F5344CB8AC3E}">
        <p14:creationId xmlns:p14="http://schemas.microsoft.com/office/powerpoint/2010/main" val="1609602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94B8D6-EE4D-0F23-FC9F-438393F96666}"/>
              </a:ext>
            </a:extLst>
          </p:cNvPr>
          <p:cNvSpPr>
            <a:spLocks noGrp="1"/>
          </p:cNvSpPr>
          <p:nvPr>
            <p:ph type="title"/>
          </p:nvPr>
        </p:nvSpPr>
        <p:spPr>
          <a:xfrm>
            <a:off x="626110" y="329949"/>
            <a:ext cx="10515600" cy="1325563"/>
          </a:xfrm>
        </p:spPr>
        <p:txBody>
          <a:bodyPr/>
          <a:lstStyle/>
          <a:p>
            <a:r>
              <a:rPr lang="tr-TR" dirty="0">
                <a:solidFill>
                  <a:schemeClr val="accent2">
                    <a:lumMod val="75000"/>
                  </a:schemeClr>
                </a:solidFill>
              </a:rPr>
              <a:t>Stratejik Plan Hazırlık Süreci</a:t>
            </a:r>
          </a:p>
        </p:txBody>
      </p:sp>
      <p:sp>
        <p:nvSpPr>
          <p:cNvPr id="3" name="İçerik Yer Tutucusu 2">
            <a:extLst>
              <a:ext uri="{FF2B5EF4-FFF2-40B4-BE49-F238E27FC236}">
                <a16:creationId xmlns:a16="http://schemas.microsoft.com/office/drawing/2014/main" id="{0CD91357-EF70-FA1A-D428-169B4C2075FB}"/>
              </a:ext>
            </a:extLst>
          </p:cNvPr>
          <p:cNvSpPr>
            <a:spLocks noGrp="1"/>
          </p:cNvSpPr>
          <p:nvPr>
            <p:ph idx="1"/>
          </p:nvPr>
        </p:nvSpPr>
        <p:spPr>
          <a:xfrm>
            <a:off x="358140" y="1988706"/>
            <a:ext cx="11750040" cy="4351338"/>
          </a:xfrm>
        </p:spPr>
        <p:txBody>
          <a:bodyPr/>
          <a:lstStyle/>
          <a:p>
            <a:pPr marL="0" indent="0">
              <a:buNone/>
            </a:pPr>
            <a:endParaRPr lang="tr-TR" dirty="0"/>
          </a:p>
          <a:p>
            <a:pPr marL="0" indent="0">
              <a:buNone/>
            </a:pPr>
            <a:endParaRPr lang="tr-TR" dirty="0"/>
          </a:p>
          <a:p>
            <a:pPr marL="0" indent="0">
              <a:buNone/>
            </a:pPr>
            <a:endParaRPr lang="tr-TR" dirty="0"/>
          </a:p>
          <a:p>
            <a:pPr marL="0" indent="0">
              <a:buNone/>
            </a:pPr>
            <a:r>
              <a:rPr lang="tr-TR" dirty="0"/>
              <a:t>Hazırlık Programının Oluşturulması</a:t>
            </a:r>
          </a:p>
        </p:txBody>
      </p:sp>
      <p:cxnSp>
        <p:nvCxnSpPr>
          <p:cNvPr id="5" name="Düz Ok Bağlayıcısı 4">
            <a:extLst>
              <a:ext uri="{FF2B5EF4-FFF2-40B4-BE49-F238E27FC236}">
                <a16:creationId xmlns:a16="http://schemas.microsoft.com/office/drawing/2014/main" id="{97106902-77F3-CB78-0BD0-2A8E247BFD23}"/>
              </a:ext>
            </a:extLst>
          </p:cNvPr>
          <p:cNvCxnSpPr>
            <a:cxnSpLocks/>
          </p:cNvCxnSpPr>
          <p:nvPr/>
        </p:nvCxnSpPr>
        <p:spPr>
          <a:xfrm flipV="1">
            <a:off x="5516880" y="2907063"/>
            <a:ext cx="900430" cy="730019"/>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a:extLst>
              <a:ext uri="{FF2B5EF4-FFF2-40B4-BE49-F238E27FC236}">
                <a16:creationId xmlns:a16="http://schemas.microsoft.com/office/drawing/2014/main" id="{52A45B55-7FB7-7FC5-2EF3-EB6C6BB143E6}"/>
              </a:ext>
            </a:extLst>
          </p:cNvPr>
          <p:cNvCxnSpPr>
            <a:cxnSpLocks/>
          </p:cNvCxnSpPr>
          <p:nvPr/>
        </p:nvCxnSpPr>
        <p:spPr>
          <a:xfrm>
            <a:off x="5501640" y="3659356"/>
            <a:ext cx="1264920" cy="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a:extLst>
              <a:ext uri="{FF2B5EF4-FFF2-40B4-BE49-F238E27FC236}">
                <a16:creationId xmlns:a16="http://schemas.microsoft.com/office/drawing/2014/main" id="{D5FC2E37-1046-A614-3AAD-DC84CD7D286C}"/>
              </a:ext>
            </a:extLst>
          </p:cNvPr>
          <p:cNvCxnSpPr>
            <a:cxnSpLocks/>
          </p:cNvCxnSpPr>
          <p:nvPr/>
        </p:nvCxnSpPr>
        <p:spPr>
          <a:xfrm>
            <a:off x="5516880" y="3659757"/>
            <a:ext cx="734060" cy="93944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10" name="Dikdörtgen: Köşeleri Yuvarlatılmış 9">
            <a:extLst>
              <a:ext uri="{FF2B5EF4-FFF2-40B4-BE49-F238E27FC236}">
                <a16:creationId xmlns:a16="http://schemas.microsoft.com/office/drawing/2014/main" id="{9BA44BE7-2DD7-8533-5966-26DA643C64A2}"/>
              </a:ext>
            </a:extLst>
          </p:cNvPr>
          <p:cNvSpPr/>
          <p:nvPr/>
        </p:nvSpPr>
        <p:spPr>
          <a:xfrm>
            <a:off x="6827520" y="2260680"/>
            <a:ext cx="4023360" cy="809545"/>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Stratejik planlama ekibince planlama sürecinin gerektirdiği ihtiyaçları ortaya koyan bir hazırlık programı hazırlanır.</a:t>
            </a:r>
          </a:p>
        </p:txBody>
      </p:sp>
      <p:sp>
        <p:nvSpPr>
          <p:cNvPr id="11" name="Dikdörtgen: Köşeleri Yuvarlatılmış 10">
            <a:extLst>
              <a:ext uri="{FF2B5EF4-FFF2-40B4-BE49-F238E27FC236}">
                <a16:creationId xmlns:a16="http://schemas.microsoft.com/office/drawing/2014/main" id="{C60D9643-86F1-D2A2-52C7-3F75420A3CE8}"/>
              </a:ext>
            </a:extLst>
          </p:cNvPr>
          <p:cNvSpPr/>
          <p:nvPr/>
        </p:nvSpPr>
        <p:spPr>
          <a:xfrm>
            <a:off x="6912610" y="3236810"/>
            <a:ext cx="4015740" cy="922489"/>
          </a:xfrm>
          <a:prstGeom prst="round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Hazırlık programı SGDB tarafından Strateji Geliştirme Kurulunun onayına sunulur.</a:t>
            </a:r>
          </a:p>
        </p:txBody>
      </p:sp>
      <p:sp>
        <p:nvSpPr>
          <p:cNvPr id="12" name="Dikdörtgen: Köşeleri Yuvarlatılmış 11">
            <a:extLst>
              <a:ext uri="{FF2B5EF4-FFF2-40B4-BE49-F238E27FC236}">
                <a16:creationId xmlns:a16="http://schemas.microsoft.com/office/drawing/2014/main" id="{8577C8BE-CCF1-BE44-0727-A5533662658F}"/>
              </a:ext>
            </a:extLst>
          </p:cNvPr>
          <p:cNvSpPr/>
          <p:nvPr/>
        </p:nvSpPr>
        <p:spPr>
          <a:xfrm>
            <a:off x="6912610" y="4393434"/>
            <a:ext cx="4015740" cy="838966"/>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Hazırlık programı üniversitenin internet sayfasında duyurulur.</a:t>
            </a:r>
          </a:p>
        </p:txBody>
      </p:sp>
      <p:cxnSp>
        <p:nvCxnSpPr>
          <p:cNvPr id="14" name="Düz Ok Bağlayıcısı 13">
            <a:extLst>
              <a:ext uri="{FF2B5EF4-FFF2-40B4-BE49-F238E27FC236}">
                <a16:creationId xmlns:a16="http://schemas.microsoft.com/office/drawing/2014/main" id="{E576BB28-B399-5DDE-FF81-801E0A471699}"/>
              </a:ext>
            </a:extLst>
          </p:cNvPr>
          <p:cNvCxnSpPr>
            <a:cxnSpLocks/>
          </p:cNvCxnSpPr>
          <p:nvPr/>
        </p:nvCxnSpPr>
        <p:spPr>
          <a:xfrm flipV="1">
            <a:off x="10059670" y="1847253"/>
            <a:ext cx="378460" cy="35397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270D0AFE-B0DD-D3DF-3776-7852F9AD5A33}"/>
              </a:ext>
            </a:extLst>
          </p:cNvPr>
          <p:cNvSpPr/>
          <p:nvPr/>
        </p:nvSpPr>
        <p:spPr>
          <a:xfrm>
            <a:off x="10172700" y="618595"/>
            <a:ext cx="1661160" cy="1325563"/>
          </a:xfrm>
          <a:prstGeom prst="ellipse">
            <a:avLst/>
          </a:prstGeom>
          <a:solidFill>
            <a:schemeClr val="tx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1100" dirty="0">
                <a:solidFill>
                  <a:schemeClr val="accent2">
                    <a:lumMod val="75000"/>
                  </a:schemeClr>
                </a:solidFill>
              </a:rPr>
              <a:t>Sürecin Aşamaları </a:t>
            </a:r>
          </a:p>
          <a:p>
            <a:pPr algn="ctr"/>
            <a:r>
              <a:rPr lang="tr-TR" sz="1100" dirty="0">
                <a:solidFill>
                  <a:schemeClr val="accent6">
                    <a:lumMod val="50000"/>
                  </a:schemeClr>
                </a:solidFill>
              </a:rPr>
              <a:t>Başlangıç/Bitiş Tarihleri</a:t>
            </a:r>
          </a:p>
          <a:p>
            <a:pPr algn="ctr"/>
            <a:r>
              <a:rPr lang="tr-TR" sz="1100" dirty="0">
                <a:solidFill>
                  <a:srgbClr val="00B0F0"/>
                </a:solidFill>
              </a:rPr>
              <a:t>Katılacak Personel</a:t>
            </a:r>
          </a:p>
        </p:txBody>
      </p:sp>
    </p:spTree>
    <p:extLst>
      <p:ext uri="{BB962C8B-B14F-4D97-AF65-F5344CB8AC3E}">
        <p14:creationId xmlns:p14="http://schemas.microsoft.com/office/powerpoint/2010/main" val="27333515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8A5871-21BC-3C2E-980C-20F5ECC0AA09}"/>
              </a:ext>
            </a:extLst>
          </p:cNvPr>
          <p:cNvSpPr>
            <a:spLocks noGrp="1"/>
          </p:cNvSpPr>
          <p:nvPr>
            <p:ph type="title"/>
          </p:nvPr>
        </p:nvSpPr>
        <p:spPr/>
        <p:txBody>
          <a:bodyPr/>
          <a:lstStyle/>
          <a:p>
            <a:r>
              <a:rPr lang="tr-TR" dirty="0">
                <a:solidFill>
                  <a:schemeClr val="accent2">
                    <a:lumMod val="75000"/>
                  </a:schemeClr>
                </a:solidFill>
              </a:rPr>
              <a:t>Durum Analizi Süreci</a:t>
            </a:r>
            <a:endParaRPr lang="tr-TR" dirty="0"/>
          </a:p>
        </p:txBody>
      </p:sp>
      <p:sp>
        <p:nvSpPr>
          <p:cNvPr id="10" name="Serbest Form 44">
            <a:extLst>
              <a:ext uri="{FF2B5EF4-FFF2-40B4-BE49-F238E27FC236}">
                <a16:creationId xmlns:a16="http://schemas.microsoft.com/office/drawing/2014/main" id="{5E73A047-3F16-B37E-5B5C-2CCEB1BDE922}"/>
              </a:ext>
              <a:ext uri="{C183D7F6-B498-43B3-948B-1728B52AA6E4}">
                <adec:decorative xmlns="" xmlns:adec="http://schemas.microsoft.com/office/drawing/2017/decorative" val="1"/>
              </a:ext>
            </a:extLst>
          </p:cNvPr>
          <p:cNvSpPr>
            <a:spLocks/>
          </p:cNvSpPr>
          <p:nvPr/>
        </p:nvSpPr>
        <p:spPr bwMode="auto">
          <a:xfrm>
            <a:off x="3469446" y="2313531"/>
            <a:ext cx="6627485" cy="1367716"/>
          </a:xfrm>
          <a:custGeom>
            <a:avLst/>
            <a:gdLst>
              <a:gd name="T0" fmla="*/ 438 w 487"/>
              <a:gd name="T1" fmla="*/ 99 h 99"/>
              <a:gd name="T2" fmla="*/ 49 w 487"/>
              <a:gd name="T3" fmla="*/ 99 h 99"/>
              <a:gd name="T4" fmla="*/ 0 w 487"/>
              <a:gd name="T5" fmla="*/ 49 h 99"/>
              <a:gd name="T6" fmla="*/ 49 w 487"/>
              <a:gd name="T7" fmla="*/ 0 h 99"/>
              <a:gd name="T8" fmla="*/ 438 w 487"/>
              <a:gd name="T9" fmla="*/ 0 h 99"/>
              <a:gd name="T10" fmla="*/ 487 w 487"/>
              <a:gd name="T11" fmla="*/ 49 h 99"/>
              <a:gd name="T12" fmla="*/ 438 w 487"/>
              <a:gd name="T13" fmla="*/ 99 h 99"/>
            </a:gdLst>
            <a:ahLst/>
            <a:cxnLst>
              <a:cxn ang="0">
                <a:pos x="T0" y="T1"/>
              </a:cxn>
              <a:cxn ang="0">
                <a:pos x="T2" y="T3"/>
              </a:cxn>
              <a:cxn ang="0">
                <a:pos x="T4" y="T5"/>
              </a:cxn>
              <a:cxn ang="0">
                <a:pos x="T6" y="T7"/>
              </a:cxn>
              <a:cxn ang="0">
                <a:pos x="T8" y="T9"/>
              </a:cxn>
              <a:cxn ang="0">
                <a:pos x="T10" y="T11"/>
              </a:cxn>
              <a:cxn ang="0">
                <a:pos x="T12" y="T13"/>
              </a:cxn>
            </a:cxnLst>
            <a:rect l="0" t="0" r="r" b="b"/>
            <a:pathLst>
              <a:path w="487" h="99">
                <a:moveTo>
                  <a:pt x="438" y="99"/>
                </a:moveTo>
                <a:cubicBezTo>
                  <a:pt x="49" y="99"/>
                  <a:pt x="49" y="99"/>
                  <a:pt x="49" y="99"/>
                </a:cubicBezTo>
                <a:cubicBezTo>
                  <a:pt x="22" y="99"/>
                  <a:pt x="0" y="77"/>
                  <a:pt x="0" y="49"/>
                </a:cubicBezTo>
                <a:cubicBezTo>
                  <a:pt x="0" y="22"/>
                  <a:pt x="22" y="0"/>
                  <a:pt x="49" y="0"/>
                </a:cubicBezTo>
                <a:cubicBezTo>
                  <a:pt x="438" y="0"/>
                  <a:pt x="438" y="0"/>
                  <a:pt x="438" y="0"/>
                </a:cubicBezTo>
                <a:cubicBezTo>
                  <a:pt x="465" y="0"/>
                  <a:pt x="487" y="22"/>
                  <a:pt x="487" y="49"/>
                </a:cubicBezTo>
                <a:cubicBezTo>
                  <a:pt x="487" y="77"/>
                  <a:pt x="465" y="99"/>
                  <a:pt x="438" y="99"/>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endParaRPr lang="tr-TR" noProof="1">
              <a:latin typeface="Times New Roman" panose="02020603050405020304" pitchFamily="18" charset="0"/>
            </a:endParaRPr>
          </a:p>
          <a:p>
            <a:endParaRPr lang="tr-TR" noProof="1">
              <a:latin typeface="Times New Roman" panose="02020603050405020304" pitchFamily="18" charset="0"/>
            </a:endParaRPr>
          </a:p>
          <a:p>
            <a:r>
              <a:rPr lang="tr-TR" noProof="1">
                <a:latin typeface="Times New Roman" panose="02020603050405020304" pitchFamily="18" charset="0"/>
              </a:rPr>
              <a:t>Alt çalışma grupları ile birlikte Durum Analizi Çalışmaları başlatılır.</a:t>
            </a:r>
          </a:p>
          <a:p>
            <a:pPr rtl="0"/>
            <a:endParaRPr lang="tr-TR" noProof="1">
              <a:latin typeface="Times New Roman" panose="02020603050405020304" pitchFamily="18" charset="0"/>
            </a:endParaRPr>
          </a:p>
        </p:txBody>
      </p:sp>
      <p:sp>
        <p:nvSpPr>
          <p:cNvPr id="11" name="Oval 10">
            <a:extLst>
              <a:ext uri="{FF2B5EF4-FFF2-40B4-BE49-F238E27FC236}">
                <a16:creationId xmlns:a16="http://schemas.microsoft.com/office/drawing/2014/main" id="{EB6F1084-6C20-E8F8-16C2-DB995A563F01}"/>
              </a:ext>
            </a:extLst>
          </p:cNvPr>
          <p:cNvSpPr/>
          <p:nvPr/>
        </p:nvSpPr>
        <p:spPr>
          <a:xfrm>
            <a:off x="3037840" y="4969503"/>
            <a:ext cx="1341120" cy="75184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Oval 11">
            <a:extLst>
              <a:ext uri="{FF2B5EF4-FFF2-40B4-BE49-F238E27FC236}">
                <a16:creationId xmlns:a16="http://schemas.microsoft.com/office/drawing/2014/main" id="{D8085B59-8854-034E-90CA-8F6B4B2E1C96}"/>
              </a:ext>
            </a:extLst>
          </p:cNvPr>
          <p:cNvSpPr/>
          <p:nvPr/>
        </p:nvSpPr>
        <p:spPr>
          <a:xfrm>
            <a:off x="1605280" y="2796064"/>
            <a:ext cx="1341120" cy="751840"/>
          </a:xfrm>
          <a:prstGeom prst="ellipse">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Serbest Form 45">
            <a:extLst>
              <a:ext uri="{FF2B5EF4-FFF2-40B4-BE49-F238E27FC236}">
                <a16:creationId xmlns:a16="http://schemas.microsoft.com/office/drawing/2014/main" id="{EE94C86F-2063-D0D7-CDAA-3BB300264E09}"/>
              </a:ext>
              <a:ext uri="{C183D7F6-B498-43B3-948B-1728B52AA6E4}">
                <adec:decorative xmlns="" xmlns:adec="http://schemas.microsoft.com/office/drawing/2017/decorative" val="1"/>
              </a:ext>
            </a:extLst>
          </p:cNvPr>
          <p:cNvSpPr>
            <a:spLocks/>
          </p:cNvSpPr>
          <p:nvPr/>
        </p:nvSpPr>
        <p:spPr bwMode="auto">
          <a:xfrm>
            <a:off x="5021875" y="4581737"/>
            <a:ext cx="5593216" cy="1367716"/>
          </a:xfrm>
          <a:custGeom>
            <a:avLst/>
            <a:gdLst>
              <a:gd name="T0" fmla="*/ 362 w 411"/>
              <a:gd name="T1" fmla="*/ 99 h 99"/>
              <a:gd name="T2" fmla="*/ 50 w 411"/>
              <a:gd name="T3" fmla="*/ 99 h 99"/>
              <a:gd name="T4" fmla="*/ 0 w 411"/>
              <a:gd name="T5" fmla="*/ 50 h 99"/>
              <a:gd name="T6" fmla="*/ 50 w 411"/>
              <a:gd name="T7" fmla="*/ 0 h 99"/>
              <a:gd name="T8" fmla="*/ 362 w 411"/>
              <a:gd name="T9" fmla="*/ 0 h 99"/>
              <a:gd name="T10" fmla="*/ 411 w 411"/>
              <a:gd name="T11" fmla="*/ 50 h 99"/>
              <a:gd name="T12" fmla="*/ 362 w 411"/>
              <a:gd name="T13" fmla="*/ 99 h 99"/>
            </a:gdLst>
            <a:ahLst/>
            <a:cxnLst>
              <a:cxn ang="0">
                <a:pos x="T0" y="T1"/>
              </a:cxn>
              <a:cxn ang="0">
                <a:pos x="T2" y="T3"/>
              </a:cxn>
              <a:cxn ang="0">
                <a:pos x="T4" y="T5"/>
              </a:cxn>
              <a:cxn ang="0">
                <a:pos x="T6" y="T7"/>
              </a:cxn>
              <a:cxn ang="0">
                <a:pos x="T8" y="T9"/>
              </a:cxn>
              <a:cxn ang="0">
                <a:pos x="T10" y="T11"/>
              </a:cxn>
              <a:cxn ang="0">
                <a:pos x="T12" y="T13"/>
              </a:cxn>
            </a:cxnLst>
            <a:rect l="0" t="0" r="r" b="b"/>
            <a:pathLst>
              <a:path w="411" h="99">
                <a:moveTo>
                  <a:pt x="362" y="99"/>
                </a:moveTo>
                <a:cubicBezTo>
                  <a:pt x="50" y="99"/>
                  <a:pt x="50" y="99"/>
                  <a:pt x="50" y="99"/>
                </a:cubicBezTo>
                <a:cubicBezTo>
                  <a:pt x="22" y="99"/>
                  <a:pt x="0" y="77"/>
                  <a:pt x="0" y="50"/>
                </a:cubicBezTo>
                <a:cubicBezTo>
                  <a:pt x="0" y="22"/>
                  <a:pt x="22" y="0"/>
                  <a:pt x="50" y="0"/>
                </a:cubicBezTo>
                <a:cubicBezTo>
                  <a:pt x="362" y="0"/>
                  <a:pt x="362" y="0"/>
                  <a:pt x="362" y="0"/>
                </a:cubicBezTo>
                <a:cubicBezTo>
                  <a:pt x="389" y="0"/>
                  <a:pt x="411" y="22"/>
                  <a:pt x="411" y="50"/>
                </a:cubicBezTo>
                <a:cubicBezTo>
                  <a:pt x="411" y="77"/>
                  <a:pt x="389" y="99"/>
                  <a:pt x="362" y="99"/>
                </a:cubicBezTo>
                <a:close/>
              </a:path>
            </a:pathLst>
          </a:custGeom>
          <a:solidFill>
            <a:schemeClr val="accent2">
              <a:lumMod val="60000"/>
              <a:lumOff val="40000"/>
            </a:schemeClr>
          </a:solidFill>
          <a:ln>
            <a:noFill/>
          </a:ln>
        </p:spPr>
        <p:txBody>
          <a:bodyPr vert="horz" wrap="square" lIns="91440" tIns="45720" rIns="91440" bIns="45720" numCol="1" rtlCol="0" anchor="t" anchorCtr="0" compatLnSpc="1">
            <a:prstTxWarp prst="textNoShape">
              <a:avLst/>
            </a:prstTxWarp>
          </a:bodyPr>
          <a:lstStyle/>
          <a:p>
            <a:endParaRPr lang="tr-TR" noProof="1">
              <a:latin typeface="Times New Roman" panose="02020603050405020304" pitchFamily="18" charset="0"/>
            </a:endParaRPr>
          </a:p>
          <a:p>
            <a:endParaRPr lang="tr-TR" noProof="1">
              <a:latin typeface="Times New Roman" panose="02020603050405020304" pitchFamily="18" charset="0"/>
            </a:endParaRPr>
          </a:p>
          <a:p>
            <a:r>
              <a:rPr lang="tr-TR" noProof="1">
                <a:latin typeface="Times New Roman" panose="02020603050405020304" pitchFamily="18" charset="0"/>
              </a:rPr>
              <a:t>    Tespitler ve ihtiyaçlar belirlenir.</a:t>
            </a:r>
          </a:p>
          <a:p>
            <a:pPr rtl="0"/>
            <a:endParaRPr lang="tr-TR" noProof="1">
              <a:latin typeface="Times New Roman" panose="02020603050405020304" pitchFamily="18" charset="0"/>
            </a:endParaRPr>
          </a:p>
        </p:txBody>
      </p:sp>
    </p:spTree>
    <p:extLst>
      <p:ext uri="{BB962C8B-B14F-4D97-AF65-F5344CB8AC3E}">
        <p14:creationId xmlns:p14="http://schemas.microsoft.com/office/powerpoint/2010/main" val="34485207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C58DAA8-5B8C-009A-074C-2F10D02BE207}"/>
              </a:ext>
            </a:extLst>
          </p:cNvPr>
          <p:cNvSpPr>
            <a:spLocks noGrp="1"/>
          </p:cNvSpPr>
          <p:nvPr>
            <p:ph idx="1"/>
          </p:nvPr>
        </p:nvSpPr>
        <p:spPr>
          <a:xfrm>
            <a:off x="726440" y="1337945"/>
            <a:ext cx="10515600" cy="4351338"/>
          </a:xfrm>
        </p:spPr>
        <p:txBody>
          <a:bodyPr/>
          <a:lstStyle/>
          <a:p>
            <a:pPr algn="just"/>
            <a:r>
              <a:rPr lang="tr-TR" i="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Stratejik planlama sürecinde paydaşların katılımı ve geri bildirimleri önemlidir. Fakülte, personel, öğrenciler, mezunlar ve diğer ilgili paydaşlar, stratejik planın geliştirilmesi ve uygulanması sürecinde görüş ve perspektiflerini paylaşmalıdır. Ayrıca, stratejik planın tüm paydaşlar arasında açık ve etkili bir şekilde iletilmesi ve paylaşılması önemlidir.</a:t>
            </a:r>
            <a:endParaRPr lang="tr-TR" i="1" dirty="0"/>
          </a:p>
        </p:txBody>
      </p:sp>
    </p:spTree>
    <p:extLst>
      <p:ext uri="{BB962C8B-B14F-4D97-AF65-F5344CB8AC3E}">
        <p14:creationId xmlns:p14="http://schemas.microsoft.com/office/powerpoint/2010/main" val="3483083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5A503A-8F0F-5E9C-938A-D2A0746BA4A3}"/>
              </a:ext>
            </a:extLst>
          </p:cNvPr>
          <p:cNvSpPr>
            <a:spLocks noGrp="1"/>
          </p:cNvSpPr>
          <p:nvPr>
            <p:ph type="title"/>
          </p:nvPr>
        </p:nvSpPr>
        <p:spPr>
          <a:xfrm>
            <a:off x="2458720" y="334645"/>
            <a:ext cx="7874000" cy="965835"/>
          </a:xfrm>
        </p:spPr>
        <p:txBody>
          <a:bodyPr>
            <a:normAutofit/>
          </a:bodyPr>
          <a:lstStyle/>
          <a:p>
            <a:pPr algn="ctr"/>
            <a:r>
              <a:rPr lang="tr-TR" sz="3600" b="1" i="1" dirty="0">
                <a:solidFill>
                  <a:schemeClr val="accent5">
                    <a:lumMod val="75000"/>
                  </a:schemeClr>
                </a:solidFill>
              </a:rPr>
              <a:t>STRATEJİK PLAN HAZIRLIK SÜRECİ</a:t>
            </a:r>
          </a:p>
        </p:txBody>
      </p:sp>
      <p:pic>
        <p:nvPicPr>
          <p:cNvPr id="7" name="İçerik Yer Tutucusu 6">
            <a:extLst>
              <a:ext uri="{FF2B5EF4-FFF2-40B4-BE49-F238E27FC236}">
                <a16:creationId xmlns:a16="http://schemas.microsoft.com/office/drawing/2014/main" id="{D924F81B-2320-F7B4-6A30-07D2B7C444F9}"/>
              </a:ext>
            </a:extLst>
          </p:cNvPr>
          <p:cNvPicPr>
            <a:picLocks noGrp="1" noChangeAspect="1"/>
          </p:cNvPicPr>
          <p:nvPr>
            <p:ph idx="1"/>
          </p:nvPr>
        </p:nvPicPr>
        <p:blipFill>
          <a:blip r:embed="rId2"/>
          <a:stretch>
            <a:fillRect/>
          </a:stretch>
        </p:blipFill>
        <p:spPr>
          <a:xfrm>
            <a:off x="1310640" y="1825625"/>
            <a:ext cx="10139680" cy="4351338"/>
          </a:xfrm>
          <a:prstGeom prst="rect">
            <a:avLst/>
          </a:prstGeom>
        </p:spPr>
      </p:pic>
    </p:spTree>
    <p:extLst>
      <p:ext uri="{BB962C8B-B14F-4D97-AF65-F5344CB8AC3E}">
        <p14:creationId xmlns:p14="http://schemas.microsoft.com/office/powerpoint/2010/main" val="3529376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228F5-5592-D372-922E-3175A1E3C4CE}"/>
              </a:ext>
            </a:extLst>
          </p:cNvPr>
          <p:cNvSpPr>
            <a:spLocks noGrp="1"/>
          </p:cNvSpPr>
          <p:nvPr>
            <p:ph type="title"/>
          </p:nvPr>
        </p:nvSpPr>
        <p:spPr/>
        <p:txBody>
          <a:bodyPr/>
          <a:lstStyle/>
          <a:p>
            <a:r>
              <a:rPr lang="tr-TR" dirty="0">
                <a:solidFill>
                  <a:schemeClr val="accent2">
                    <a:lumMod val="75000"/>
                  </a:schemeClr>
                </a:solidFill>
              </a:rPr>
              <a:t>Geleceğe Bakış Süreci</a:t>
            </a:r>
            <a:endParaRPr lang="tr-TR" dirty="0"/>
          </a:p>
        </p:txBody>
      </p:sp>
      <p:sp>
        <p:nvSpPr>
          <p:cNvPr id="4" name="Daire: Boş 3">
            <a:extLst>
              <a:ext uri="{FF2B5EF4-FFF2-40B4-BE49-F238E27FC236}">
                <a16:creationId xmlns:a16="http://schemas.microsoft.com/office/drawing/2014/main" id="{4559B581-0742-7E6A-FF1A-ED075FC7BF1D}"/>
              </a:ext>
            </a:extLst>
          </p:cNvPr>
          <p:cNvSpPr/>
          <p:nvPr/>
        </p:nvSpPr>
        <p:spPr>
          <a:xfrm>
            <a:off x="2402840" y="2321560"/>
            <a:ext cx="1188720" cy="985520"/>
          </a:xfrm>
          <a:prstGeom prst="donu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5" name="Dikdörtgen: Köşeleri Yuvarlatılmış 4">
            <a:extLst>
              <a:ext uri="{FF2B5EF4-FFF2-40B4-BE49-F238E27FC236}">
                <a16:creationId xmlns:a16="http://schemas.microsoft.com/office/drawing/2014/main" id="{1EF6442A-EFB9-5826-C6DA-F11FC355A9A6}"/>
              </a:ext>
            </a:extLst>
          </p:cNvPr>
          <p:cNvSpPr/>
          <p:nvPr/>
        </p:nvSpPr>
        <p:spPr>
          <a:xfrm>
            <a:off x="3083562" y="2032000"/>
            <a:ext cx="6060438" cy="904240"/>
          </a:xfrm>
          <a:prstGeom prst="round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Rektör tarafından Strateji Geliştirme Kurulu ve </a:t>
            </a:r>
            <a:r>
              <a:rPr lang="tr-TR" dirty="0" smtClean="0">
                <a:solidFill>
                  <a:schemeClr val="tx1"/>
                </a:solidFill>
              </a:rPr>
              <a:t>Stratejik </a:t>
            </a:r>
            <a:r>
              <a:rPr lang="tr-TR" dirty="0">
                <a:solidFill>
                  <a:schemeClr val="tx1"/>
                </a:solidFill>
              </a:rPr>
              <a:t>P</a:t>
            </a:r>
            <a:r>
              <a:rPr lang="tr-TR" dirty="0" smtClean="0">
                <a:solidFill>
                  <a:schemeClr val="tx1"/>
                </a:solidFill>
              </a:rPr>
              <a:t>lanlama </a:t>
            </a:r>
            <a:r>
              <a:rPr lang="tr-TR" dirty="0">
                <a:solidFill>
                  <a:schemeClr val="tx1"/>
                </a:solidFill>
              </a:rPr>
              <a:t>E</a:t>
            </a:r>
            <a:r>
              <a:rPr lang="tr-TR" dirty="0" smtClean="0">
                <a:solidFill>
                  <a:schemeClr val="tx1"/>
                </a:solidFill>
              </a:rPr>
              <a:t>kibine</a:t>
            </a:r>
            <a:r>
              <a:rPr lang="tr-TR" dirty="0">
                <a:solidFill>
                  <a:schemeClr val="tx1"/>
                </a:solidFill>
              </a:rPr>
              <a:t>, geleceğe bakışın detaylarının belirlenmesi için bir perspektif verilir</a:t>
            </a:r>
          </a:p>
        </p:txBody>
      </p:sp>
      <p:sp>
        <p:nvSpPr>
          <p:cNvPr id="6" name="Daire: Boş 5">
            <a:extLst>
              <a:ext uri="{FF2B5EF4-FFF2-40B4-BE49-F238E27FC236}">
                <a16:creationId xmlns:a16="http://schemas.microsoft.com/office/drawing/2014/main" id="{9792742A-AC8A-F7B7-3ED2-6EEA2FC10384}"/>
              </a:ext>
            </a:extLst>
          </p:cNvPr>
          <p:cNvSpPr/>
          <p:nvPr/>
        </p:nvSpPr>
        <p:spPr>
          <a:xfrm>
            <a:off x="3693160" y="4526280"/>
            <a:ext cx="1188720" cy="985520"/>
          </a:xfrm>
          <a:prstGeom prst="donu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7" name="Dikdörtgen: Köşeleri Yuvarlatılmış 6">
            <a:extLst>
              <a:ext uri="{FF2B5EF4-FFF2-40B4-BE49-F238E27FC236}">
                <a16:creationId xmlns:a16="http://schemas.microsoft.com/office/drawing/2014/main" id="{2577DF65-EAB8-03AA-DA7A-EEBB21749FF5}"/>
              </a:ext>
            </a:extLst>
          </p:cNvPr>
          <p:cNvSpPr/>
          <p:nvPr/>
        </p:nvSpPr>
        <p:spPr>
          <a:xfrm>
            <a:off x="4409440" y="4323080"/>
            <a:ext cx="5557520" cy="782320"/>
          </a:xfrm>
          <a:prstGeom prst="round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Üniversitenin misyon, vizyon ve temel değerler bildirimleri belirlenir. </a:t>
            </a:r>
          </a:p>
        </p:txBody>
      </p:sp>
    </p:spTree>
    <p:extLst>
      <p:ext uri="{BB962C8B-B14F-4D97-AF65-F5344CB8AC3E}">
        <p14:creationId xmlns:p14="http://schemas.microsoft.com/office/powerpoint/2010/main" val="23461915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2EC5583-9E3A-A795-C5F8-19B0EBF85D5B}"/>
              </a:ext>
            </a:extLst>
          </p:cNvPr>
          <p:cNvSpPr>
            <a:spLocks noGrp="1"/>
          </p:cNvSpPr>
          <p:nvPr>
            <p:ph idx="1"/>
          </p:nvPr>
        </p:nvSpPr>
        <p:spPr>
          <a:xfrm>
            <a:off x="838200" y="1175385"/>
            <a:ext cx="10515600" cy="4351338"/>
          </a:xfrm>
        </p:spPr>
        <p:txBody>
          <a:bodyPr/>
          <a:lstStyle/>
          <a:p>
            <a:r>
              <a:rPr lang="tr-TR" i="1" dirty="0"/>
              <a:t>Geleceğe bakış sürecine üniversitenin misyon, vizyon ve temel değerler bildirimini ifade etmekle başlanır. Misyon, vizyon ve temel değerler, bir üniversitenin uzun vadede idealleri doğrultusunda ilerleyebilmesi için yönlendiricilik işlevi görür.</a:t>
            </a:r>
          </a:p>
          <a:p>
            <a:endParaRPr lang="tr-TR" i="1" dirty="0"/>
          </a:p>
          <a:p>
            <a:r>
              <a:rPr lang="tr-TR" i="1"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Stratejik plan, üniversitenin misyon, vizyon ve değerlerine uygun olarak oluşturulmalı ve bu temel unsurları yansıtmalıdır.</a:t>
            </a:r>
            <a:endParaRPr lang="tr-TR" i="1" dirty="0"/>
          </a:p>
        </p:txBody>
      </p:sp>
    </p:spTree>
    <p:extLst>
      <p:ext uri="{BB962C8B-B14F-4D97-AF65-F5344CB8AC3E}">
        <p14:creationId xmlns:p14="http://schemas.microsoft.com/office/powerpoint/2010/main" val="12959915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22CC3C-ABC4-F4BC-3201-C3E88327685A}"/>
              </a:ext>
            </a:extLst>
          </p:cNvPr>
          <p:cNvSpPr>
            <a:spLocks noGrp="1"/>
          </p:cNvSpPr>
          <p:nvPr>
            <p:ph type="title"/>
          </p:nvPr>
        </p:nvSpPr>
        <p:spPr/>
        <p:txBody>
          <a:bodyPr/>
          <a:lstStyle/>
          <a:p>
            <a:r>
              <a:rPr lang="tr-TR" dirty="0">
                <a:solidFill>
                  <a:schemeClr val="accent2">
                    <a:lumMod val="75000"/>
                  </a:schemeClr>
                </a:solidFill>
              </a:rPr>
              <a:t>Farklılaştırma Stratejisi Süreci</a:t>
            </a:r>
            <a:endParaRPr lang="tr-TR" dirty="0"/>
          </a:p>
        </p:txBody>
      </p:sp>
      <p:sp>
        <p:nvSpPr>
          <p:cNvPr id="4" name="Dikdörtgen 3">
            <a:extLst>
              <a:ext uri="{FF2B5EF4-FFF2-40B4-BE49-F238E27FC236}">
                <a16:creationId xmlns:a16="http://schemas.microsoft.com/office/drawing/2014/main" id="{0112E47D-C5C7-ABD1-55BB-C7A3AB07A923}"/>
              </a:ext>
            </a:extLst>
          </p:cNvPr>
          <p:cNvSpPr/>
          <p:nvPr/>
        </p:nvSpPr>
        <p:spPr>
          <a:xfrm>
            <a:off x="4734560" y="2347277"/>
            <a:ext cx="3352800" cy="3241040"/>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Temel Tercihler</a:t>
            </a:r>
          </a:p>
        </p:txBody>
      </p:sp>
      <p:cxnSp>
        <p:nvCxnSpPr>
          <p:cNvPr id="8" name="Bağlayıcı: Dirsek 7">
            <a:extLst>
              <a:ext uri="{FF2B5EF4-FFF2-40B4-BE49-F238E27FC236}">
                <a16:creationId xmlns:a16="http://schemas.microsoft.com/office/drawing/2014/main" id="{A92C8758-3BCC-38BA-E920-831F6B56831E}"/>
              </a:ext>
            </a:extLst>
          </p:cNvPr>
          <p:cNvCxnSpPr/>
          <p:nvPr/>
        </p:nvCxnSpPr>
        <p:spPr>
          <a:xfrm flipV="1">
            <a:off x="8087360" y="1690688"/>
            <a:ext cx="1127760" cy="656589"/>
          </a:xfrm>
          <a:prstGeom prst="bentConnector3">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 name="Bağlayıcı: Dirsek 9">
            <a:extLst>
              <a:ext uri="{FF2B5EF4-FFF2-40B4-BE49-F238E27FC236}">
                <a16:creationId xmlns:a16="http://schemas.microsoft.com/office/drawing/2014/main" id="{2813AB2F-163C-268F-BE7F-1FA40F9B1C8A}"/>
              </a:ext>
            </a:extLst>
          </p:cNvPr>
          <p:cNvCxnSpPr>
            <a:cxnSpLocks/>
          </p:cNvCxnSpPr>
          <p:nvPr/>
        </p:nvCxnSpPr>
        <p:spPr>
          <a:xfrm>
            <a:off x="8087360" y="5588317"/>
            <a:ext cx="1361440" cy="656589"/>
          </a:xfrm>
          <a:prstGeom prst="bentConnector3">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Bağlayıcı: Dirsek 11">
            <a:extLst>
              <a:ext uri="{FF2B5EF4-FFF2-40B4-BE49-F238E27FC236}">
                <a16:creationId xmlns:a16="http://schemas.microsoft.com/office/drawing/2014/main" id="{FFBE36AD-624A-B274-A1D3-9B46A96128F8}"/>
              </a:ext>
            </a:extLst>
          </p:cNvPr>
          <p:cNvCxnSpPr>
            <a:cxnSpLocks/>
          </p:cNvCxnSpPr>
          <p:nvPr/>
        </p:nvCxnSpPr>
        <p:spPr>
          <a:xfrm rot="10800000">
            <a:off x="3743961" y="1815624"/>
            <a:ext cx="1000761" cy="531655"/>
          </a:xfrm>
          <a:prstGeom prst="bentConnector3">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Bağlayıcı: Dirsek 15">
            <a:extLst>
              <a:ext uri="{FF2B5EF4-FFF2-40B4-BE49-F238E27FC236}">
                <a16:creationId xmlns:a16="http://schemas.microsoft.com/office/drawing/2014/main" id="{8A294C11-E748-0F8D-E2D7-EB5EA30A5A86}"/>
              </a:ext>
            </a:extLst>
          </p:cNvPr>
          <p:cNvCxnSpPr>
            <a:cxnSpLocks/>
          </p:cNvCxnSpPr>
          <p:nvPr/>
        </p:nvCxnSpPr>
        <p:spPr>
          <a:xfrm rot="10800000" flipV="1">
            <a:off x="3708400" y="5588317"/>
            <a:ext cx="1026160" cy="656588"/>
          </a:xfrm>
          <a:prstGeom prst="bentConnector3">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D9E18366-E595-BD2E-2D19-C0B79A7F337D}"/>
              </a:ext>
            </a:extLst>
          </p:cNvPr>
          <p:cNvSpPr/>
          <p:nvPr/>
        </p:nvSpPr>
        <p:spPr>
          <a:xfrm>
            <a:off x="9215120" y="1170305"/>
            <a:ext cx="1828800" cy="1034574"/>
          </a:xfrm>
          <a:prstGeom prst="ellips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Konum Tercihi</a:t>
            </a:r>
          </a:p>
        </p:txBody>
      </p:sp>
      <p:sp>
        <p:nvSpPr>
          <p:cNvPr id="22" name="Oval 21">
            <a:extLst>
              <a:ext uri="{FF2B5EF4-FFF2-40B4-BE49-F238E27FC236}">
                <a16:creationId xmlns:a16="http://schemas.microsoft.com/office/drawing/2014/main" id="{CA060779-AB7F-BC61-7428-75F98C32681E}"/>
              </a:ext>
            </a:extLst>
          </p:cNvPr>
          <p:cNvSpPr/>
          <p:nvPr/>
        </p:nvSpPr>
        <p:spPr>
          <a:xfrm>
            <a:off x="9367520" y="5588317"/>
            <a:ext cx="1828800" cy="1034574"/>
          </a:xfrm>
          <a:prstGeom prst="ellips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Başarı Bölgesi Tercihi</a:t>
            </a:r>
          </a:p>
        </p:txBody>
      </p:sp>
      <p:sp>
        <p:nvSpPr>
          <p:cNvPr id="23" name="Oval 22">
            <a:extLst>
              <a:ext uri="{FF2B5EF4-FFF2-40B4-BE49-F238E27FC236}">
                <a16:creationId xmlns:a16="http://schemas.microsoft.com/office/drawing/2014/main" id="{0C6C8FAD-6D7B-8630-684B-7FD94332A343}"/>
              </a:ext>
            </a:extLst>
          </p:cNvPr>
          <p:cNvSpPr/>
          <p:nvPr/>
        </p:nvSpPr>
        <p:spPr>
          <a:xfrm>
            <a:off x="1915161" y="1430497"/>
            <a:ext cx="1828800" cy="1034574"/>
          </a:xfrm>
          <a:prstGeom prst="ellips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Değer Sunumu Tercihi </a:t>
            </a:r>
          </a:p>
        </p:txBody>
      </p:sp>
      <p:sp>
        <p:nvSpPr>
          <p:cNvPr id="24" name="Oval 23">
            <a:extLst>
              <a:ext uri="{FF2B5EF4-FFF2-40B4-BE49-F238E27FC236}">
                <a16:creationId xmlns:a16="http://schemas.microsoft.com/office/drawing/2014/main" id="{726D9B40-1167-8A1E-6B79-A703DBBF3055}"/>
              </a:ext>
            </a:extLst>
          </p:cNvPr>
          <p:cNvSpPr/>
          <p:nvPr/>
        </p:nvSpPr>
        <p:spPr>
          <a:xfrm>
            <a:off x="1844039" y="5727619"/>
            <a:ext cx="1828800" cy="1034574"/>
          </a:xfrm>
          <a:prstGeom prst="ellips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Temel Yetkinlik Tercihi </a:t>
            </a:r>
          </a:p>
        </p:txBody>
      </p:sp>
    </p:spTree>
    <p:extLst>
      <p:ext uri="{BB962C8B-B14F-4D97-AF65-F5344CB8AC3E}">
        <p14:creationId xmlns:p14="http://schemas.microsoft.com/office/powerpoint/2010/main" val="25523626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4CD7E-722F-74C9-E723-13E1FEA3B8AB}"/>
              </a:ext>
            </a:extLst>
          </p:cNvPr>
          <p:cNvSpPr>
            <a:spLocks noGrp="1"/>
          </p:cNvSpPr>
          <p:nvPr>
            <p:ph idx="1"/>
          </p:nvPr>
        </p:nvSpPr>
        <p:spPr>
          <a:xfrm>
            <a:off x="838200" y="931545"/>
            <a:ext cx="10515600" cy="4351338"/>
          </a:xfrm>
        </p:spPr>
        <p:txBody>
          <a:bodyPr>
            <a:normAutofit fontScale="92500" lnSpcReduction="10000"/>
          </a:bodyPr>
          <a:lstStyle/>
          <a:p>
            <a:pPr algn="just"/>
            <a:r>
              <a:rPr lang="tr-TR" i="1" dirty="0"/>
              <a:t>Farklılaşma stratejisi, Yükseköğretim Kurulu, Kalkınma Bakanlığı ve Maliye Bakanlığı başta olmak üzere ilgili merkezi idarelerin görüşleri alınarak belirlenmelidir. Böylece yakın işbirliği içerisinde bulunulan idarelerin üniversiteye yönelik bakış açıları farklılaştırma sürecine dahil edilebilecek; farklılaşan üniversitelere farklı bütçe ve istihdam rejimlerinin uygulanması sağlanabilecektir.</a:t>
            </a:r>
          </a:p>
          <a:p>
            <a:pPr algn="just"/>
            <a:endParaRPr lang="tr-TR" i="1" dirty="0"/>
          </a:p>
          <a:p>
            <a:pPr algn="just"/>
            <a:r>
              <a:rPr lang="tr-TR" i="1" dirty="0"/>
              <a:t>Bununla birlikte yerel/bölgesel özellikler, yerel/bölgesel sanayi kümeleri ve yerel/bölgesel işgücü talebi eğilimlerinin belirlenmesi sürecinde üniversitelerin, bölgedeki kalkınma ajansları ve bölge kalkınma idareleriyle işbirliği içinde hareket etmeleri farklılaşma stratejisinin daha doğru bir biçimde belirlenmesine katkı sağlayacaktır.</a:t>
            </a:r>
          </a:p>
        </p:txBody>
      </p:sp>
    </p:spTree>
    <p:extLst>
      <p:ext uri="{BB962C8B-B14F-4D97-AF65-F5344CB8AC3E}">
        <p14:creationId xmlns:p14="http://schemas.microsoft.com/office/powerpoint/2010/main" val="33201319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54E9DC-5760-8DB8-B9A6-7A2C321B1088}"/>
              </a:ext>
            </a:extLst>
          </p:cNvPr>
          <p:cNvSpPr>
            <a:spLocks noGrp="1"/>
          </p:cNvSpPr>
          <p:nvPr>
            <p:ph type="title"/>
          </p:nvPr>
        </p:nvSpPr>
        <p:spPr/>
        <p:txBody>
          <a:bodyPr/>
          <a:lstStyle/>
          <a:p>
            <a:r>
              <a:rPr lang="tr-TR" dirty="0">
                <a:solidFill>
                  <a:schemeClr val="accent2">
                    <a:lumMod val="75000"/>
                  </a:schemeClr>
                </a:solidFill>
              </a:rPr>
              <a:t>Strateji Geliştirme Süreci</a:t>
            </a:r>
            <a:endParaRPr lang="tr-TR" dirty="0"/>
          </a:p>
        </p:txBody>
      </p:sp>
      <p:sp>
        <p:nvSpPr>
          <p:cNvPr id="8" name="Dikdörtgen 7">
            <a:extLst>
              <a:ext uri="{FF2B5EF4-FFF2-40B4-BE49-F238E27FC236}">
                <a16:creationId xmlns:a16="http://schemas.microsoft.com/office/drawing/2014/main" id="{07059320-D33C-E216-CD3C-1E0ED56B4B49}"/>
              </a:ext>
            </a:extLst>
          </p:cNvPr>
          <p:cNvSpPr/>
          <p:nvPr/>
        </p:nvSpPr>
        <p:spPr>
          <a:xfrm>
            <a:off x="7873998" y="1950720"/>
            <a:ext cx="1920242" cy="2682240"/>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Performans </a:t>
            </a:r>
          </a:p>
          <a:p>
            <a:pPr algn="ctr"/>
            <a:r>
              <a:rPr lang="tr-TR" dirty="0">
                <a:solidFill>
                  <a:schemeClr val="tx1"/>
                </a:solidFill>
              </a:rPr>
              <a:t>Göstergeleri</a:t>
            </a:r>
          </a:p>
        </p:txBody>
      </p:sp>
      <p:sp>
        <p:nvSpPr>
          <p:cNvPr id="9" name="İkizkenar Üçgen 8">
            <a:extLst>
              <a:ext uri="{FF2B5EF4-FFF2-40B4-BE49-F238E27FC236}">
                <a16:creationId xmlns:a16="http://schemas.microsoft.com/office/drawing/2014/main" id="{C8D50381-637F-60C9-A866-C2176DC5BF04}"/>
              </a:ext>
            </a:extLst>
          </p:cNvPr>
          <p:cNvSpPr/>
          <p:nvPr/>
        </p:nvSpPr>
        <p:spPr>
          <a:xfrm rot="10800000">
            <a:off x="7873998" y="4632960"/>
            <a:ext cx="1920242" cy="1209040"/>
          </a:xfrm>
          <a:prstGeom prst="triangl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tx1"/>
              </a:solidFill>
            </a:endParaRPr>
          </a:p>
        </p:txBody>
      </p:sp>
      <p:sp>
        <p:nvSpPr>
          <p:cNvPr id="10" name="Metin kutusu 9">
            <a:extLst>
              <a:ext uri="{FF2B5EF4-FFF2-40B4-BE49-F238E27FC236}">
                <a16:creationId xmlns:a16="http://schemas.microsoft.com/office/drawing/2014/main" id="{368A4E80-9E73-DE2E-5209-02F6E241550A}"/>
              </a:ext>
            </a:extLst>
          </p:cNvPr>
          <p:cNvSpPr txBox="1"/>
          <p:nvPr/>
        </p:nvSpPr>
        <p:spPr>
          <a:xfrm>
            <a:off x="8351520" y="4837370"/>
            <a:ext cx="1270003" cy="400110"/>
          </a:xfrm>
          <a:prstGeom prst="rect">
            <a:avLst/>
          </a:prstGeom>
          <a:noFill/>
        </p:spPr>
        <p:txBody>
          <a:bodyPr wrap="square" rtlCol="0">
            <a:spAutoFit/>
          </a:bodyPr>
          <a:lstStyle/>
          <a:p>
            <a:r>
              <a:rPr lang="tr-TR" sz="2000" dirty="0"/>
              <a:t>Belirlenir</a:t>
            </a:r>
          </a:p>
        </p:txBody>
      </p:sp>
      <p:sp>
        <p:nvSpPr>
          <p:cNvPr id="13" name="Dikdörtgen 12">
            <a:extLst>
              <a:ext uri="{FF2B5EF4-FFF2-40B4-BE49-F238E27FC236}">
                <a16:creationId xmlns:a16="http://schemas.microsoft.com/office/drawing/2014/main" id="{D2D07A42-5AA1-E0EF-8612-E29115D02A53}"/>
              </a:ext>
            </a:extLst>
          </p:cNvPr>
          <p:cNvSpPr/>
          <p:nvPr/>
        </p:nvSpPr>
        <p:spPr>
          <a:xfrm>
            <a:off x="4952998" y="1972250"/>
            <a:ext cx="1920242" cy="2682240"/>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Hedefler</a:t>
            </a:r>
          </a:p>
        </p:txBody>
      </p:sp>
      <p:sp>
        <p:nvSpPr>
          <p:cNvPr id="14" name="İkizkenar Üçgen 13">
            <a:extLst>
              <a:ext uri="{FF2B5EF4-FFF2-40B4-BE49-F238E27FC236}">
                <a16:creationId xmlns:a16="http://schemas.microsoft.com/office/drawing/2014/main" id="{DE22D5F1-35EA-96A8-369A-5D1BD77B1885}"/>
              </a:ext>
            </a:extLst>
          </p:cNvPr>
          <p:cNvSpPr/>
          <p:nvPr/>
        </p:nvSpPr>
        <p:spPr>
          <a:xfrm rot="10800000">
            <a:off x="4952998" y="4654490"/>
            <a:ext cx="1920242" cy="120904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tx1"/>
              </a:solidFill>
            </a:endParaRPr>
          </a:p>
        </p:txBody>
      </p:sp>
      <p:sp>
        <p:nvSpPr>
          <p:cNvPr id="15" name="Dikdörtgen 14">
            <a:extLst>
              <a:ext uri="{FF2B5EF4-FFF2-40B4-BE49-F238E27FC236}">
                <a16:creationId xmlns:a16="http://schemas.microsoft.com/office/drawing/2014/main" id="{4F413A07-F5CB-AC4B-3D92-222DE0008936}"/>
              </a:ext>
            </a:extLst>
          </p:cNvPr>
          <p:cNvSpPr/>
          <p:nvPr/>
        </p:nvSpPr>
        <p:spPr>
          <a:xfrm>
            <a:off x="1711958" y="1972250"/>
            <a:ext cx="1920242" cy="2682240"/>
          </a:xfrm>
          <a:prstGeom prst="rect">
            <a:avLst/>
          </a:pr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Amaçlar</a:t>
            </a:r>
          </a:p>
        </p:txBody>
      </p:sp>
      <p:sp>
        <p:nvSpPr>
          <p:cNvPr id="16" name="İkizkenar Üçgen 15">
            <a:extLst>
              <a:ext uri="{FF2B5EF4-FFF2-40B4-BE49-F238E27FC236}">
                <a16:creationId xmlns:a16="http://schemas.microsoft.com/office/drawing/2014/main" id="{5125D6C6-7052-A124-2B7E-94CFBF31114F}"/>
              </a:ext>
            </a:extLst>
          </p:cNvPr>
          <p:cNvSpPr/>
          <p:nvPr/>
        </p:nvSpPr>
        <p:spPr>
          <a:xfrm rot="10800000">
            <a:off x="1711957" y="4655701"/>
            <a:ext cx="1920242" cy="1209040"/>
          </a:xfrm>
          <a:prstGeom prst="triangle">
            <a:avLst/>
          </a:pr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tr-TR" sz="1800" dirty="0"/>
          </a:p>
        </p:txBody>
      </p:sp>
      <p:sp>
        <p:nvSpPr>
          <p:cNvPr id="18" name="Metin kutusu 17">
            <a:extLst>
              <a:ext uri="{FF2B5EF4-FFF2-40B4-BE49-F238E27FC236}">
                <a16:creationId xmlns:a16="http://schemas.microsoft.com/office/drawing/2014/main" id="{623D8768-974B-E116-7D55-69BBDB7EA527}"/>
              </a:ext>
            </a:extLst>
          </p:cNvPr>
          <p:cNvSpPr txBox="1"/>
          <p:nvPr/>
        </p:nvSpPr>
        <p:spPr>
          <a:xfrm>
            <a:off x="5394960" y="4837370"/>
            <a:ext cx="1046480" cy="369332"/>
          </a:xfrm>
          <a:prstGeom prst="rect">
            <a:avLst/>
          </a:prstGeom>
          <a:noFill/>
        </p:spPr>
        <p:txBody>
          <a:bodyPr wrap="square">
            <a:spAutoFit/>
          </a:bodyPr>
          <a:lstStyle/>
          <a:p>
            <a:r>
              <a:rPr lang="tr-TR" sz="1800" dirty="0"/>
              <a:t>Belirlenir</a:t>
            </a:r>
          </a:p>
        </p:txBody>
      </p:sp>
      <p:sp>
        <p:nvSpPr>
          <p:cNvPr id="19" name="Metin kutusu 18">
            <a:extLst>
              <a:ext uri="{FF2B5EF4-FFF2-40B4-BE49-F238E27FC236}">
                <a16:creationId xmlns:a16="http://schemas.microsoft.com/office/drawing/2014/main" id="{3EF4B0F9-8C72-D380-53C6-050FE1624A74}"/>
              </a:ext>
            </a:extLst>
          </p:cNvPr>
          <p:cNvSpPr txBox="1"/>
          <p:nvPr/>
        </p:nvSpPr>
        <p:spPr>
          <a:xfrm>
            <a:off x="2148838" y="4808100"/>
            <a:ext cx="1046480" cy="369332"/>
          </a:xfrm>
          <a:prstGeom prst="rect">
            <a:avLst/>
          </a:prstGeom>
          <a:noFill/>
        </p:spPr>
        <p:txBody>
          <a:bodyPr wrap="square">
            <a:spAutoFit/>
          </a:bodyPr>
          <a:lstStyle/>
          <a:p>
            <a:r>
              <a:rPr lang="tr-TR" sz="1800" dirty="0"/>
              <a:t>Belirlenir</a:t>
            </a:r>
          </a:p>
        </p:txBody>
      </p:sp>
    </p:spTree>
    <p:extLst>
      <p:ext uri="{BB962C8B-B14F-4D97-AF65-F5344CB8AC3E}">
        <p14:creationId xmlns:p14="http://schemas.microsoft.com/office/powerpoint/2010/main" val="2130328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FBC6ADC-850B-BF1E-6BC8-4577DCCC7091}"/>
              </a:ext>
            </a:extLst>
          </p:cNvPr>
          <p:cNvSpPr>
            <a:spLocks noGrp="1"/>
          </p:cNvSpPr>
          <p:nvPr>
            <p:ph idx="1"/>
          </p:nvPr>
        </p:nvSpPr>
        <p:spPr>
          <a:xfrm>
            <a:off x="939800" y="907732"/>
            <a:ext cx="10515600" cy="5042535"/>
          </a:xfrm>
        </p:spPr>
        <p:txBody>
          <a:bodyPr>
            <a:normAutofit/>
          </a:bodyPr>
          <a:lstStyle/>
          <a:p>
            <a:pPr algn="just"/>
            <a:r>
              <a:rPr lang="tr-TR" sz="2600" i="1" dirty="0">
                <a:solidFill>
                  <a:srgbClr val="000000"/>
                </a:solidFill>
                <a:ea typeface="Times New Roman" panose="02020603050405020304" pitchFamily="18" charset="0"/>
                <a:cs typeface="Times New Roman" panose="02020603050405020304" pitchFamily="18" charset="0"/>
              </a:rPr>
              <a:t>Stratejik plan, üniversitenin hedeflerini belirlemelidir. Bu hedefler, eğitim kalitesi, araştırma çıktıları, toplumsal katkı, uluslararası işbirliği, öğrenci başarısı, personel gelişimi gibi alanlarda odaklanabilir. Hedefler, üniversitenin misyonunu, vizyonunu ve değerlerini desteklemeli ve ölçülebilir, ulaşılabilir, gerçekçi ve zamanlı (SMART) kriterlere uygun olmalıdır.</a:t>
            </a:r>
          </a:p>
          <a:p>
            <a:pPr algn="just"/>
            <a:endParaRPr lang="tr-TR" sz="2600" i="1" dirty="0">
              <a:solidFill>
                <a:srgbClr val="000000"/>
              </a:solidFill>
              <a:latin typeface="Segoe UI" panose="020B0502040204020203" pitchFamily="34" charset="0"/>
              <a:cs typeface="Times New Roman" panose="02020603050405020304" pitchFamily="18" charset="0"/>
            </a:endParaRPr>
          </a:p>
          <a:p>
            <a:pPr algn="just"/>
            <a:r>
              <a:rPr lang="tr-TR" sz="2600" i="1" dirty="0"/>
              <a:t>Amaçlar, üniversiteyi diğer üniversitelerden farklılaştıran bir yönlendirme ve odaklanma sağlar. </a:t>
            </a:r>
            <a:r>
              <a:rPr lang="tr-TR" sz="2600" i="1"/>
              <a:t>Amaçlar, orta </a:t>
            </a:r>
            <a:r>
              <a:rPr lang="tr-TR" sz="2600" i="1" dirty="0"/>
              <a:t>ve uzun vadeli zaman dilimini kapsamakla birlikte üniversitenin vizyon ve vizyonu ile uyumlu olmalıdır.</a:t>
            </a:r>
          </a:p>
        </p:txBody>
      </p:sp>
    </p:spTree>
    <p:extLst>
      <p:ext uri="{BB962C8B-B14F-4D97-AF65-F5344CB8AC3E}">
        <p14:creationId xmlns:p14="http://schemas.microsoft.com/office/powerpoint/2010/main" val="20937640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C15A04-7B6E-A671-0077-2ED65E2EDB56}"/>
              </a:ext>
            </a:extLst>
          </p:cNvPr>
          <p:cNvSpPr>
            <a:spLocks noGrp="1"/>
          </p:cNvSpPr>
          <p:nvPr>
            <p:ph type="title"/>
          </p:nvPr>
        </p:nvSpPr>
        <p:spPr/>
        <p:txBody>
          <a:bodyPr/>
          <a:lstStyle/>
          <a:p>
            <a:r>
              <a:rPr lang="tr-TR" dirty="0">
                <a:solidFill>
                  <a:schemeClr val="accent2">
                    <a:lumMod val="75000"/>
                  </a:schemeClr>
                </a:solidFill>
              </a:rPr>
              <a:t>Stratejik Süreçler Arasındaki İlişki</a:t>
            </a:r>
          </a:p>
        </p:txBody>
      </p:sp>
      <p:sp>
        <p:nvSpPr>
          <p:cNvPr id="3" name="İçerik Yer Tutucusu 2">
            <a:extLst>
              <a:ext uri="{FF2B5EF4-FFF2-40B4-BE49-F238E27FC236}">
                <a16:creationId xmlns:a16="http://schemas.microsoft.com/office/drawing/2014/main" id="{81C2788A-3CFF-5124-584A-8F1E75546222}"/>
              </a:ext>
            </a:extLst>
          </p:cNvPr>
          <p:cNvSpPr>
            <a:spLocks noGrp="1"/>
          </p:cNvSpPr>
          <p:nvPr>
            <p:ph idx="1"/>
          </p:nvPr>
        </p:nvSpPr>
        <p:spPr>
          <a:xfrm>
            <a:off x="838200" y="1744028"/>
            <a:ext cx="11089640" cy="4351338"/>
          </a:xfrm>
        </p:spPr>
        <p:txBody>
          <a:bodyPr>
            <a:normAutofit lnSpcReduction="10000"/>
          </a:bodyPr>
          <a:lstStyle/>
          <a:p>
            <a:pPr marL="0" indent="0">
              <a:buNone/>
            </a:pPr>
            <a:r>
              <a:rPr lang="tr-TR" dirty="0"/>
              <a:t>   </a:t>
            </a:r>
          </a:p>
          <a:p>
            <a:pPr marL="0" indent="0">
              <a:buNone/>
            </a:pPr>
            <a:endParaRPr lang="tr-TR" dirty="0"/>
          </a:p>
          <a:p>
            <a:pPr marL="0" indent="0">
              <a:buNone/>
            </a:pPr>
            <a:r>
              <a:rPr lang="tr-TR" dirty="0"/>
              <a:t>								</a:t>
            </a:r>
          </a:p>
          <a:p>
            <a:pPr marL="0" indent="0">
              <a:buNone/>
            </a:pPr>
            <a:endParaRPr lang="tr-TR" dirty="0"/>
          </a:p>
          <a:p>
            <a:pPr marL="0" indent="0">
              <a:buNone/>
            </a:pPr>
            <a:r>
              <a:rPr lang="tr-TR" dirty="0"/>
              <a:t>      </a:t>
            </a:r>
          </a:p>
          <a:p>
            <a:pPr marL="0" indent="0">
              <a:buNone/>
            </a:pPr>
            <a:r>
              <a:rPr lang="tr-TR" dirty="0"/>
              <a:t>       Vizyon			Konumlandırma			Amaçlar	</a:t>
            </a:r>
          </a:p>
          <a:p>
            <a:pPr marL="0" indent="0">
              <a:buNone/>
            </a:pPr>
            <a:r>
              <a:rPr lang="tr-TR" dirty="0"/>
              <a:t>       Misyon 			Başarı Bölgesi 			Hedefler	</a:t>
            </a:r>
          </a:p>
          <a:p>
            <a:pPr marL="0" indent="0">
              <a:buNone/>
            </a:pPr>
            <a:r>
              <a:rPr lang="tr-TR" dirty="0"/>
              <a:t>       Temel Değerler	Değer Sunumu			Stratejiler</a:t>
            </a:r>
          </a:p>
          <a:p>
            <a:pPr marL="0" indent="0">
              <a:buNone/>
            </a:pPr>
            <a:r>
              <a:rPr lang="tr-TR" dirty="0"/>
              <a:t>				Temel Yetkinlikler</a:t>
            </a:r>
          </a:p>
        </p:txBody>
      </p:sp>
      <p:sp>
        <p:nvSpPr>
          <p:cNvPr id="5" name="Dikdörtgen: Çapraz Köşeleri Yuvarlatılmış 4">
            <a:extLst>
              <a:ext uri="{FF2B5EF4-FFF2-40B4-BE49-F238E27FC236}">
                <a16:creationId xmlns:a16="http://schemas.microsoft.com/office/drawing/2014/main" id="{0FCC7CB5-4D72-C9D0-1591-D9A1F9E3CE98}"/>
              </a:ext>
            </a:extLst>
          </p:cNvPr>
          <p:cNvSpPr/>
          <p:nvPr/>
        </p:nvSpPr>
        <p:spPr>
          <a:xfrm>
            <a:off x="838200" y="2971800"/>
            <a:ext cx="2453640" cy="914400"/>
          </a:xfrm>
          <a:prstGeom prst="round2Diag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t>Geleceğe Bakış</a:t>
            </a:r>
          </a:p>
        </p:txBody>
      </p:sp>
      <p:sp>
        <p:nvSpPr>
          <p:cNvPr id="6" name="Dikdörtgen: Çapraz Köşeleri Yuvarlatılmış 5">
            <a:extLst>
              <a:ext uri="{FF2B5EF4-FFF2-40B4-BE49-F238E27FC236}">
                <a16:creationId xmlns:a16="http://schemas.microsoft.com/office/drawing/2014/main" id="{097DE796-6BAA-B8EA-B295-E24B106EACDF}"/>
              </a:ext>
            </a:extLst>
          </p:cNvPr>
          <p:cNvSpPr/>
          <p:nvPr/>
        </p:nvSpPr>
        <p:spPr>
          <a:xfrm>
            <a:off x="858520" y="1723786"/>
            <a:ext cx="2453640" cy="914400"/>
          </a:xfrm>
          <a:prstGeom prst="round2Diag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t>Uzun Vade</a:t>
            </a:r>
          </a:p>
        </p:txBody>
      </p:sp>
      <p:cxnSp>
        <p:nvCxnSpPr>
          <p:cNvPr id="8" name="Düz Ok Bağlayıcısı 7">
            <a:extLst>
              <a:ext uri="{FF2B5EF4-FFF2-40B4-BE49-F238E27FC236}">
                <a16:creationId xmlns:a16="http://schemas.microsoft.com/office/drawing/2014/main" id="{5F9D58D0-0A81-5732-903D-3DC83257E48E}"/>
              </a:ext>
            </a:extLst>
          </p:cNvPr>
          <p:cNvCxnSpPr/>
          <p:nvPr/>
        </p:nvCxnSpPr>
        <p:spPr>
          <a:xfrm>
            <a:off x="2065020" y="2671284"/>
            <a:ext cx="0" cy="300516"/>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13" name="Yıldız: 5 Nokta 12">
            <a:extLst>
              <a:ext uri="{FF2B5EF4-FFF2-40B4-BE49-F238E27FC236}">
                <a16:creationId xmlns:a16="http://schemas.microsoft.com/office/drawing/2014/main" id="{4EE3C041-8069-2720-A9AE-D7F4D4750BC1}"/>
              </a:ext>
            </a:extLst>
          </p:cNvPr>
          <p:cNvSpPr/>
          <p:nvPr/>
        </p:nvSpPr>
        <p:spPr>
          <a:xfrm>
            <a:off x="858520" y="4170521"/>
            <a:ext cx="350520" cy="34544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Yıldız: 5 Nokta 13">
            <a:extLst>
              <a:ext uri="{FF2B5EF4-FFF2-40B4-BE49-F238E27FC236}">
                <a16:creationId xmlns:a16="http://schemas.microsoft.com/office/drawing/2014/main" id="{5E2642AC-7560-F18B-C2EC-DB33ACFC1337}"/>
              </a:ext>
            </a:extLst>
          </p:cNvPr>
          <p:cNvSpPr/>
          <p:nvPr/>
        </p:nvSpPr>
        <p:spPr>
          <a:xfrm>
            <a:off x="858520" y="4569301"/>
            <a:ext cx="350520" cy="34544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Yıldız: 5 Nokta 14">
            <a:extLst>
              <a:ext uri="{FF2B5EF4-FFF2-40B4-BE49-F238E27FC236}">
                <a16:creationId xmlns:a16="http://schemas.microsoft.com/office/drawing/2014/main" id="{97824109-6555-3DB4-AFF2-C0D0B9EE6B7A}"/>
              </a:ext>
            </a:extLst>
          </p:cNvPr>
          <p:cNvSpPr/>
          <p:nvPr/>
        </p:nvSpPr>
        <p:spPr>
          <a:xfrm>
            <a:off x="858520" y="5036423"/>
            <a:ext cx="350520" cy="34544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Dikdörtgen: Çapraz Köşeleri Yuvarlatılmış 15">
            <a:extLst>
              <a:ext uri="{FF2B5EF4-FFF2-40B4-BE49-F238E27FC236}">
                <a16:creationId xmlns:a16="http://schemas.microsoft.com/office/drawing/2014/main" id="{B73F01FE-EF6B-42E1-6C6E-DBFEC598FC63}"/>
              </a:ext>
            </a:extLst>
          </p:cNvPr>
          <p:cNvSpPr/>
          <p:nvPr/>
        </p:nvSpPr>
        <p:spPr>
          <a:xfrm>
            <a:off x="4563109" y="1756884"/>
            <a:ext cx="2453640" cy="914400"/>
          </a:xfrm>
          <a:prstGeom prst="round2Diag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t>Orta/Uzun Vade</a:t>
            </a:r>
          </a:p>
        </p:txBody>
      </p:sp>
      <p:sp>
        <p:nvSpPr>
          <p:cNvPr id="17" name="Dikdörtgen: Çapraz Köşeleri Yuvarlatılmış 16">
            <a:extLst>
              <a:ext uri="{FF2B5EF4-FFF2-40B4-BE49-F238E27FC236}">
                <a16:creationId xmlns:a16="http://schemas.microsoft.com/office/drawing/2014/main" id="{11AFD06F-C19D-911E-FA78-8D93F63E05B2}"/>
              </a:ext>
            </a:extLst>
          </p:cNvPr>
          <p:cNvSpPr/>
          <p:nvPr/>
        </p:nvSpPr>
        <p:spPr>
          <a:xfrm>
            <a:off x="8688069" y="1744028"/>
            <a:ext cx="2453640" cy="914400"/>
          </a:xfrm>
          <a:prstGeom prst="round2Diag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t>Orta Vade</a:t>
            </a:r>
          </a:p>
        </p:txBody>
      </p:sp>
      <p:sp>
        <p:nvSpPr>
          <p:cNvPr id="18" name="Dikdörtgen: Çapraz Köşeleri Yuvarlatılmış 17">
            <a:extLst>
              <a:ext uri="{FF2B5EF4-FFF2-40B4-BE49-F238E27FC236}">
                <a16:creationId xmlns:a16="http://schemas.microsoft.com/office/drawing/2014/main" id="{72AE0337-568A-1DA3-3014-4C30DD6E883B}"/>
              </a:ext>
            </a:extLst>
          </p:cNvPr>
          <p:cNvSpPr/>
          <p:nvPr/>
        </p:nvSpPr>
        <p:spPr>
          <a:xfrm>
            <a:off x="4518660" y="2945529"/>
            <a:ext cx="2453640" cy="914400"/>
          </a:xfrm>
          <a:prstGeom prst="round2Diag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t>Farklılaştırma Stratejisi</a:t>
            </a:r>
          </a:p>
        </p:txBody>
      </p:sp>
      <p:sp>
        <p:nvSpPr>
          <p:cNvPr id="20" name="Yıldız: 5 Nokta 19">
            <a:extLst>
              <a:ext uri="{FF2B5EF4-FFF2-40B4-BE49-F238E27FC236}">
                <a16:creationId xmlns:a16="http://schemas.microsoft.com/office/drawing/2014/main" id="{371A306B-ADE4-C170-E66F-802EDE5EAFE7}"/>
              </a:ext>
            </a:extLst>
          </p:cNvPr>
          <p:cNvSpPr/>
          <p:nvPr/>
        </p:nvSpPr>
        <p:spPr>
          <a:xfrm>
            <a:off x="4187189" y="4026853"/>
            <a:ext cx="350520" cy="345440"/>
          </a:xfrm>
          <a:prstGeom prst="star5">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Yıldız: 5 Nokta 20">
            <a:extLst>
              <a:ext uri="{FF2B5EF4-FFF2-40B4-BE49-F238E27FC236}">
                <a16:creationId xmlns:a16="http://schemas.microsoft.com/office/drawing/2014/main" id="{F1B8E02E-5B12-93DE-01C5-FE2D0A19206A}"/>
              </a:ext>
            </a:extLst>
          </p:cNvPr>
          <p:cNvSpPr/>
          <p:nvPr/>
        </p:nvSpPr>
        <p:spPr>
          <a:xfrm>
            <a:off x="4152900" y="4569301"/>
            <a:ext cx="350520" cy="345440"/>
          </a:xfrm>
          <a:prstGeom prst="star5">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Yıldız: 5 Nokta 21">
            <a:extLst>
              <a:ext uri="{FF2B5EF4-FFF2-40B4-BE49-F238E27FC236}">
                <a16:creationId xmlns:a16="http://schemas.microsoft.com/office/drawing/2014/main" id="{22435600-566C-8BCB-C4E0-EAC791985A2D}"/>
              </a:ext>
            </a:extLst>
          </p:cNvPr>
          <p:cNvSpPr/>
          <p:nvPr/>
        </p:nvSpPr>
        <p:spPr>
          <a:xfrm>
            <a:off x="4171949" y="4986496"/>
            <a:ext cx="350520" cy="345440"/>
          </a:xfrm>
          <a:prstGeom prst="star5">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Yıldız: 5 Nokta 22">
            <a:extLst>
              <a:ext uri="{FF2B5EF4-FFF2-40B4-BE49-F238E27FC236}">
                <a16:creationId xmlns:a16="http://schemas.microsoft.com/office/drawing/2014/main" id="{B26D97D8-3C59-D7BC-DA74-55F36FC0D571}"/>
              </a:ext>
            </a:extLst>
          </p:cNvPr>
          <p:cNvSpPr/>
          <p:nvPr/>
        </p:nvSpPr>
        <p:spPr>
          <a:xfrm>
            <a:off x="4168140" y="5469808"/>
            <a:ext cx="350520" cy="345440"/>
          </a:xfrm>
          <a:prstGeom prst="star5">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Dikdörtgen: Çapraz Köşeleri Yuvarlatılmış 24">
            <a:extLst>
              <a:ext uri="{FF2B5EF4-FFF2-40B4-BE49-F238E27FC236}">
                <a16:creationId xmlns:a16="http://schemas.microsoft.com/office/drawing/2014/main" id="{8129A1A6-0DEE-2508-E4A3-1AEFFA456A9C}"/>
              </a:ext>
            </a:extLst>
          </p:cNvPr>
          <p:cNvSpPr/>
          <p:nvPr/>
        </p:nvSpPr>
        <p:spPr>
          <a:xfrm>
            <a:off x="8688069" y="2945529"/>
            <a:ext cx="2453640" cy="914400"/>
          </a:xfrm>
          <a:prstGeom prst="round2Diag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t>Strateji Geliştirme</a:t>
            </a:r>
          </a:p>
        </p:txBody>
      </p:sp>
      <p:sp>
        <p:nvSpPr>
          <p:cNvPr id="26" name="Yıldız: 5 Nokta 25">
            <a:extLst>
              <a:ext uri="{FF2B5EF4-FFF2-40B4-BE49-F238E27FC236}">
                <a16:creationId xmlns:a16="http://schemas.microsoft.com/office/drawing/2014/main" id="{DE1BAA8C-C06F-F3D4-E0EB-01C9EDBD620F}"/>
              </a:ext>
            </a:extLst>
          </p:cNvPr>
          <p:cNvSpPr/>
          <p:nvPr/>
        </p:nvSpPr>
        <p:spPr>
          <a:xfrm>
            <a:off x="8688069" y="5029991"/>
            <a:ext cx="350520" cy="345440"/>
          </a:xfrm>
          <a:prstGeom prst="star5">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Yıldız: 5 Nokta 26">
            <a:extLst>
              <a:ext uri="{FF2B5EF4-FFF2-40B4-BE49-F238E27FC236}">
                <a16:creationId xmlns:a16="http://schemas.microsoft.com/office/drawing/2014/main" id="{30200E27-73F1-EE85-1951-3E48FA4613FD}"/>
              </a:ext>
            </a:extLst>
          </p:cNvPr>
          <p:cNvSpPr/>
          <p:nvPr/>
        </p:nvSpPr>
        <p:spPr>
          <a:xfrm>
            <a:off x="8675369" y="4569301"/>
            <a:ext cx="350520" cy="345440"/>
          </a:xfrm>
          <a:prstGeom prst="star5">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8" name="Yıldız: 5 Nokta 27">
            <a:extLst>
              <a:ext uri="{FF2B5EF4-FFF2-40B4-BE49-F238E27FC236}">
                <a16:creationId xmlns:a16="http://schemas.microsoft.com/office/drawing/2014/main" id="{22AF9117-B86E-BAA2-1B10-7ADE148AC7F6}"/>
              </a:ext>
            </a:extLst>
          </p:cNvPr>
          <p:cNvSpPr/>
          <p:nvPr/>
        </p:nvSpPr>
        <p:spPr>
          <a:xfrm>
            <a:off x="8688069" y="4026853"/>
            <a:ext cx="350520" cy="345440"/>
          </a:xfrm>
          <a:prstGeom prst="star5">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29" name="Düz Ok Bağlayıcısı 28">
            <a:extLst>
              <a:ext uri="{FF2B5EF4-FFF2-40B4-BE49-F238E27FC236}">
                <a16:creationId xmlns:a16="http://schemas.microsoft.com/office/drawing/2014/main" id="{0C0F2B3F-0477-3298-633D-DEF56343D766}"/>
              </a:ext>
            </a:extLst>
          </p:cNvPr>
          <p:cNvCxnSpPr/>
          <p:nvPr/>
        </p:nvCxnSpPr>
        <p:spPr>
          <a:xfrm>
            <a:off x="5745480" y="2638186"/>
            <a:ext cx="0" cy="300516"/>
          </a:xfrm>
          <a:prstGeom prst="straightConnector1">
            <a:avLst/>
          </a:prstGeom>
          <a:ln w="508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Düz Ok Bağlayıcısı 29">
            <a:extLst>
              <a:ext uri="{FF2B5EF4-FFF2-40B4-BE49-F238E27FC236}">
                <a16:creationId xmlns:a16="http://schemas.microsoft.com/office/drawing/2014/main" id="{0D722138-5787-B443-0134-D00D0F27FB9F}"/>
              </a:ext>
            </a:extLst>
          </p:cNvPr>
          <p:cNvCxnSpPr/>
          <p:nvPr/>
        </p:nvCxnSpPr>
        <p:spPr>
          <a:xfrm>
            <a:off x="9914889" y="2671284"/>
            <a:ext cx="0" cy="300516"/>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5423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954213A-6FC5-F3C8-DB87-07EB6DF5742A}"/>
              </a:ext>
            </a:extLst>
          </p:cNvPr>
          <p:cNvSpPr>
            <a:spLocks noGrp="1"/>
          </p:cNvSpPr>
          <p:nvPr>
            <p:ph idx="1"/>
          </p:nvPr>
        </p:nvSpPr>
        <p:spPr>
          <a:xfrm>
            <a:off x="665480" y="1104264"/>
            <a:ext cx="10515600" cy="4869815"/>
          </a:xfrm>
        </p:spPr>
        <p:txBody>
          <a:bodyPr>
            <a:normAutofit/>
          </a:bodyPr>
          <a:lstStyle/>
          <a:p>
            <a:pPr algn="just"/>
            <a:r>
              <a:rPr lang="tr-TR" sz="2600" i="1" dirty="0">
                <a:solidFill>
                  <a:srgbClr val="000000"/>
                </a:solidFill>
                <a:ea typeface="Times New Roman" panose="02020603050405020304" pitchFamily="18" charset="0"/>
                <a:cs typeface="Times New Roman" panose="02020603050405020304" pitchFamily="18" charset="0"/>
              </a:rPr>
              <a:t>Stratejik plan, değişen koşullara ve gelişmelere uyum sağlayacak şekilde esnek olmalıdır. Üniversite, planın gerektiğinde revize edilebileceği ve güncellenmesi gereken alanları belirlemelidir. Esneklik, stratejik planın sürdürülebilirliğini ve uygunluğunu korumasını sağlar.</a:t>
            </a:r>
          </a:p>
          <a:p>
            <a:pPr marL="0" indent="0" algn="just">
              <a:buNone/>
            </a:pPr>
            <a:endParaRPr lang="tr-TR" sz="2600" i="1" dirty="0">
              <a:solidFill>
                <a:srgbClr val="000000"/>
              </a:solidFill>
              <a:cs typeface="Times New Roman" panose="02020603050405020304" pitchFamily="18" charset="0"/>
            </a:endParaRPr>
          </a:p>
          <a:p>
            <a:pPr marL="0" indent="0" algn="just">
              <a:buNone/>
            </a:pPr>
            <a:endParaRPr lang="tr-TR" sz="2600" i="1" dirty="0">
              <a:solidFill>
                <a:srgbClr val="000000"/>
              </a:solidFill>
              <a:cs typeface="Times New Roman" panose="02020603050405020304" pitchFamily="18" charset="0"/>
            </a:endParaRPr>
          </a:p>
          <a:p>
            <a:pPr algn="just"/>
            <a:r>
              <a:rPr lang="tr-TR" sz="2600" i="1" dirty="0">
                <a:solidFill>
                  <a:srgbClr val="000000"/>
                </a:solidFill>
                <a:ea typeface="Times New Roman" panose="02020603050405020304" pitchFamily="18" charset="0"/>
                <a:cs typeface="Times New Roman" panose="02020603050405020304" pitchFamily="18" charset="0"/>
              </a:rPr>
              <a:t>Stratejik plan, uzun vadeli bir perspektife dayanmalı ve sürdürülebilirlik ilkesini içermelidir. Üniversite, gelecekteki hedefleri ve gelişimi desteklemek için stratejiler ve politikalar içermelidir. Ayrıca, planın uzun vadeli etkilerini ve sonuçlarını dikkate almalı ve sürdürülebilirlik hedeflerine odaklanmalıdır.</a:t>
            </a:r>
            <a:endParaRPr lang="tr-TR" sz="2600" i="1" dirty="0"/>
          </a:p>
        </p:txBody>
      </p:sp>
    </p:spTree>
    <p:extLst>
      <p:ext uri="{BB962C8B-B14F-4D97-AF65-F5344CB8AC3E}">
        <p14:creationId xmlns:p14="http://schemas.microsoft.com/office/powerpoint/2010/main" val="2980184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1D6E50-D17D-8244-2706-459FC112A8D1}"/>
              </a:ext>
            </a:extLst>
          </p:cNvPr>
          <p:cNvSpPr>
            <a:spLocks noGrp="1"/>
          </p:cNvSpPr>
          <p:nvPr>
            <p:ph type="title"/>
          </p:nvPr>
        </p:nvSpPr>
        <p:spPr/>
        <p:txBody>
          <a:bodyPr/>
          <a:lstStyle/>
          <a:p>
            <a:pPr algn="ctr"/>
            <a:r>
              <a:rPr lang="tr-TR" dirty="0"/>
              <a:t>STRATEJİ GELİŞTİRME KURULU</a:t>
            </a:r>
          </a:p>
        </p:txBody>
      </p:sp>
      <p:sp>
        <p:nvSpPr>
          <p:cNvPr id="4" name="Dikdörtgen: Köşeleri Yuvarlatılmış 3">
            <a:extLst>
              <a:ext uri="{FF2B5EF4-FFF2-40B4-BE49-F238E27FC236}">
                <a16:creationId xmlns:a16="http://schemas.microsoft.com/office/drawing/2014/main" id="{15651F40-7E7A-BB1E-C1A3-0EE05423D927}"/>
              </a:ext>
            </a:extLst>
          </p:cNvPr>
          <p:cNvSpPr/>
          <p:nvPr/>
        </p:nvSpPr>
        <p:spPr>
          <a:xfrm>
            <a:off x="1991360" y="538480"/>
            <a:ext cx="8097520" cy="8128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3600" dirty="0"/>
              <a:t>STRATEJİ GELİŞTİRME KURULU </a:t>
            </a:r>
          </a:p>
        </p:txBody>
      </p:sp>
      <p:graphicFrame>
        <p:nvGraphicFramePr>
          <p:cNvPr id="8" name="Tablo 7"/>
          <p:cNvGraphicFramePr>
            <a:graphicFrameLocks noGrp="1"/>
          </p:cNvGraphicFramePr>
          <p:nvPr>
            <p:extLst>
              <p:ext uri="{D42A27DB-BD31-4B8C-83A1-F6EECF244321}">
                <p14:modId xmlns:p14="http://schemas.microsoft.com/office/powerpoint/2010/main" val="2687718741"/>
              </p:ext>
            </p:extLst>
          </p:nvPr>
        </p:nvGraphicFramePr>
        <p:xfrm>
          <a:off x="2095166" y="1781175"/>
          <a:ext cx="7993714" cy="4499214"/>
        </p:xfrm>
        <a:graphic>
          <a:graphicData uri="http://schemas.openxmlformats.org/drawingml/2006/table">
            <a:tbl>
              <a:tblPr firstRow="1" firstCol="1" bandRow="1">
                <a:tableStyleId>{22838BEF-8BB2-4498-84A7-C5851F593DF1}</a:tableStyleId>
              </a:tblPr>
              <a:tblGrid>
                <a:gridCol w="1459400">
                  <a:extLst>
                    <a:ext uri="{9D8B030D-6E8A-4147-A177-3AD203B41FA5}">
                      <a16:colId xmlns:a16="http://schemas.microsoft.com/office/drawing/2014/main" val="3632684231"/>
                    </a:ext>
                  </a:extLst>
                </a:gridCol>
                <a:gridCol w="1315939">
                  <a:extLst>
                    <a:ext uri="{9D8B030D-6E8A-4147-A177-3AD203B41FA5}">
                      <a16:colId xmlns:a16="http://schemas.microsoft.com/office/drawing/2014/main" val="805953247"/>
                    </a:ext>
                  </a:extLst>
                </a:gridCol>
                <a:gridCol w="2032898">
                  <a:extLst>
                    <a:ext uri="{9D8B030D-6E8A-4147-A177-3AD203B41FA5}">
                      <a16:colId xmlns:a16="http://schemas.microsoft.com/office/drawing/2014/main" val="507565785"/>
                    </a:ext>
                  </a:extLst>
                </a:gridCol>
                <a:gridCol w="3185477">
                  <a:extLst>
                    <a:ext uri="{9D8B030D-6E8A-4147-A177-3AD203B41FA5}">
                      <a16:colId xmlns:a16="http://schemas.microsoft.com/office/drawing/2014/main" val="1759560694"/>
                    </a:ext>
                  </a:extLst>
                </a:gridCol>
              </a:tblGrid>
              <a:tr h="498340">
                <a:tc>
                  <a:txBody>
                    <a:bodyPr/>
                    <a:lstStyle/>
                    <a:p>
                      <a:pPr>
                        <a:spcAft>
                          <a:spcPts val="0"/>
                        </a:spcAft>
                      </a:pPr>
                      <a:r>
                        <a:rPr lang="tr-TR" sz="1400" b="0" kern="1200" dirty="0">
                          <a:effectLst/>
                          <a:latin typeface="Times New Roman" panose="02020603050405020304" pitchFamily="18" charset="0"/>
                          <a:cs typeface="Times New Roman" panose="02020603050405020304" pitchFamily="18" charset="0"/>
                        </a:rPr>
                        <a:t>Prof. Dr. </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Cemal</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YILDIZ</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a:effectLst/>
                          <a:latin typeface="Times New Roman" panose="02020603050405020304" pitchFamily="18" charset="0"/>
                          <a:cs typeface="Times New Roman" panose="02020603050405020304" pitchFamily="18" charset="0"/>
                        </a:rPr>
                        <a:t>Rektör</a:t>
                      </a:r>
                      <a:endParaRPr lang="tr-TR"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extLst>
                  <a:ext uri="{0D108BD9-81ED-4DB2-BD59-A6C34878D82A}">
                    <a16:rowId xmlns:a16="http://schemas.microsoft.com/office/drawing/2014/main" val="176320294"/>
                  </a:ext>
                </a:extLst>
              </a:tr>
              <a:tr h="415282">
                <a:tc>
                  <a:txBody>
                    <a:bodyPr/>
                    <a:lstStyle/>
                    <a:p>
                      <a:pPr>
                        <a:spcAft>
                          <a:spcPts val="0"/>
                        </a:spcAft>
                      </a:pPr>
                      <a:r>
                        <a:rPr lang="tr-TR" sz="1400" b="0" kern="1200" dirty="0">
                          <a:effectLst/>
                          <a:latin typeface="Times New Roman" panose="02020603050405020304" pitchFamily="18" charset="0"/>
                          <a:cs typeface="Times New Roman" panose="02020603050405020304" pitchFamily="18" charset="0"/>
                        </a:rPr>
                        <a:t>Prof. Dr. </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Yunus Ziya</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ea typeface="+mn-ea"/>
                          <a:cs typeface="Times New Roman" panose="02020603050405020304" pitchFamily="18" charset="0"/>
                        </a:rPr>
                        <a:t>ARSLAN</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Fen Fakültesi Dekanı</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extLst>
                  <a:ext uri="{0D108BD9-81ED-4DB2-BD59-A6C34878D82A}">
                    <a16:rowId xmlns:a16="http://schemas.microsoft.com/office/drawing/2014/main" val="4084889186"/>
                  </a:ext>
                </a:extLst>
              </a:tr>
              <a:tr h="521775">
                <a:tc>
                  <a:txBody>
                    <a:bodyPr/>
                    <a:lstStyle/>
                    <a:p>
                      <a:pPr>
                        <a:spcAft>
                          <a:spcPts val="0"/>
                        </a:spcAft>
                      </a:pPr>
                      <a:r>
                        <a:rPr lang="tr-TR" sz="1400" b="0" kern="1200" dirty="0">
                          <a:effectLst/>
                          <a:latin typeface="Times New Roman" panose="02020603050405020304" pitchFamily="18" charset="0"/>
                          <a:cs typeface="Times New Roman" panose="02020603050405020304" pitchFamily="18" charset="0"/>
                        </a:rPr>
                        <a:t>Prof. Dr. </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Hamide Özden</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ÖZKAYA FERENDECİ </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a:effectLst/>
                          <a:latin typeface="Times New Roman" panose="02020603050405020304" pitchFamily="18" charset="0"/>
                          <a:cs typeface="Times New Roman" panose="02020603050405020304" pitchFamily="18" charset="0"/>
                        </a:rPr>
                        <a:t>Rektör </a:t>
                      </a:r>
                      <a:r>
                        <a:rPr lang="tr-TR" sz="1400" b="0" kern="1200" dirty="0" smtClean="0">
                          <a:effectLst/>
                          <a:latin typeface="Times New Roman" panose="02020603050405020304" pitchFamily="18" charset="0"/>
                          <a:cs typeface="Times New Roman" panose="02020603050405020304" pitchFamily="18" charset="0"/>
                        </a:rPr>
                        <a:t>Yardımcısı/ Hukuk Fakültesi</a:t>
                      </a:r>
                      <a:r>
                        <a:rPr lang="tr-TR" sz="1400" b="0" kern="1200" baseline="0" dirty="0" smtClean="0">
                          <a:effectLst/>
                          <a:latin typeface="Times New Roman" panose="02020603050405020304" pitchFamily="18" charset="0"/>
                          <a:cs typeface="Times New Roman" panose="02020603050405020304" pitchFamily="18" charset="0"/>
                        </a:rPr>
                        <a:t> Dekanı</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extLst>
                  <a:ext uri="{0D108BD9-81ED-4DB2-BD59-A6C34878D82A}">
                    <a16:rowId xmlns:a16="http://schemas.microsoft.com/office/drawing/2014/main" val="1630901043"/>
                  </a:ext>
                </a:extLst>
              </a:tr>
              <a:tr h="523448">
                <a:tc>
                  <a:txBody>
                    <a:bodyPr/>
                    <a:lstStyle/>
                    <a:p>
                      <a:pPr>
                        <a:spcAft>
                          <a:spcPts val="0"/>
                        </a:spcAft>
                      </a:pPr>
                      <a:r>
                        <a:rPr lang="tr-TR" sz="1400" b="0" kern="1200">
                          <a:effectLst/>
                          <a:latin typeface="Times New Roman" panose="02020603050405020304" pitchFamily="18" charset="0"/>
                          <a:cs typeface="Times New Roman" panose="02020603050405020304" pitchFamily="18" charset="0"/>
                        </a:rPr>
                        <a:t>Prof. Dr. </a:t>
                      </a:r>
                      <a:endParaRPr lang="tr-TR"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Ela Sibel</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BAYRAK MEYDANOĞLU</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İktisadi</a:t>
                      </a:r>
                      <a:r>
                        <a:rPr lang="tr-TR" sz="1400" b="0" kern="1200" baseline="0" dirty="0" smtClean="0">
                          <a:effectLst/>
                          <a:latin typeface="Times New Roman" panose="02020603050405020304" pitchFamily="18" charset="0"/>
                          <a:cs typeface="Times New Roman" panose="02020603050405020304" pitchFamily="18" charset="0"/>
                        </a:rPr>
                        <a:t> ve İdari Bilimler Fakültesi </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extLst>
                  <a:ext uri="{0D108BD9-81ED-4DB2-BD59-A6C34878D82A}">
                    <a16:rowId xmlns:a16="http://schemas.microsoft.com/office/drawing/2014/main" val="311545781"/>
                  </a:ext>
                </a:extLst>
              </a:tr>
              <a:tr h="521775">
                <a:tc>
                  <a:txBody>
                    <a:bodyPr/>
                    <a:lstStyle/>
                    <a:p>
                      <a:pPr>
                        <a:spcAft>
                          <a:spcPts val="0"/>
                        </a:spcAft>
                      </a:pPr>
                      <a:r>
                        <a:rPr lang="tr-TR" sz="1400" b="0" kern="1200">
                          <a:effectLst/>
                          <a:latin typeface="Times New Roman" panose="02020603050405020304" pitchFamily="18" charset="0"/>
                          <a:cs typeface="Times New Roman" panose="02020603050405020304" pitchFamily="18" charset="0"/>
                        </a:rPr>
                        <a:t>Prof. Dr. </a:t>
                      </a:r>
                      <a:endParaRPr lang="tr-TR" sz="14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Ali Gökhan</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YAVUZ</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ea typeface="+mn-ea"/>
                          <a:cs typeface="Times New Roman" panose="02020603050405020304" pitchFamily="18" charset="0"/>
                        </a:rPr>
                        <a:t>Rektör</a:t>
                      </a:r>
                      <a:r>
                        <a:rPr lang="tr-TR" sz="1400" b="0" kern="1200" baseline="0" dirty="0" smtClean="0">
                          <a:effectLst/>
                          <a:latin typeface="Times New Roman" panose="02020603050405020304" pitchFamily="18" charset="0"/>
                          <a:ea typeface="+mn-ea"/>
                          <a:cs typeface="Times New Roman" panose="02020603050405020304" pitchFamily="18" charset="0"/>
                        </a:rPr>
                        <a:t> Yardımcısı/Mühendislik Fakültesi Dekanı</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extLst>
                  <a:ext uri="{0D108BD9-81ED-4DB2-BD59-A6C34878D82A}">
                    <a16:rowId xmlns:a16="http://schemas.microsoft.com/office/drawing/2014/main" val="1690128237"/>
                  </a:ext>
                </a:extLst>
              </a:tr>
              <a:tr h="446007">
                <a:tc>
                  <a:txBody>
                    <a:bodyPr/>
                    <a:lstStyle/>
                    <a:p>
                      <a:pPr>
                        <a:spcAft>
                          <a:spcPts val="0"/>
                        </a:spcAft>
                      </a:pPr>
                      <a:r>
                        <a:rPr lang="tr-TR" sz="1400" b="0" kern="1200" dirty="0">
                          <a:effectLst/>
                          <a:latin typeface="Times New Roman" panose="02020603050405020304" pitchFamily="18" charset="0"/>
                          <a:cs typeface="Times New Roman" panose="02020603050405020304" pitchFamily="18" charset="0"/>
                        </a:rPr>
                        <a:t>Prof. Dr. </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Elif </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NUROĞLU</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a:effectLst/>
                          <a:latin typeface="Times New Roman" panose="02020603050405020304" pitchFamily="18" charset="0"/>
                          <a:cs typeface="Times New Roman" panose="02020603050405020304" pitchFamily="18" charset="0"/>
                        </a:rPr>
                        <a:t>İktisadi ve İdari Bilimler Fakültesi </a:t>
                      </a:r>
                      <a:r>
                        <a:rPr lang="tr-TR" sz="1400" b="0" kern="1200" dirty="0" smtClean="0">
                          <a:effectLst/>
                          <a:latin typeface="Times New Roman" panose="02020603050405020304" pitchFamily="18" charset="0"/>
                          <a:cs typeface="Times New Roman" panose="02020603050405020304" pitchFamily="18" charset="0"/>
                        </a:rPr>
                        <a:t>Dekanı</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extLst>
                  <a:ext uri="{0D108BD9-81ED-4DB2-BD59-A6C34878D82A}">
                    <a16:rowId xmlns:a16="http://schemas.microsoft.com/office/drawing/2014/main" val="454369887"/>
                  </a:ext>
                </a:extLst>
              </a:tr>
              <a:tr h="398352">
                <a:tc>
                  <a:txBody>
                    <a:bodyPr/>
                    <a:lstStyle/>
                    <a:p>
                      <a:pPr>
                        <a:spcAft>
                          <a:spcPts val="0"/>
                        </a:spcAft>
                      </a:pPr>
                      <a:r>
                        <a:rPr lang="tr-TR" sz="1400" b="0" kern="1200" dirty="0">
                          <a:effectLst/>
                          <a:latin typeface="Times New Roman" panose="02020603050405020304" pitchFamily="18" charset="0"/>
                          <a:cs typeface="Times New Roman" panose="02020603050405020304" pitchFamily="18" charset="0"/>
                        </a:rPr>
                        <a:t>Prof. Dr. </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İrfan</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dirty="0" smtClean="0">
                          <a:effectLst/>
                          <a:latin typeface="Times New Roman" panose="02020603050405020304" pitchFamily="18" charset="0"/>
                          <a:ea typeface="Times New Roman" panose="02020603050405020304" pitchFamily="18" charset="0"/>
                          <a:cs typeface="Times New Roman" panose="02020603050405020304" pitchFamily="18" charset="0"/>
                        </a:rPr>
                        <a:t>AKIN</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Mühendislik </a:t>
                      </a:r>
                      <a:r>
                        <a:rPr lang="tr-TR" sz="1400" b="0" kern="1200" dirty="0" smtClean="0">
                          <a:effectLst/>
                          <a:latin typeface="Times New Roman" panose="02020603050405020304" pitchFamily="18" charset="0"/>
                          <a:cs typeface="Times New Roman" panose="02020603050405020304" pitchFamily="18" charset="0"/>
                        </a:rPr>
                        <a:t>Fakültesi </a:t>
                      </a:r>
                      <a:endParaRPr lang="tr-TR" sz="1400" b="0" kern="1200" dirty="0" smtClean="0">
                        <a:effectLst/>
                        <a:latin typeface="Times New Roman" panose="02020603050405020304" pitchFamily="18" charset="0"/>
                        <a:cs typeface="Times New Roman" panose="02020603050405020304" pitchFamily="18" charset="0"/>
                      </a:endParaRPr>
                    </a:p>
                  </a:txBody>
                  <a:tcPr marL="59336" marR="59336" marT="0" marB="0" anchor="ctr"/>
                </a:tc>
                <a:extLst>
                  <a:ext uri="{0D108BD9-81ED-4DB2-BD59-A6C34878D82A}">
                    <a16:rowId xmlns:a16="http://schemas.microsoft.com/office/drawing/2014/main" val="1967450840"/>
                  </a:ext>
                </a:extLst>
              </a:tr>
              <a:tr h="534155">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Prof. Dr.</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ea typeface="+mn-ea"/>
                          <a:cs typeface="Times New Roman" panose="02020603050405020304" pitchFamily="18" charset="0"/>
                        </a:rPr>
                        <a:t>Murat</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HAMDERİ</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dirty="0" smtClean="0">
                          <a:effectLst/>
                          <a:latin typeface="Times New Roman" panose="02020603050405020304" pitchFamily="18" charset="0"/>
                          <a:ea typeface="Times New Roman" panose="02020603050405020304" pitchFamily="18" charset="0"/>
                          <a:cs typeface="Times New Roman" panose="02020603050405020304" pitchFamily="18" charset="0"/>
                        </a:rPr>
                        <a:t>Genel</a:t>
                      </a:r>
                      <a:r>
                        <a:rPr lang="tr-TR" sz="1400" b="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Sekreter</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extLst>
                  <a:ext uri="{0D108BD9-81ED-4DB2-BD59-A6C34878D82A}">
                    <a16:rowId xmlns:a16="http://schemas.microsoft.com/office/drawing/2014/main" val="3371029641"/>
                  </a:ext>
                </a:extLst>
              </a:tr>
              <a:tr h="130444">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Genel Sekreter</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Özgür Ali </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r>
                        <a:rPr lang="tr-TR" sz="1400" b="0" kern="1200" dirty="0" smtClean="0">
                          <a:effectLst/>
                          <a:latin typeface="Times New Roman" panose="02020603050405020304" pitchFamily="18" charset="0"/>
                          <a:cs typeface="Times New Roman" panose="02020603050405020304" pitchFamily="18" charset="0"/>
                        </a:rPr>
                        <a:t>ŞİRİN</a:t>
                      </a:r>
                      <a:endParaRPr lang="tr-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tc>
                  <a:txBody>
                    <a:bodyPr/>
                    <a:lstStyle/>
                    <a:p>
                      <a:pPr>
                        <a:spcAft>
                          <a:spcPts val="0"/>
                        </a:spcAft>
                      </a:pPr>
                      <a:endParaRPr lang="tr-TR" sz="1400" b="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tr-TR" sz="1400" b="0" dirty="0" smtClean="0">
                          <a:effectLst/>
                          <a:latin typeface="Times New Roman" panose="02020603050405020304" pitchFamily="18" charset="0"/>
                          <a:ea typeface="Times New Roman" panose="02020603050405020304" pitchFamily="18" charset="0"/>
                          <a:cs typeface="Times New Roman" panose="02020603050405020304" pitchFamily="18" charset="0"/>
                        </a:rPr>
                        <a:t>Genel</a:t>
                      </a:r>
                      <a:r>
                        <a:rPr lang="tr-TR" sz="1400" b="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Sekreter</a:t>
                      </a:r>
                      <a:endParaRPr lang="tr-TR" sz="1400" b="0" baseline="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tr-TR" sz="1400" b="0" baseline="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336" marR="59336" marT="0" marB="0" anchor="ctr"/>
                </a:tc>
                <a:extLst>
                  <a:ext uri="{0D108BD9-81ED-4DB2-BD59-A6C34878D82A}">
                    <a16:rowId xmlns:a16="http://schemas.microsoft.com/office/drawing/2014/main" val="403176056"/>
                  </a:ext>
                </a:extLst>
              </a:tr>
            </a:tbl>
          </a:graphicData>
        </a:graphic>
      </p:graphicFrame>
    </p:spTree>
    <p:extLst>
      <p:ext uri="{BB962C8B-B14F-4D97-AF65-F5344CB8AC3E}">
        <p14:creationId xmlns:p14="http://schemas.microsoft.com/office/powerpoint/2010/main" val="3364634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CB43284B-FA01-350A-55BB-E4BD3782FB03}"/>
              </a:ext>
            </a:extLst>
          </p:cNvPr>
          <p:cNvSpPr>
            <a:spLocks noGrp="1"/>
          </p:cNvSpPr>
          <p:nvPr>
            <p:ph type="title"/>
          </p:nvPr>
        </p:nvSpPr>
        <p:spPr>
          <a:xfrm>
            <a:off x="838200" y="365125"/>
            <a:ext cx="10515600" cy="13255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3600" dirty="0"/>
              <a:t>STRATEJİ PLANLAMA EKİBİ</a:t>
            </a:r>
          </a:p>
        </p:txBody>
      </p:sp>
      <p:sp>
        <p:nvSpPr>
          <p:cNvPr id="6" name="Ok: Beşgen 5">
            <a:extLst>
              <a:ext uri="{FF2B5EF4-FFF2-40B4-BE49-F238E27FC236}">
                <a16:creationId xmlns:a16="http://schemas.microsoft.com/office/drawing/2014/main" id="{849781A7-EC2E-5A3F-A858-971A4AA10A99}"/>
              </a:ext>
            </a:extLst>
          </p:cNvPr>
          <p:cNvSpPr/>
          <p:nvPr/>
        </p:nvSpPr>
        <p:spPr>
          <a:xfrm>
            <a:off x="1301750" y="2250916"/>
            <a:ext cx="9051290" cy="878840"/>
          </a:xfrm>
          <a:prstGeom prst="homePlate">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400" dirty="0">
                <a:ln w="0"/>
                <a:solidFill>
                  <a:schemeClr val="tx1"/>
                </a:solidFill>
              </a:rPr>
              <a:t>BAŞKAN: REKTÖR YARDIMCISI</a:t>
            </a:r>
          </a:p>
        </p:txBody>
      </p:sp>
      <p:sp>
        <p:nvSpPr>
          <p:cNvPr id="13" name="Ok: Beşgen 12">
            <a:extLst>
              <a:ext uri="{FF2B5EF4-FFF2-40B4-BE49-F238E27FC236}">
                <a16:creationId xmlns:a16="http://schemas.microsoft.com/office/drawing/2014/main" id="{0D3FD3B8-7B14-9E4A-37DE-36A15CDF5036}"/>
              </a:ext>
            </a:extLst>
          </p:cNvPr>
          <p:cNvSpPr/>
          <p:nvPr/>
        </p:nvSpPr>
        <p:spPr>
          <a:xfrm>
            <a:off x="1301750" y="3542823"/>
            <a:ext cx="7435850" cy="878840"/>
          </a:xfrm>
          <a:prstGeom prst="homePlate">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400" dirty="0">
                <a:ln w="0"/>
                <a:solidFill>
                  <a:schemeClr val="tx1"/>
                </a:solidFill>
              </a:rPr>
              <a:t>KOORDİNATÖR: STRATEJİ GELİŞTİRME DAİRE BAŞKANLIĞI</a:t>
            </a:r>
          </a:p>
        </p:txBody>
      </p:sp>
      <p:sp>
        <p:nvSpPr>
          <p:cNvPr id="14" name="Ok: Beşgen 13">
            <a:extLst>
              <a:ext uri="{FF2B5EF4-FFF2-40B4-BE49-F238E27FC236}">
                <a16:creationId xmlns:a16="http://schemas.microsoft.com/office/drawing/2014/main" id="{698A39B4-FAD6-F7C6-6208-730D79C2744B}"/>
              </a:ext>
            </a:extLst>
          </p:cNvPr>
          <p:cNvSpPr/>
          <p:nvPr/>
        </p:nvSpPr>
        <p:spPr>
          <a:xfrm>
            <a:off x="1301750" y="5018087"/>
            <a:ext cx="5678170" cy="1223804"/>
          </a:xfrm>
          <a:prstGeom prst="homePlat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tr-TR" sz="2400" dirty="0">
                <a:ln w="0"/>
                <a:solidFill>
                  <a:schemeClr val="tx1"/>
                </a:solidFill>
              </a:rPr>
              <a:t>EKİP:AKADEMİK/İDARİ</a:t>
            </a:r>
          </a:p>
          <a:p>
            <a:r>
              <a:rPr lang="tr-TR" sz="2400" dirty="0">
                <a:ln w="0"/>
                <a:solidFill>
                  <a:schemeClr val="tx1"/>
                </a:solidFill>
              </a:rPr>
              <a:t>HARCAMA BİRİMİ TEMSİLCİLERİ</a:t>
            </a:r>
          </a:p>
        </p:txBody>
      </p:sp>
    </p:spTree>
    <p:extLst>
      <p:ext uri="{BB962C8B-B14F-4D97-AF65-F5344CB8AC3E}">
        <p14:creationId xmlns:p14="http://schemas.microsoft.com/office/powerpoint/2010/main" val="2375981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Köşeleri Yuvarlatılmış 5">
            <a:extLst>
              <a:ext uri="{FF2B5EF4-FFF2-40B4-BE49-F238E27FC236}">
                <a16:creationId xmlns:a16="http://schemas.microsoft.com/office/drawing/2014/main" id="{8DFDB7C1-F903-45A4-B0EA-E1D4EAB77C97}"/>
              </a:ext>
            </a:extLst>
          </p:cNvPr>
          <p:cNvSpPr/>
          <p:nvPr/>
        </p:nvSpPr>
        <p:spPr>
          <a:xfrm>
            <a:off x="888481" y="6321"/>
            <a:ext cx="10729479" cy="19976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1400" dirty="0"/>
              <a:t>STRATEJİK PLANLAMA EKİBİ</a:t>
            </a:r>
          </a:p>
        </p:txBody>
      </p:sp>
      <p:graphicFrame>
        <p:nvGraphicFramePr>
          <p:cNvPr id="5" name="Tablo 4">
            <a:extLst>
              <a:ext uri="{FF2B5EF4-FFF2-40B4-BE49-F238E27FC236}">
                <a16:creationId xmlns:a16="http://schemas.microsoft.com/office/drawing/2014/main" id="{3E527DD8-F76C-A253-95FA-0E684B70C354}"/>
              </a:ext>
            </a:extLst>
          </p:cNvPr>
          <p:cNvGraphicFramePr>
            <a:graphicFrameLocks noGrp="1"/>
          </p:cNvGraphicFramePr>
          <p:nvPr>
            <p:extLst>
              <p:ext uri="{D42A27DB-BD31-4B8C-83A1-F6EECF244321}">
                <p14:modId xmlns:p14="http://schemas.microsoft.com/office/powerpoint/2010/main" val="4222323784"/>
              </p:ext>
            </p:extLst>
          </p:nvPr>
        </p:nvGraphicFramePr>
        <p:xfrm>
          <a:off x="888482" y="206089"/>
          <a:ext cx="10729479" cy="6576824"/>
        </p:xfrm>
        <a:graphic>
          <a:graphicData uri="http://schemas.openxmlformats.org/drawingml/2006/table">
            <a:tbl>
              <a:tblPr firstRow="1" firstCol="1" bandRow="1">
                <a:tableStyleId>{68D230F3-CF80-4859-8CE7-A43EE81993B5}</a:tableStyleId>
              </a:tblPr>
              <a:tblGrid>
                <a:gridCol w="1927661">
                  <a:extLst>
                    <a:ext uri="{9D8B030D-6E8A-4147-A177-3AD203B41FA5}">
                      <a16:colId xmlns:a16="http://schemas.microsoft.com/office/drawing/2014/main" val="418858328"/>
                    </a:ext>
                  </a:extLst>
                </a:gridCol>
                <a:gridCol w="2098588">
                  <a:extLst>
                    <a:ext uri="{9D8B030D-6E8A-4147-A177-3AD203B41FA5}">
                      <a16:colId xmlns:a16="http://schemas.microsoft.com/office/drawing/2014/main" val="3864655582"/>
                    </a:ext>
                  </a:extLst>
                </a:gridCol>
                <a:gridCol w="1842198">
                  <a:extLst>
                    <a:ext uri="{9D8B030D-6E8A-4147-A177-3AD203B41FA5}">
                      <a16:colId xmlns:a16="http://schemas.microsoft.com/office/drawing/2014/main" val="164880772"/>
                    </a:ext>
                  </a:extLst>
                </a:gridCol>
                <a:gridCol w="3506236">
                  <a:extLst>
                    <a:ext uri="{9D8B030D-6E8A-4147-A177-3AD203B41FA5}">
                      <a16:colId xmlns:a16="http://schemas.microsoft.com/office/drawing/2014/main" val="2198431009"/>
                    </a:ext>
                  </a:extLst>
                </a:gridCol>
                <a:gridCol w="1354796">
                  <a:extLst>
                    <a:ext uri="{9D8B030D-6E8A-4147-A177-3AD203B41FA5}">
                      <a16:colId xmlns:a16="http://schemas.microsoft.com/office/drawing/2014/main" val="2821632862"/>
                    </a:ext>
                  </a:extLst>
                </a:gridCol>
              </a:tblGrid>
              <a:tr h="177857">
                <a:tc>
                  <a:txBody>
                    <a:bodyPr/>
                    <a:lstStyle/>
                    <a:p>
                      <a:pPr algn="ctr">
                        <a:lnSpc>
                          <a:spcPct val="107000"/>
                        </a:lnSpc>
                        <a:spcAft>
                          <a:spcPts val="800"/>
                        </a:spcAft>
                      </a:pPr>
                      <a:r>
                        <a:rPr lang="tr-TR" sz="1000" b="0" dirty="0">
                          <a:effectLst/>
                        </a:rPr>
                        <a:t>Prof. Dr. </a:t>
                      </a:r>
                      <a:endParaRPr lang="tr-TR" sz="1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b="0" dirty="0">
                          <a:effectLst/>
                          <a:latin typeface="Times New Roman" panose="02020603050405020304" pitchFamily="18" charset="0"/>
                          <a:ea typeface="Calibri" panose="020F0502020204030204" pitchFamily="34" charset="0"/>
                          <a:cs typeface="Times New Roman" panose="02020603050405020304" pitchFamily="18" charset="0"/>
                        </a:rPr>
                        <a:t>Aysel </a:t>
                      </a:r>
                    </a:p>
                  </a:txBody>
                  <a:tcPr marL="35560" marR="35560" marT="9525" marB="0"/>
                </a:tc>
                <a:tc>
                  <a:txBody>
                    <a:bodyPr/>
                    <a:lstStyle/>
                    <a:p>
                      <a:pPr algn="ctr">
                        <a:lnSpc>
                          <a:spcPct val="107000"/>
                        </a:lnSpc>
                        <a:spcAft>
                          <a:spcPts val="800"/>
                        </a:spcAft>
                      </a:pPr>
                      <a:r>
                        <a:rPr lang="tr-TR" sz="1000" b="0" dirty="0">
                          <a:effectLst/>
                          <a:latin typeface="Times New Roman" panose="02020603050405020304" pitchFamily="18" charset="0"/>
                          <a:ea typeface="Calibri" panose="020F0502020204030204" pitchFamily="34" charset="0"/>
                          <a:cs typeface="Times New Roman" panose="02020603050405020304" pitchFamily="18" charset="0"/>
                        </a:rPr>
                        <a:t>UZUNTAŞ</a:t>
                      </a:r>
                    </a:p>
                  </a:txBody>
                  <a:tcPr marL="35560" marR="35560" marT="9525" marB="0"/>
                </a:tc>
                <a:tc>
                  <a:txBody>
                    <a:bodyPr/>
                    <a:lstStyle/>
                    <a:p>
                      <a:pPr algn="ctr">
                        <a:lnSpc>
                          <a:spcPct val="107000"/>
                        </a:lnSpc>
                        <a:spcAft>
                          <a:spcPts val="800"/>
                        </a:spcAft>
                      </a:pPr>
                      <a:r>
                        <a:rPr lang="tr-TR" sz="1000" b="0" dirty="0">
                          <a:effectLst/>
                        </a:rPr>
                        <a:t>Rektör Yardımcısı</a:t>
                      </a:r>
                      <a:endParaRPr lang="tr-TR" sz="1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b="0" dirty="0">
                          <a:effectLst/>
                        </a:rPr>
                        <a:t>BAŞKAN</a:t>
                      </a:r>
                      <a:endParaRPr lang="tr-TR" sz="1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1786309573"/>
                  </a:ext>
                </a:extLst>
              </a:tr>
              <a:tr h="177857">
                <a:tc>
                  <a:txBody>
                    <a:bodyPr/>
                    <a:lstStyle/>
                    <a:p>
                      <a:pPr algn="ctr">
                        <a:lnSpc>
                          <a:spcPct val="107000"/>
                        </a:lnSpc>
                        <a:spcAft>
                          <a:spcPts val="800"/>
                        </a:spcAft>
                      </a:pPr>
                      <a:r>
                        <a:rPr lang="tr-TR" sz="1000" b="0" dirty="0">
                          <a:effectLst/>
                        </a:rPr>
                        <a:t>Daire Başkanı</a:t>
                      </a:r>
                      <a:endParaRPr lang="tr-TR" sz="1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rPr>
                        <a:t>Hatice</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rPr>
                        <a:t>İNCEGİL</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rPr>
                        <a:t>Strateji Geliştirme Daire Başkanlığı</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rPr>
                        <a:t>Koordinatör</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2039347584"/>
                  </a:ext>
                </a:extLst>
              </a:tr>
              <a:tr h="177857">
                <a:tc>
                  <a:txBody>
                    <a:bodyPr/>
                    <a:lstStyle/>
                    <a:p>
                      <a:pPr algn="ctr">
                        <a:lnSpc>
                          <a:spcPct val="107000"/>
                        </a:lnSpc>
                        <a:spcAft>
                          <a:spcPts val="800"/>
                        </a:spcAft>
                      </a:pPr>
                      <a:r>
                        <a:rPr lang="tr-TR" sz="1000" b="0" dirty="0" err="1" smtClean="0">
                          <a:effectLst/>
                          <a:latin typeface="+mn-lt"/>
                          <a:ea typeface="Calibri" panose="020F0502020204030204" pitchFamily="34" charset="0"/>
                          <a:cs typeface="Times New Roman" panose="02020603050405020304" pitchFamily="18" charset="0"/>
                        </a:rPr>
                        <a:t>Prof.Dr</a:t>
                      </a:r>
                      <a:r>
                        <a:rPr lang="tr-TR" sz="1000" b="0" dirty="0" smtClean="0">
                          <a:effectLst/>
                          <a:latin typeface="+mn-lt"/>
                          <a:ea typeface="Calibri" panose="020F0502020204030204" pitchFamily="34" charset="0"/>
                          <a:cs typeface="Times New Roman" panose="02020603050405020304" pitchFamily="18" charset="0"/>
                        </a:rPr>
                        <a:t>.</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Aysu</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YARMAN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Fen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86681642"/>
                  </a:ext>
                </a:extLst>
              </a:tr>
              <a:tr h="177857">
                <a:tc>
                  <a:txBody>
                    <a:bodyPr/>
                    <a:lstStyle/>
                    <a:p>
                      <a:pPr algn="ctr">
                        <a:lnSpc>
                          <a:spcPct val="107000"/>
                        </a:lnSpc>
                        <a:spcAft>
                          <a:spcPts val="800"/>
                        </a:spcAft>
                      </a:pPr>
                      <a:r>
                        <a:rPr lang="tr-TR" sz="1000" b="0" dirty="0" err="1">
                          <a:effectLst/>
                          <a:latin typeface="+mn-lt"/>
                          <a:ea typeface="Calibri" panose="020F0502020204030204" pitchFamily="34" charset="0"/>
                          <a:cs typeface="Times New Roman" panose="02020603050405020304" pitchFamily="18" charset="0"/>
                        </a:rPr>
                        <a:t>Doç.Dr</a:t>
                      </a:r>
                      <a:r>
                        <a:rPr lang="tr-TR" sz="1000" b="0" dirty="0">
                          <a:effectLst/>
                          <a:latin typeface="+mn-lt"/>
                          <a:ea typeface="Calibri" panose="020F0502020204030204" pitchFamily="34" charset="0"/>
                          <a:cs typeface="Times New Roman" panose="02020603050405020304" pitchFamily="18" charset="0"/>
                        </a:rPr>
                        <a:t>.</a:t>
                      </a: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Esra</a:t>
                      </a:r>
                    </a:p>
                  </a:txBody>
                  <a:tcPr marL="35560" marR="35560" marT="9525" marB="0"/>
                </a:tc>
                <a:tc>
                  <a:txBody>
                    <a:bodyPr/>
                    <a:lstStyle/>
                    <a:p>
                      <a:pPr algn="ctr">
                        <a:lnSpc>
                          <a:spcPct val="107000"/>
                        </a:lnSpc>
                        <a:spcAft>
                          <a:spcPts val="800"/>
                        </a:spcAft>
                      </a:pPr>
                      <a:r>
                        <a:rPr lang="tr-TR" sz="1000" dirty="0">
                          <a:effectLst/>
                          <a:latin typeface="+mn-lt"/>
                        </a:rPr>
                        <a:t>YİĞİT</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Hukuk Fakültesi</a:t>
                      </a:r>
                    </a:p>
                  </a:txBody>
                  <a:tcPr marL="35560" marR="35560" marT="9525" marB="0"/>
                </a:tc>
                <a:tc>
                  <a:txBody>
                    <a:bodyPr/>
                    <a:lstStyle/>
                    <a:p>
                      <a:pPr algn="ctr">
                        <a:lnSpc>
                          <a:spcPct val="107000"/>
                        </a:lnSpc>
                        <a:spcAft>
                          <a:spcPts val="0"/>
                        </a:spcAft>
                      </a:pPr>
                      <a:r>
                        <a:rPr lang="tr-TR" sz="1000">
                          <a:effectLst/>
                          <a:latin typeface="+mn-lt"/>
                        </a:rPr>
                        <a:t>Üye</a:t>
                      </a:r>
                      <a:endParaRPr lang="tr-TR" sz="100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2235715587"/>
                  </a:ext>
                </a:extLst>
              </a:tr>
              <a:tr h="177857">
                <a:tc>
                  <a:txBody>
                    <a:bodyPr/>
                    <a:lstStyle/>
                    <a:p>
                      <a:pPr algn="ctr">
                        <a:lnSpc>
                          <a:spcPct val="107000"/>
                        </a:lnSpc>
                        <a:spcAft>
                          <a:spcPts val="800"/>
                        </a:spcAft>
                      </a:pPr>
                      <a:r>
                        <a:rPr lang="tr-TR" sz="1000" b="0" dirty="0" err="1">
                          <a:effectLst/>
                          <a:latin typeface="+mn-lt"/>
                        </a:rPr>
                        <a:t>Doç.Dr</a:t>
                      </a:r>
                      <a:r>
                        <a:rPr lang="tr-TR" sz="1000" b="0" dirty="0">
                          <a:effectLst/>
                          <a:latin typeface="+mn-lt"/>
                        </a:rPr>
                        <a:t>.</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rPr>
                        <a:t>Sevgin </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BATUK ÜNLÜ</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İktisadi ve İdari Bilimler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a:effectLst/>
                          <a:latin typeface="+mn-lt"/>
                        </a:rPr>
                        <a:t>Üye</a:t>
                      </a:r>
                      <a:endParaRPr lang="tr-TR" sz="100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4283288602"/>
                  </a:ext>
                </a:extLst>
              </a:tr>
              <a:tr h="177857">
                <a:tc>
                  <a:txBody>
                    <a:bodyPr/>
                    <a:lstStyle/>
                    <a:p>
                      <a:pPr algn="ctr">
                        <a:lnSpc>
                          <a:spcPct val="107000"/>
                        </a:lnSpc>
                        <a:spcAft>
                          <a:spcPts val="800"/>
                        </a:spcAft>
                      </a:pPr>
                      <a:r>
                        <a:rPr lang="tr-TR" sz="1000" b="0" dirty="0" err="1">
                          <a:effectLst/>
                          <a:latin typeface="+mn-lt"/>
                        </a:rPr>
                        <a:t>Doç.Dr</a:t>
                      </a:r>
                      <a:r>
                        <a:rPr lang="tr-TR" sz="1000" b="0" dirty="0">
                          <a:effectLst/>
                          <a:latin typeface="+mn-lt"/>
                        </a:rPr>
                        <a:t>.</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Batin Latif</a:t>
                      </a:r>
                    </a:p>
                  </a:txBody>
                  <a:tcPr marL="35560" marR="35560" marT="9525" marB="0"/>
                </a:tc>
                <a:tc>
                  <a:txBody>
                    <a:bodyPr/>
                    <a:lstStyle/>
                    <a:p>
                      <a:pPr algn="ctr">
                        <a:lnSpc>
                          <a:spcPct val="107000"/>
                        </a:lnSpc>
                        <a:spcAft>
                          <a:spcPts val="800"/>
                        </a:spcAft>
                      </a:pPr>
                      <a:r>
                        <a:rPr lang="tr-TR" sz="1000" dirty="0">
                          <a:effectLst/>
                          <a:latin typeface="+mn-lt"/>
                        </a:rPr>
                        <a:t>AYLAK</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Mühendislik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241558748"/>
                  </a:ext>
                </a:extLst>
              </a:tr>
              <a:tr h="177857">
                <a:tc>
                  <a:txBody>
                    <a:bodyPr/>
                    <a:lstStyle/>
                    <a:p>
                      <a:pPr algn="ctr">
                        <a:lnSpc>
                          <a:spcPct val="107000"/>
                        </a:lnSpc>
                        <a:spcAft>
                          <a:spcPts val="800"/>
                        </a:spcAft>
                      </a:pPr>
                      <a:r>
                        <a:rPr lang="tr-TR" sz="1000" b="0" dirty="0" err="1">
                          <a:effectLst/>
                          <a:latin typeface="+mn-lt"/>
                        </a:rPr>
                        <a:t>Dr.Öğretim</a:t>
                      </a:r>
                      <a:r>
                        <a:rPr lang="tr-TR" sz="1000" b="0" dirty="0">
                          <a:effectLst/>
                          <a:latin typeface="+mn-lt"/>
                        </a:rPr>
                        <a:t> Üyesi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rPr>
                        <a:t>Neşe</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ARAL SÖZENLER</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Fen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4207438964"/>
                  </a:ext>
                </a:extLst>
              </a:tr>
              <a:tr h="177857">
                <a:tc>
                  <a:txBody>
                    <a:bodyPr/>
                    <a:lstStyle/>
                    <a:p>
                      <a:pPr algn="ctr">
                        <a:lnSpc>
                          <a:spcPct val="107000"/>
                        </a:lnSpc>
                        <a:spcAft>
                          <a:spcPts val="800"/>
                        </a:spcAft>
                      </a:pPr>
                      <a:r>
                        <a:rPr lang="tr-TR" sz="1000" b="0" dirty="0" err="1">
                          <a:effectLst/>
                          <a:latin typeface="+mn-lt"/>
                        </a:rPr>
                        <a:t>Dr.Öğretim</a:t>
                      </a:r>
                      <a:r>
                        <a:rPr lang="tr-TR" sz="1000" b="0" dirty="0">
                          <a:effectLst/>
                          <a:latin typeface="+mn-lt"/>
                        </a:rPr>
                        <a:t> Üyesi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rPr>
                        <a:t>Mehmet</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İPEKOĞLU</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Mühendislik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4194794600"/>
                  </a:ext>
                </a:extLst>
              </a:tr>
              <a:tr h="177857">
                <a:tc>
                  <a:txBody>
                    <a:bodyPr/>
                    <a:lstStyle/>
                    <a:p>
                      <a:pPr algn="ctr">
                        <a:lnSpc>
                          <a:spcPct val="107000"/>
                        </a:lnSpc>
                        <a:spcAft>
                          <a:spcPts val="800"/>
                        </a:spcAft>
                      </a:pPr>
                      <a:r>
                        <a:rPr lang="tr-TR" sz="1000" b="0" dirty="0" err="1">
                          <a:effectLst/>
                          <a:latin typeface="+mn-lt"/>
                        </a:rPr>
                        <a:t>Dr.Öğretim</a:t>
                      </a:r>
                      <a:r>
                        <a:rPr lang="tr-TR" sz="1000" b="0" dirty="0">
                          <a:effectLst/>
                          <a:latin typeface="+mn-lt"/>
                        </a:rPr>
                        <a:t> Üyesi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rPr>
                        <a:t>Fatma Güzin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rPr>
                        <a:t>AĞCA VAROĞLU</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Kültür ve Sosyal Bilimler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1031997909"/>
                  </a:ext>
                </a:extLst>
              </a:tr>
              <a:tr h="177857">
                <a:tc>
                  <a:txBody>
                    <a:bodyPr/>
                    <a:lstStyle/>
                    <a:p>
                      <a:pPr algn="ctr">
                        <a:lnSpc>
                          <a:spcPct val="107000"/>
                        </a:lnSpc>
                        <a:spcAft>
                          <a:spcPts val="800"/>
                        </a:spcAft>
                      </a:pPr>
                      <a:r>
                        <a:rPr lang="tr-TR" sz="1000" b="0" dirty="0" err="1">
                          <a:effectLst/>
                          <a:latin typeface="+mn-lt"/>
                        </a:rPr>
                        <a:t>Dr.Öğretim</a:t>
                      </a:r>
                      <a:r>
                        <a:rPr lang="tr-TR" sz="1000" b="0" dirty="0">
                          <a:effectLst/>
                          <a:latin typeface="+mn-lt"/>
                        </a:rPr>
                        <a:t> Üyesi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Ali Kazım</a:t>
                      </a:r>
                    </a:p>
                  </a:txBody>
                  <a:tcPr marL="35560" marR="35560" marT="9525" marB="0"/>
                </a:tc>
                <a:tc>
                  <a:txBody>
                    <a:bodyPr/>
                    <a:lstStyle/>
                    <a:p>
                      <a:pPr algn="ctr">
                        <a:lnSpc>
                          <a:spcPct val="107000"/>
                        </a:lnSpc>
                        <a:spcAft>
                          <a:spcPts val="800"/>
                        </a:spcAft>
                      </a:pPr>
                      <a:r>
                        <a:rPr lang="tr-TR" sz="1000" dirty="0">
                          <a:effectLst/>
                          <a:latin typeface="+mn-lt"/>
                        </a:rPr>
                        <a:t>ÇAMLIBEL</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Mühendislik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62634537"/>
                  </a:ext>
                </a:extLst>
              </a:tr>
              <a:tr h="177857">
                <a:tc>
                  <a:txBody>
                    <a:bodyPr/>
                    <a:lstStyle/>
                    <a:p>
                      <a:pPr algn="ctr">
                        <a:lnSpc>
                          <a:spcPct val="107000"/>
                        </a:lnSpc>
                        <a:spcAft>
                          <a:spcPts val="800"/>
                        </a:spcAft>
                      </a:pPr>
                      <a:r>
                        <a:rPr lang="tr-TR" sz="1000" b="0" dirty="0" err="1">
                          <a:effectLst/>
                          <a:latin typeface="+mn-lt"/>
                        </a:rPr>
                        <a:t>Dr.Öğretim</a:t>
                      </a:r>
                      <a:r>
                        <a:rPr lang="tr-TR" sz="1000" b="0" dirty="0">
                          <a:effectLst/>
                          <a:latin typeface="+mn-lt"/>
                        </a:rPr>
                        <a:t> Üyesi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Dilek</a:t>
                      </a:r>
                    </a:p>
                  </a:txBody>
                  <a:tcPr marL="35560" marR="35560" marT="9525" marB="0"/>
                </a:tc>
                <a:tc>
                  <a:txBody>
                    <a:bodyPr/>
                    <a:lstStyle/>
                    <a:p>
                      <a:pPr algn="ctr">
                        <a:lnSpc>
                          <a:spcPct val="107000"/>
                        </a:lnSpc>
                        <a:spcAft>
                          <a:spcPts val="800"/>
                        </a:spcAft>
                      </a:pPr>
                      <a:r>
                        <a:rPr lang="tr-TR" sz="1000" dirty="0">
                          <a:effectLst/>
                          <a:latin typeface="+mn-lt"/>
                        </a:rPr>
                        <a:t>GÖKSEL DURU</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Fen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535290408"/>
                  </a:ext>
                </a:extLst>
              </a:tr>
              <a:tr h="177857">
                <a:tc>
                  <a:txBody>
                    <a:bodyPr/>
                    <a:lstStyle/>
                    <a:p>
                      <a:pPr algn="ctr">
                        <a:lnSpc>
                          <a:spcPct val="107000"/>
                        </a:lnSpc>
                        <a:spcAft>
                          <a:spcPts val="800"/>
                        </a:spcAft>
                      </a:pPr>
                      <a:r>
                        <a:rPr lang="tr-TR" sz="1000" b="0" dirty="0" err="1">
                          <a:effectLst/>
                          <a:latin typeface="+mn-lt"/>
                        </a:rPr>
                        <a:t>Dr.Öğretim</a:t>
                      </a:r>
                      <a:r>
                        <a:rPr lang="tr-TR" sz="1000" b="0" dirty="0">
                          <a:effectLst/>
                          <a:latin typeface="+mn-lt"/>
                        </a:rPr>
                        <a:t> Üyesi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Ahmet Batuhan</a:t>
                      </a:r>
                    </a:p>
                  </a:txBody>
                  <a:tcPr marL="35560" marR="35560" marT="9525" marB="0"/>
                </a:tc>
                <a:tc>
                  <a:txBody>
                    <a:bodyPr/>
                    <a:lstStyle/>
                    <a:p>
                      <a:pPr algn="ctr">
                        <a:lnSpc>
                          <a:spcPct val="107000"/>
                        </a:lnSpc>
                        <a:spcAft>
                          <a:spcPts val="800"/>
                        </a:spcAft>
                      </a:pPr>
                      <a:r>
                        <a:rPr lang="tr-TR" sz="1000" dirty="0">
                          <a:effectLst/>
                          <a:latin typeface="+mn-lt"/>
                        </a:rPr>
                        <a:t>OYAL</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Hukuk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11655268"/>
                  </a:ext>
                </a:extLst>
              </a:tr>
              <a:tr h="177857">
                <a:tc>
                  <a:txBody>
                    <a:bodyPr/>
                    <a:lstStyle/>
                    <a:p>
                      <a:pPr algn="ctr">
                        <a:lnSpc>
                          <a:spcPct val="107000"/>
                        </a:lnSpc>
                        <a:spcAft>
                          <a:spcPts val="800"/>
                        </a:spcAft>
                      </a:pPr>
                      <a:r>
                        <a:rPr lang="tr-TR" sz="1000" b="0" dirty="0" err="1" smtClean="0">
                          <a:effectLst/>
                          <a:latin typeface="+mn-lt"/>
                        </a:rPr>
                        <a:t>Dr.Öğretim</a:t>
                      </a:r>
                      <a:r>
                        <a:rPr lang="tr-TR" sz="1000" b="0" dirty="0" smtClean="0">
                          <a:effectLst/>
                          <a:latin typeface="+mn-lt"/>
                        </a:rPr>
                        <a:t> Üyesi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smtClean="0">
                          <a:effectLst/>
                          <a:latin typeface="+mn-lt"/>
                        </a:rPr>
                        <a:t>Betül </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mn-ea"/>
                          <a:cs typeface="+mn-cs"/>
                        </a:rPr>
                        <a:t>ULUCA</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rPr>
                        <a:t>Fen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087154635"/>
                  </a:ext>
                </a:extLst>
              </a:tr>
              <a:tr h="177857">
                <a:tc>
                  <a:txBody>
                    <a:bodyPr/>
                    <a:lstStyle/>
                    <a:p>
                      <a:pPr algn="ctr">
                        <a:lnSpc>
                          <a:spcPct val="107000"/>
                        </a:lnSpc>
                        <a:spcAft>
                          <a:spcPts val="800"/>
                        </a:spcAft>
                      </a:pPr>
                      <a:r>
                        <a:rPr lang="tr-TR" sz="1000" b="0" dirty="0" err="1">
                          <a:effectLst/>
                          <a:latin typeface="+mn-lt"/>
                          <a:ea typeface="Calibri" panose="020F0502020204030204" pitchFamily="34" charset="0"/>
                          <a:cs typeface="Times New Roman" panose="02020603050405020304" pitchFamily="18" charset="0"/>
                        </a:rPr>
                        <a:t>Öğrt.Gör</a:t>
                      </a:r>
                      <a:r>
                        <a:rPr lang="tr-TR" sz="1000" b="0" dirty="0">
                          <a:effectLst/>
                          <a:latin typeface="+mn-lt"/>
                          <a:ea typeface="Calibri" panose="020F0502020204030204" pitchFamily="34" charset="0"/>
                          <a:cs typeface="Times New Roman" panose="02020603050405020304" pitchFamily="18" charset="0"/>
                        </a:rPr>
                        <a:t>.</a:t>
                      </a:r>
                    </a:p>
                  </a:txBody>
                  <a:tcPr marL="0" marR="0" marT="0" marB="0"/>
                </a:tc>
                <a:tc>
                  <a:txBody>
                    <a:bodyPr/>
                    <a:lstStyle/>
                    <a:p>
                      <a:pPr algn="ctr">
                        <a:lnSpc>
                          <a:spcPct val="107000"/>
                        </a:lnSpc>
                        <a:spcAft>
                          <a:spcPts val="800"/>
                        </a:spcAft>
                      </a:pPr>
                      <a:r>
                        <a:rPr lang="tr-TR" sz="1000" dirty="0" smtClean="0">
                          <a:effectLst/>
                          <a:latin typeface="+mn-lt"/>
                        </a:rPr>
                        <a:t>Sema</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rPr>
                        <a:t>KOÇLU</a:t>
                      </a:r>
                      <a:r>
                        <a:rPr lang="tr-TR" sz="1000" baseline="0" dirty="0" smtClean="0">
                          <a:effectLst/>
                          <a:latin typeface="+mn-lt"/>
                        </a:rPr>
                        <a:t> MAMAN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Yabancı</a:t>
                      </a:r>
                      <a:r>
                        <a:rPr lang="tr-TR" sz="1000" baseline="0" dirty="0" smtClean="0">
                          <a:effectLst/>
                          <a:latin typeface="+mn-lt"/>
                          <a:ea typeface="Calibri" panose="020F0502020204030204" pitchFamily="34" charset="0"/>
                          <a:cs typeface="Times New Roman" panose="02020603050405020304" pitchFamily="18" charset="0"/>
                        </a:rPr>
                        <a:t> Diller Yüksekokulu</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1094423838"/>
                  </a:ext>
                </a:extLst>
              </a:tr>
              <a:tr h="177857">
                <a:tc>
                  <a:txBody>
                    <a:bodyPr/>
                    <a:lstStyle/>
                    <a:p>
                      <a:pPr algn="ctr">
                        <a:lnSpc>
                          <a:spcPct val="107000"/>
                        </a:lnSpc>
                        <a:spcAft>
                          <a:spcPts val="800"/>
                        </a:spcAft>
                      </a:pPr>
                      <a:r>
                        <a:rPr lang="tr-TR" sz="1000" b="0" dirty="0" err="1">
                          <a:effectLst/>
                          <a:latin typeface="+mn-lt"/>
                          <a:ea typeface="Calibri" panose="020F0502020204030204" pitchFamily="34" charset="0"/>
                          <a:cs typeface="Times New Roman" panose="02020603050405020304" pitchFamily="18" charset="0"/>
                        </a:rPr>
                        <a:t>Öğrt.Gör</a:t>
                      </a:r>
                      <a:r>
                        <a:rPr lang="tr-TR" sz="1000" b="0" dirty="0">
                          <a:effectLst/>
                          <a:latin typeface="+mn-lt"/>
                          <a:ea typeface="Calibri" panose="020F0502020204030204" pitchFamily="34" charset="0"/>
                          <a:cs typeface="Times New Roman" panose="02020603050405020304" pitchFamily="18" charset="0"/>
                        </a:rPr>
                        <a:t>.</a:t>
                      </a:r>
                    </a:p>
                  </a:txBody>
                  <a:tcPr marL="0" marR="0" marT="0" marB="0"/>
                </a:tc>
                <a:tc>
                  <a:txBody>
                    <a:bodyPr/>
                    <a:lstStyle/>
                    <a:p>
                      <a:pPr algn="ctr">
                        <a:lnSpc>
                          <a:spcPct val="107000"/>
                        </a:lnSpc>
                        <a:spcAft>
                          <a:spcPts val="800"/>
                        </a:spcAft>
                      </a:pPr>
                      <a:r>
                        <a:rPr lang="tr-TR" sz="1000" dirty="0">
                          <a:effectLst/>
                          <a:latin typeface="+mn-lt"/>
                        </a:rPr>
                        <a:t>Sultan </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EDİP</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b="0" i="0" kern="1200" dirty="0">
                          <a:solidFill>
                            <a:schemeClr val="tx1"/>
                          </a:solidFill>
                          <a:effectLst/>
                          <a:latin typeface="+mn-lt"/>
                          <a:ea typeface="+mn-ea"/>
                          <a:cs typeface="+mn-cs"/>
                        </a:rPr>
                        <a:t>Uzaktan Eğitim Uygulama ve Araştırma Merkezi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697367032"/>
                  </a:ext>
                </a:extLst>
              </a:tr>
              <a:tr h="177857">
                <a:tc>
                  <a:txBody>
                    <a:bodyPr/>
                    <a:lstStyle/>
                    <a:p>
                      <a:pPr algn="ctr">
                        <a:lnSpc>
                          <a:spcPct val="107000"/>
                        </a:lnSpc>
                        <a:spcAft>
                          <a:spcPts val="800"/>
                        </a:spcAft>
                      </a:pPr>
                      <a:r>
                        <a:rPr lang="tr-TR" sz="1000" b="0" dirty="0" err="1">
                          <a:effectLst/>
                          <a:latin typeface="+mn-lt"/>
                          <a:ea typeface="Calibri" panose="020F0502020204030204" pitchFamily="34" charset="0"/>
                          <a:cs typeface="Times New Roman" panose="02020603050405020304" pitchFamily="18" charset="0"/>
                        </a:rPr>
                        <a:t>Öğrt.Gör</a:t>
                      </a:r>
                      <a:r>
                        <a:rPr lang="tr-TR" sz="1000" b="0" dirty="0">
                          <a:effectLst/>
                          <a:latin typeface="+mn-lt"/>
                          <a:ea typeface="Calibri" panose="020F0502020204030204" pitchFamily="34" charset="0"/>
                          <a:cs typeface="Times New Roman" panose="02020603050405020304" pitchFamily="18" charset="0"/>
                        </a:rPr>
                        <a:t>.</a:t>
                      </a:r>
                    </a:p>
                  </a:txBody>
                  <a:tcPr marL="0" marR="0" marT="0" marB="0"/>
                </a:tc>
                <a:tc>
                  <a:txBody>
                    <a:bodyPr/>
                    <a:lstStyle/>
                    <a:p>
                      <a:pPr algn="ctr">
                        <a:lnSpc>
                          <a:spcPct val="107000"/>
                        </a:lnSpc>
                        <a:spcAft>
                          <a:spcPts val="800"/>
                        </a:spcAft>
                      </a:pPr>
                      <a:r>
                        <a:rPr lang="tr-TR" sz="1000" dirty="0" smtClean="0">
                          <a:effectLst/>
                          <a:latin typeface="+mn-lt"/>
                        </a:rPr>
                        <a:t>Ahmet </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rPr>
                        <a:t>ÜZMEZ</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Sürekli Eğitim Uygulama ve Araştırma Merkezi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200789364"/>
                  </a:ext>
                </a:extLst>
              </a:tr>
              <a:tr h="177857">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tr-TR" sz="1000" b="0" dirty="0" err="1" smtClean="0">
                          <a:effectLst/>
                          <a:latin typeface="+mn-lt"/>
                          <a:ea typeface="Calibri" panose="020F0502020204030204" pitchFamily="34" charset="0"/>
                          <a:cs typeface="Times New Roman" panose="02020603050405020304" pitchFamily="18" charset="0"/>
                        </a:rPr>
                        <a:t>Öğrt.Gör</a:t>
                      </a:r>
                      <a:r>
                        <a:rPr lang="tr-TR" sz="1000" b="0" dirty="0" smtClean="0">
                          <a:effectLst/>
                          <a:latin typeface="+mn-lt"/>
                          <a:ea typeface="Calibri" panose="020F0502020204030204" pitchFamily="34" charset="0"/>
                          <a:cs typeface="Times New Roman" panose="02020603050405020304" pitchFamily="18" charset="0"/>
                        </a:rPr>
                        <a:t>.</a:t>
                      </a:r>
                    </a:p>
                  </a:txBody>
                  <a:tcPr marL="0" marR="0" marT="0"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Deniz</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BEŞOLUK</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Uluslararası İlişkiler Koordinatörlüğü</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smtClean="0">
                          <a:effectLst/>
                          <a:latin typeface="+mn-lt"/>
                          <a:ea typeface="Calibri" panose="020F0502020204030204" pitchFamily="34" charset="0"/>
                          <a:cs typeface="Times New Roman" panose="02020603050405020304" pitchFamily="18" charset="0"/>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097134227"/>
                  </a:ext>
                </a:extLst>
              </a:tr>
              <a:tr h="177857">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tr-TR" sz="1000" b="0" dirty="0" err="1" smtClean="0">
                          <a:effectLst/>
                          <a:latin typeface="+mn-lt"/>
                          <a:ea typeface="Calibri" panose="020F0502020204030204" pitchFamily="34" charset="0"/>
                          <a:cs typeface="Times New Roman" panose="02020603050405020304" pitchFamily="18" charset="0"/>
                        </a:rPr>
                        <a:t>Öğrt.Gör</a:t>
                      </a:r>
                      <a:r>
                        <a:rPr lang="tr-TR" sz="1000" b="0" dirty="0" smtClean="0">
                          <a:effectLst/>
                          <a:latin typeface="+mn-lt"/>
                          <a:ea typeface="Calibri" panose="020F0502020204030204" pitchFamily="34" charset="0"/>
                          <a:cs typeface="Times New Roman" panose="02020603050405020304" pitchFamily="18" charset="0"/>
                        </a:rPr>
                        <a:t>.</a:t>
                      </a:r>
                    </a:p>
                  </a:txBody>
                  <a:tcPr marL="0" marR="0" marT="0"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Burcu Sünbül</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AYHAN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Kalite Yönetim Birimi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smtClean="0">
                          <a:effectLst/>
                          <a:latin typeface="+mn-lt"/>
                          <a:ea typeface="Calibri" panose="020F0502020204030204" pitchFamily="34" charset="0"/>
                          <a:cs typeface="Times New Roman" panose="02020603050405020304" pitchFamily="18" charset="0"/>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1334548614"/>
                  </a:ext>
                </a:extLst>
              </a:tr>
              <a:tr h="177857">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tr-TR" sz="1000" b="0" dirty="0" err="1" smtClean="0">
                          <a:effectLst/>
                          <a:latin typeface="+mn-lt"/>
                          <a:ea typeface="Calibri" panose="020F0502020204030204" pitchFamily="34" charset="0"/>
                          <a:cs typeface="Times New Roman" panose="02020603050405020304" pitchFamily="18" charset="0"/>
                        </a:rPr>
                        <a:t>Öğrt.Gör</a:t>
                      </a:r>
                      <a:r>
                        <a:rPr lang="tr-TR" sz="1000" b="0" dirty="0" smtClean="0">
                          <a:effectLst/>
                          <a:latin typeface="+mn-lt"/>
                          <a:ea typeface="Calibri" panose="020F0502020204030204" pitchFamily="34" charset="0"/>
                          <a:cs typeface="Times New Roman" panose="02020603050405020304" pitchFamily="18" charset="0"/>
                        </a:rPr>
                        <a:t>.</a:t>
                      </a:r>
                    </a:p>
                  </a:txBody>
                  <a:tcPr marL="0" marR="0" marT="0"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Ebru</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BAHARLI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Kalite Yönetim</a:t>
                      </a:r>
                      <a:r>
                        <a:rPr lang="tr-TR" sz="1000" baseline="0" dirty="0" smtClean="0">
                          <a:effectLst/>
                          <a:latin typeface="+mn-lt"/>
                          <a:ea typeface="Calibri" panose="020F0502020204030204" pitchFamily="34" charset="0"/>
                          <a:cs typeface="Times New Roman" panose="02020603050405020304" pitchFamily="18" charset="0"/>
                        </a:rPr>
                        <a:t> Birimi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smtClean="0">
                          <a:effectLst/>
                          <a:latin typeface="+mn-lt"/>
                          <a:ea typeface="Calibri" panose="020F0502020204030204" pitchFamily="34" charset="0"/>
                          <a:cs typeface="Times New Roman" panose="02020603050405020304" pitchFamily="18" charset="0"/>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2928403010"/>
                  </a:ext>
                </a:extLst>
              </a:tr>
              <a:tr h="177857">
                <a:tc>
                  <a:txBody>
                    <a:bodyPr/>
                    <a:lstStyle/>
                    <a:p>
                      <a:pPr algn="ctr">
                        <a:lnSpc>
                          <a:spcPct val="107000"/>
                        </a:lnSpc>
                        <a:spcAft>
                          <a:spcPts val="800"/>
                        </a:spcAft>
                      </a:pPr>
                      <a:r>
                        <a:rPr lang="tr-TR" sz="1000" b="0" dirty="0" err="1" smtClean="0">
                          <a:effectLst/>
                          <a:latin typeface="+mn-lt"/>
                          <a:ea typeface="Calibri" panose="020F0502020204030204" pitchFamily="34" charset="0"/>
                          <a:cs typeface="Times New Roman" panose="02020603050405020304" pitchFamily="18" charset="0"/>
                        </a:rPr>
                        <a:t>Arş.Gör</a:t>
                      </a:r>
                      <a:r>
                        <a:rPr lang="tr-TR" sz="1000" b="0" dirty="0" smtClean="0">
                          <a:effectLst/>
                          <a:latin typeface="+mn-lt"/>
                          <a:ea typeface="Calibri" panose="020F0502020204030204" pitchFamily="34" charset="0"/>
                          <a:cs typeface="Times New Roman" panose="02020603050405020304" pitchFamily="18" charset="0"/>
                        </a:rPr>
                        <a:t>.</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Ferhat</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SAYIN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tr-TR" sz="1000" dirty="0" smtClean="0">
                          <a:effectLst/>
                          <a:latin typeface="+mn-lt"/>
                        </a:rPr>
                        <a:t>İktisadi ve İdari Bilimler Fakültesi</a:t>
                      </a:r>
                      <a:endParaRPr lang="tr-TR" sz="1000" dirty="0" smtClean="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smtClean="0">
                          <a:effectLst/>
                          <a:latin typeface="+mn-lt"/>
                          <a:ea typeface="Calibri" panose="020F0502020204030204" pitchFamily="34" charset="0"/>
                          <a:cs typeface="Times New Roman" panose="02020603050405020304" pitchFamily="18" charset="0"/>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4117294829"/>
                  </a:ext>
                </a:extLst>
              </a:tr>
              <a:tr h="177857">
                <a:tc>
                  <a:txBody>
                    <a:bodyPr/>
                    <a:lstStyle/>
                    <a:p>
                      <a:pPr algn="ctr">
                        <a:lnSpc>
                          <a:spcPct val="107000"/>
                        </a:lnSpc>
                        <a:spcAft>
                          <a:spcPts val="800"/>
                        </a:spcAft>
                      </a:pPr>
                      <a:r>
                        <a:rPr lang="tr-TR" sz="1000" b="0" dirty="0">
                          <a:effectLst/>
                          <a:latin typeface="+mn-lt"/>
                        </a:rPr>
                        <a:t>Fakülte Sekreteri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Suna</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TAÇALAN</a:t>
                      </a:r>
                    </a:p>
                  </a:txBody>
                  <a:tcPr marL="35560" marR="35560" marT="9525" marB="0"/>
                </a:tc>
                <a:tc>
                  <a:txBody>
                    <a:bodyPr/>
                    <a:lstStyle/>
                    <a:p>
                      <a:pPr algn="ctr">
                        <a:lnSpc>
                          <a:spcPct val="107000"/>
                        </a:lnSpc>
                        <a:spcAft>
                          <a:spcPts val="800"/>
                        </a:spcAft>
                      </a:pPr>
                      <a:r>
                        <a:rPr lang="tr-TR" sz="1000" dirty="0">
                          <a:effectLst/>
                          <a:latin typeface="+mn-lt"/>
                        </a:rPr>
                        <a:t>Mühendislik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4156755157"/>
                  </a:ext>
                </a:extLst>
              </a:tr>
              <a:tr h="177857">
                <a:tc>
                  <a:txBody>
                    <a:bodyPr/>
                    <a:lstStyle/>
                    <a:p>
                      <a:pPr algn="ctr">
                        <a:lnSpc>
                          <a:spcPct val="107000"/>
                        </a:lnSpc>
                        <a:spcAft>
                          <a:spcPts val="800"/>
                        </a:spcAft>
                      </a:pPr>
                      <a:r>
                        <a:rPr lang="tr-TR" sz="1000" b="0" dirty="0">
                          <a:effectLst/>
                          <a:latin typeface="+mn-lt"/>
                        </a:rPr>
                        <a:t>Fakülte Sekreteri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rPr>
                        <a:t>Recep</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KÖZEN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Fen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1041623817"/>
                  </a:ext>
                </a:extLst>
              </a:tr>
              <a:tr h="177857">
                <a:tc>
                  <a:txBody>
                    <a:bodyPr/>
                    <a:lstStyle/>
                    <a:p>
                      <a:pPr algn="ctr">
                        <a:lnSpc>
                          <a:spcPct val="107000"/>
                        </a:lnSpc>
                        <a:spcAft>
                          <a:spcPts val="800"/>
                        </a:spcAft>
                      </a:pPr>
                      <a:r>
                        <a:rPr lang="tr-TR" sz="1000" b="0" dirty="0">
                          <a:effectLst/>
                          <a:latin typeface="+mn-lt"/>
                        </a:rPr>
                        <a:t>Fakülte Sekreteri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rPr>
                        <a:t>Mehmet Ali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AKÇAY</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Hukuk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044281172"/>
                  </a:ext>
                </a:extLst>
              </a:tr>
              <a:tr h="177857">
                <a:tc>
                  <a:txBody>
                    <a:bodyPr/>
                    <a:lstStyle/>
                    <a:p>
                      <a:pPr algn="ctr">
                        <a:lnSpc>
                          <a:spcPct val="107000"/>
                        </a:lnSpc>
                        <a:spcAft>
                          <a:spcPts val="800"/>
                        </a:spcAft>
                      </a:pPr>
                      <a:r>
                        <a:rPr lang="tr-TR" sz="1000" b="0" dirty="0">
                          <a:effectLst/>
                          <a:latin typeface="+mn-lt"/>
                        </a:rPr>
                        <a:t>Fakülte Sekreteri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rPr>
                        <a:t>Cesur </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SIBIÇ</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İktisadi ve İdari Bilimler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2281480695"/>
                  </a:ext>
                </a:extLst>
              </a:tr>
              <a:tr h="177857">
                <a:tc>
                  <a:txBody>
                    <a:bodyPr/>
                    <a:lstStyle/>
                    <a:p>
                      <a:pPr algn="ctr">
                        <a:lnSpc>
                          <a:spcPct val="107000"/>
                        </a:lnSpc>
                        <a:spcAft>
                          <a:spcPts val="800"/>
                        </a:spcAft>
                      </a:pPr>
                      <a:r>
                        <a:rPr lang="tr-TR" sz="1000" b="0" dirty="0">
                          <a:effectLst/>
                          <a:latin typeface="+mn-lt"/>
                        </a:rPr>
                        <a:t>Fakülte Sekreteri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err="1">
                          <a:effectLst/>
                          <a:latin typeface="+mn-lt"/>
                        </a:rPr>
                        <a:t>Nurdane</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ALTUN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Kültür ve Sosyal Bilimler Fakültesi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987260695"/>
                  </a:ext>
                </a:extLst>
              </a:tr>
              <a:tr h="177857">
                <a:tc>
                  <a:txBody>
                    <a:bodyPr/>
                    <a:lstStyle/>
                    <a:p>
                      <a:pPr algn="ctr">
                        <a:lnSpc>
                          <a:spcPct val="107000"/>
                        </a:lnSpc>
                        <a:spcAft>
                          <a:spcPts val="800"/>
                        </a:spcAft>
                      </a:pPr>
                      <a:r>
                        <a:rPr lang="tr-TR" sz="1000" b="0" dirty="0">
                          <a:effectLst/>
                          <a:latin typeface="+mn-lt"/>
                        </a:rPr>
                        <a:t>Enstitü Sekreteri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Özlem</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BIÇAKÇI</a:t>
                      </a:r>
                    </a:p>
                  </a:txBody>
                  <a:tcPr marL="35560" marR="35560" marT="9525" marB="0"/>
                </a:tc>
                <a:tc>
                  <a:txBody>
                    <a:bodyPr/>
                    <a:lstStyle/>
                    <a:p>
                      <a:pPr algn="ctr">
                        <a:lnSpc>
                          <a:spcPct val="107000"/>
                        </a:lnSpc>
                        <a:spcAft>
                          <a:spcPts val="800"/>
                        </a:spcAft>
                      </a:pPr>
                      <a:r>
                        <a:rPr lang="tr-TR" sz="1000" dirty="0">
                          <a:effectLst/>
                          <a:latin typeface="+mn-lt"/>
                        </a:rPr>
                        <a:t>Fen Bilimleri Enstitüsü</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562157022"/>
                  </a:ext>
                </a:extLst>
              </a:tr>
              <a:tr h="177857">
                <a:tc>
                  <a:txBody>
                    <a:bodyPr/>
                    <a:lstStyle/>
                    <a:p>
                      <a:pPr algn="ctr">
                        <a:lnSpc>
                          <a:spcPct val="107000"/>
                        </a:lnSpc>
                        <a:spcAft>
                          <a:spcPts val="800"/>
                        </a:spcAft>
                      </a:pPr>
                      <a:r>
                        <a:rPr lang="tr-TR" sz="1000" b="0" dirty="0">
                          <a:effectLst/>
                          <a:latin typeface="+mn-lt"/>
                        </a:rPr>
                        <a:t>Enstitü Sekreteri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a:effectLst/>
                          <a:latin typeface="+mn-lt"/>
                        </a:rPr>
                        <a:t>Kazım</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UYSAL</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Sosyal Bilimler Enstitüsü</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352623255"/>
                  </a:ext>
                </a:extLst>
              </a:tr>
              <a:tr h="177857">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Daire Başkanı</a:t>
                      </a:r>
                    </a:p>
                  </a:txBody>
                  <a:tcPr marL="0" marR="0" marT="0" marB="0"/>
                </a:tc>
                <a:tc>
                  <a:txBody>
                    <a:bodyPr/>
                    <a:lstStyle/>
                    <a:p>
                      <a:pPr algn="ctr">
                        <a:lnSpc>
                          <a:spcPct val="107000"/>
                        </a:lnSpc>
                        <a:spcAft>
                          <a:spcPts val="800"/>
                        </a:spcAft>
                      </a:pPr>
                      <a:r>
                        <a:rPr lang="tr-TR" sz="1000" dirty="0" err="1">
                          <a:effectLst/>
                          <a:latin typeface="+mn-lt"/>
                        </a:rPr>
                        <a:t>Sümeyya</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SONGUR</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Bilgi İşlem Daire Başkanlığı</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2704389068"/>
                  </a:ext>
                </a:extLst>
              </a:tr>
              <a:tr h="177857">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Daire Başkanı</a:t>
                      </a: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Sebahat</a:t>
                      </a:r>
                    </a:p>
                  </a:txBody>
                  <a:tcPr marL="35560" marR="35560" marT="9525" marB="0"/>
                </a:tc>
                <a:tc>
                  <a:txBody>
                    <a:bodyPr/>
                    <a:lstStyle/>
                    <a:p>
                      <a:pPr algn="ctr">
                        <a:lnSpc>
                          <a:spcPct val="107000"/>
                        </a:lnSpc>
                        <a:spcAft>
                          <a:spcPts val="800"/>
                        </a:spcAft>
                      </a:pPr>
                      <a:r>
                        <a:rPr lang="tr-TR" sz="1000" dirty="0">
                          <a:effectLst/>
                          <a:latin typeface="+mn-lt"/>
                        </a:rPr>
                        <a:t>ÖZCAN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Kütüphane ve Dokümantasyon Daire Başkanlığı</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1658814615"/>
                  </a:ext>
                </a:extLst>
              </a:tr>
              <a:tr h="177857">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Daire Başkanı</a:t>
                      </a: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Kurtuluş</a:t>
                      </a:r>
                    </a:p>
                  </a:txBody>
                  <a:tcPr marL="35560" marR="35560" marT="9525" marB="0"/>
                </a:tc>
                <a:tc>
                  <a:txBody>
                    <a:bodyPr/>
                    <a:lstStyle/>
                    <a:p>
                      <a:pPr algn="ctr">
                        <a:lnSpc>
                          <a:spcPct val="107000"/>
                        </a:lnSpc>
                        <a:spcAft>
                          <a:spcPts val="800"/>
                        </a:spcAft>
                      </a:pPr>
                      <a:r>
                        <a:rPr lang="tr-TR" sz="1000" dirty="0">
                          <a:effectLst/>
                          <a:latin typeface="+mn-lt"/>
                        </a:rPr>
                        <a:t>KAYA</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Yapı İşleri ve Teknik Daire Başkanlığı</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447363939"/>
                  </a:ext>
                </a:extLst>
              </a:tr>
              <a:tr h="177857">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Daire Başkanı</a:t>
                      </a:r>
                    </a:p>
                  </a:txBody>
                  <a:tcPr marL="0" marR="0" marT="0" marB="0"/>
                </a:tc>
                <a:tc>
                  <a:txBody>
                    <a:bodyPr/>
                    <a:lstStyle/>
                    <a:p>
                      <a:pPr algn="ctr">
                        <a:lnSpc>
                          <a:spcPct val="107000"/>
                        </a:lnSpc>
                        <a:spcAft>
                          <a:spcPts val="800"/>
                        </a:spcAft>
                      </a:pPr>
                      <a:r>
                        <a:rPr lang="tr-TR" sz="1000" dirty="0">
                          <a:effectLst/>
                          <a:latin typeface="+mn-lt"/>
                        </a:rPr>
                        <a:t>Sinem</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rPr>
                        <a:t>ÖZKARA </a:t>
                      </a:r>
                      <a:r>
                        <a:rPr lang="tr-TR" sz="1000" dirty="0">
                          <a:effectLst/>
                          <a:latin typeface="+mn-lt"/>
                        </a:rPr>
                        <a:t>TORUN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Öğrenci İşleri Daire Başkanlığı</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2874688"/>
                  </a:ext>
                </a:extLst>
              </a:tr>
              <a:tr h="177857">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Daire Başkanı</a:t>
                      </a:r>
                    </a:p>
                  </a:txBody>
                  <a:tcPr marL="0" marR="0" marT="0" marB="0"/>
                </a:tc>
                <a:tc>
                  <a:txBody>
                    <a:bodyPr/>
                    <a:lstStyle/>
                    <a:p>
                      <a:pPr algn="ctr">
                        <a:lnSpc>
                          <a:spcPct val="107000"/>
                        </a:lnSpc>
                        <a:spcAft>
                          <a:spcPts val="800"/>
                        </a:spcAft>
                      </a:pPr>
                      <a:r>
                        <a:rPr lang="tr-TR" sz="1000" dirty="0">
                          <a:effectLst/>
                          <a:latin typeface="+mn-lt"/>
                        </a:rPr>
                        <a:t>Arzu</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KARAMURAT</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İdari ve Mali İşler Daire Başkanlığı</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1361462704"/>
                  </a:ext>
                </a:extLst>
              </a:tr>
              <a:tr h="177857">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Daire Başkanı</a:t>
                      </a:r>
                    </a:p>
                  </a:txBody>
                  <a:tcPr marL="0" marR="0" marT="0" marB="0"/>
                </a:tc>
                <a:tc>
                  <a:txBody>
                    <a:bodyPr/>
                    <a:lstStyle/>
                    <a:p>
                      <a:pPr algn="ctr">
                        <a:lnSpc>
                          <a:spcPct val="107000"/>
                        </a:lnSpc>
                        <a:spcAft>
                          <a:spcPts val="800"/>
                        </a:spcAft>
                      </a:pPr>
                      <a:r>
                        <a:rPr lang="tr-TR" sz="1000" dirty="0">
                          <a:effectLst/>
                          <a:latin typeface="+mn-lt"/>
                        </a:rPr>
                        <a:t>Emine</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ŞAHİN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a:effectLst/>
                          <a:latin typeface="+mn-lt"/>
                        </a:rPr>
                        <a:t>Sağlık Kültür ve Spor Daire Başkanlığı</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982391918"/>
                  </a:ext>
                </a:extLst>
              </a:tr>
              <a:tr h="177857">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Daire Başkanı</a:t>
                      </a: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Tufan</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KARA</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Personel Daire Başkanlığı</a:t>
                      </a:r>
                    </a:p>
                  </a:txBody>
                  <a:tcPr marL="35560" marR="35560" marT="9525" marB="0"/>
                </a:tc>
                <a:tc>
                  <a:txBody>
                    <a:bodyPr/>
                    <a:lstStyle/>
                    <a:p>
                      <a:pPr algn="ctr">
                        <a:lnSpc>
                          <a:spcPct val="107000"/>
                        </a:lnSpc>
                        <a:spcAft>
                          <a:spcPts val="0"/>
                        </a:spcAft>
                      </a:pPr>
                      <a:r>
                        <a:rPr lang="tr-TR" sz="1000" dirty="0">
                          <a:effectLst/>
                          <a:latin typeface="+mn-lt"/>
                          <a:ea typeface="Calibri" panose="020F0502020204030204" pitchFamily="34" charset="0"/>
                          <a:cs typeface="Times New Roman" panose="02020603050405020304" pitchFamily="18" charset="0"/>
                        </a:rPr>
                        <a:t>Üye</a:t>
                      </a:r>
                    </a:p>
                  </a:txBody>
                  <a:tcPr marL="35823" marR="35823" marT="0" marB="0"/>
                </a:tc>
                <a:extLst>
                  <a:ext uri="{0D108BD9-81ED-4DB2-BD59-A6C34878D82A}">
                    <a16:rowId xmlns:a16="http://schemas.microsoft.com/office/drawing/2014/main" val="793701573"/>
                  </a:ext>
                </a:extLst>
              </a:tr>
              <a:tr h="177857">
                <a:tc>
                  <a:txBody>
                    <a:bodyPr/>
                    <a:lstStyle/>
                    <a:p>
                      <a:pPr algn="ctr">
                        <a:lnSpc>
                          <a:spcPct val="107000"/>
                        </a:lnSpc>
                        <a:spcAft>
                          <a:spcPts val="800"/>
                        </a:spcAft>
                      </a:pPr>
                      <a:r>
                        <a:rPr lang="tr-TR" sz="1000" b="0" dirty="0" smtClean="0">
                          <a:effectLst/>
                          <a:latin typeface="+mn-lt"/>
                          <a:ea typeface="Calibri" panose="020F0502020204030204" pitchFamily="34" charset="0"/>
                          <a:cs typeface="Times New Roman" panose="02020603050405020304" pitchFamily="18" charset="0"/>
                        </a:rPr>
                        <a:t>İç Denetçi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Kutlu Kağan</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KAYAALP</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İç Denetim Birimi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671518757"/>
                  </a:ext>
                </a:extLst>
              </a:tr>
              <a:tr h="177857">
                <a:tc>
                  <a:txBody>
                    <a:bodyPr/>
                    <a:lstStyle/>
                    <a:p>
                      <a:pPr algn="ctr">
                        <a:lnSpc>
                          <a:spcPct val="107000"/>
                        </a:lnSpc>
                        <a:spcAft>
                          <a:spcPts val="800"/>
                        </a:spcAft>
                      </a:pPr>
                      <a:r>
                        <a:rPr lang="tr-TR" sz="1000" b="0" dirty="0" smtClean="0">
                          <a:effectLst/>
                          <a:latin typeface="+mn-lt"/>
                          <a:ea typeface="Calibri" panose="020F0502020204030204" pitchFamily="34" charset="0"/>
                          <a:cs typeface="Times New Roman" panose="02020603050405020304" pitchFamily="18" charset="0"/>
                        </a:rPr>
                        <a:t>Hukuk</a:t>
                      </a:r>
                      <a:r>
                        <a:rPr lang="tr-TR" sz="1000" b="0" baseline="0" dirty="0" smtClean="0">
                          <a:effectLst/>
                          <a:latin typeface="+mn-lt"/>
                          <a:ea typeface="Calibri" panose="020F0502020204030204" pitchFamily="34" charset="0"/>
                          <a:cs typeface="Times New Roman" panose="02020603050405020304" pitchFamily="18" charset="0"/>
                        </a:rPr>
                        <a:t> Müşaviri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Emrah</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AKSAKAL</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Hukuk</a:t>
                      </a:r>
                      <a:r>
                        <a:rPr lang="tr-TR" sz="1000" baseline="0" dirty="0" smtClean="0">
                          <a:effectLst/>
                          <a:latin typeface="+mn-lt"/>
                          <a:ea typeface="Calibri" panose="020F0502020204030204" pitchFamily="34" charset="0"/>
                          <a:cs typeface="Times New Roman" panose="02020603050405020304" pitchFamily="18" charset="0"/>
                        </a:rPr>
                        <a:t> Müşavirliği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4285447810"/>
                  </a:ext>
                </a:extLst>
              </a:tr>
              <a:tr h="173972">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Şube Müdürü</a:t>
                      </a: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Özgür</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YAŞAR</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Strateji Geliştirme Daire Başkanlığı</a:t>
                      </a:r>
                    </a:p>
                  </a:txBody>
                  <a:tcPr marL="35560" marR="35560" marT="9525" marB="0"/>
                </a:tc>
                <a:tc>
                  <a:txBody>
                    <a:bodyPr/>
                    <a:lstStyle/>
                    <a:p>
                      <a:pPr algn="ctr">
                        <a:lnSpc>
                          <a:spcPct val="107000"/>
                        </a:lnSpc>
                        <a:spcAft>
                          <a:spcPts val="0"/>
                        </a:spcAft>
                      </a:pPr>
                      <a:r>
                        <a:rPr lang="tr-TR" sz="1000" dirty="0">
                          <a:effectLst/>
                          <a:latin typeface="+mn-lt"/>
                          <a:ea typeface="Calibri" panose="020F0502020204030204" pitchFamily="34" charset="0"/>
                          <a:cs typeface="Times New Roman" panose="02020603050405020304" pitchFamily="18" charset="0"/>
                        </a:rPr>
                        <a:t>Üye</a:t>
                      </a:r>
                    </a:p>
                  </a:txBody>
                  <a:tcPr marL="35823" marR="35823" marT="0" marB="0"/>
                </a:tc>
                <a:extLst>
                  <a:ext uri="{0D108BD9-81ED-4DB2-BD59-A6C34878D82A}">
                    <a16:rowId xmlns:a16="http://schemas.microsoft.com/office/drawing/2014/main" val="265590661"/>
                  </a:ext>
                </a:extLst>
              </a:tr>
            </a:tbl>
          </a:graphicData>
        </a:graphic>
      </p:graphicFrame>
    </p:spTree>
    <p:extLst>
      <p:ext uri="{BB962C8B-B14F-4D97-AF65-F5344CB8AC3E}">
        <p14:creationId xmlns:p14="http://schemas.microsoft.com/office/powerpoint/2010/main" val="1525997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Köşeleri Yuvarlatılmış 5">
            <a:extLst>
              <a:ext uri="{FF2B5EF4-FFF2-40B4-BE49-F238E27FC236}">
                <a16:creationId xmlns:a16="http://schemas.microsoft.com/office/drawing/2014/main" id="{8DFDB7C1-F903-45A4-B0EA-E1D4EAB77C97}"/>
              </a:ext>
            </a:extLst>
          </p:cNvPr>
          <p:cNvSpPr/>
          <p:nvPr/>
        </p:nvSpPr>
        <p:spPr>
          <a:xfrm>
            <a:off x="888481" y="6321"/>
            <a:ext cx="10729479" cy="19976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1400" dirty="0"/>
              <a:t>STRATEJİK PLANLAMA EKİBİ</a:t>
            </a:r>
          </a:p>
        </p:txBody>
      </p:sp>
      <p:graphicFrame>
        <p:nvGraphicFramePr>
          <p:cNvPr id="5" name="Tablo 4">
            <a:extLst>
              <a:ext uri="{FF2B5EF4-FFF2-40B4-BE49-F238E27FC236}">
                <a16:creationId xmlns:a16="http://schemas.microsoft.com/office/drawing/2014/main" id="{3E527DD8-F76C-A253-95FA-0E684B70C354}"/>
              </a:ext>
            </a:extLst>
          </p:cNvPr>
          <p:cNvGraphicFramePr>
            <a:graphicFrameLocks noGrp="1"/>
          </p:cNvGraphicFramePr>
          <p:nvPr>
            <p:extLst>
              <p:ext uri="{D42A27DB-BD31-4B8C-83A1-F6EECF244321}">
                <p14:modId xmlns:p14="http://schemas.microsoft.com/office/powerpoint/2010/main" val="95320167"/>
              </p:ext>
            </p:extLst>
          </p:nvPr>
        </p:nvGraphicFramePr>
        <p:xfrm>
          <a:off x="888482" y="206088"/>
          <a:ext cx="10729479" cy="2672913"/>
        </p:xfrm>
        <a:graphic>
          <a:graphicData uri="http://schemas.openxmlformats.org/drawingml/2006/table">
            <a:tbl>
              <a:tblPr firstRow="1" firstCol="1" bandRow="1">
                <a:tableStyleId>{68D230F3-CF80-4859-8CE7-A43EE81993B5}</a:tableStyleId>
              </a:tblPr>
              <a:tblGrid>
                <a:gridCol w="1927661">
                  <a:extLst>
                    <a:ext uri="{9D8B030D-6E8A-4147-A177-3AD203B41FA5}">
                      <a16:colId xmlns:a16="http://schemas.microsoft.com/office/drawing/2014/main" val="418858328"/>
                    </a:ext>
                  </a:extLst>
                </a:gridCol>
                <a:gridCol w="2098588">
                  <a:extLst>
                    <a:ext uri="{9D8B030D-6E8A-4147-A177-3AD203B41FA5}">
                      <a16:colId xmlns:a16="http://schemas.microsoft.com/office/drawing/2014/main" val="3864655582"/>
                    </a:ext>
                  </a:extLst>
                </a:gridCol>
                <a:gridCol w="1842198">
                  <a:extLst>
                    <a:ext uri="{9D8B030D-6E8A-4147-A177-3AD203B41FA5}">
                      <a16:colId xmlns:a16="http://schemas.microsoft.com/office/drawing/2014/main" val="164880772"/>
                    </a:ext>
                  </a:extLst>
                </a:gridCol>
                <a:gridCol w="3506236">
                  <a:extLst>
                    <a:ext uri="{9D8B030D-6E8A-4147-A177-3AD203B41FA5}">
                      <a16:colId xmlns:a16="http://schemas.microsoft.com/office/drawing/2014/main" val="2198431009"/>
                    </a:ext>
                  </a:extLst>
                </a:gridCol>
                <a:gridCol w="1354796">
                  <a:extLst>
                    <a:ext uri="{9D8B030D-6E8A-4147-A177-3AD203B41FA5}">
                      <a16:colId xmlns:a16="http://schemas.microsoft.com/office/drawing/2014/main" val="2821632862"/>
                    </a:ext>
                  </a:extLst>
                </a:gridCol>
              </a:tblGrid>
              <a:tr h="198949">
                <a:tc>
                  <a:txBody>
                    <a:bodyPr/>
                    <a:lstStyle/>
                    <a:p>
                      <a:pPr algn="ctr">
                        <a:lnSpc>
                          <a:spcPct val="107000"/>
                        </a:lnSpc>
                        <a:spcAft>
                          <a:spcPts val="800"/>
                        </a:spcAft>
                      </a:pPr>
                      <a:endParaRPr lang="tr-TR" sz="1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endParaRPr lang="tr-TR" sz="1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endParaRPr lang="tr-TR" sz="1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endParaRPr lang="tr-TR" sz="1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endParaRPr lang="tr-TR" sz="1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1786309573"/>
                  </a:ext>
                </a:extLst>
              </a:tr>
              <a:tr h="190605">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Şube Müdürü </a:t>
                      </a: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Zeynep Dilara</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AKGÜN</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Sağlık Kültür ve Spor Daire Başkanlığı</a:t>
                      </a:r>
                    </a:p>
                  </a:txBody>
                  <a:tcPr marL="35560" marR="35560" marT="9525" marB="0"/>
                </a:tc>
                <a:tc>
                  <a:txBody>
                    <a:bodyPr/>
                    <a:lstStyle/>
                    <a:p>
                      <a:pPr algn="ctr">
                        <a:lnSpc>
                          <a:spcPct val="107000"/>
                        </a:lnSpc>
                        <a:spcAft>
                          <a:spcPts val="0"/>
                        </a:spcAft>
                      </a:pPr>
                      <a:r>
                        <a:rPr lang="tr-TR" sz="1000" dirty="0">
                          <a:effectLst/>
                          <a:latin typeface="+mn-lt"/>
                          <a:ea typeface="Calibri" panose="020F0502020204030204" pitchFamily="34" charset="0"/>
                          <a:cs typeface="Times New Roman" panose="02020603050405020304" pitchFamily="18" charset="0"/>
                        </a:rPr>
                        <a:t>Üye</a:t>
                      </a:r>
                    </a:p>
                  </a:txBody>
                  <a:tcPr marL="35823" marR="35823" marT="0" marB="0"/>
                </a:tc>
                <a:extLst>
                  <a:ext uri="{0D108BD9-81ED-4DB2-BD59-A6C34878D82A}">
                    <a16:rowId xmlns:a16="http://schemas.microsoft.com/office/drawing/2014/main" val="2039347584"/>
                  </a:ext>
                </a:extLst>
              </a:tr>
              <a:tr h="190605">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Şube Müdürü</a:t>
                      </a: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Mehmet</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TEKDEMİR</a:t>
                      </a:r>
                    </a:p>
                  </a:txBody>
                  <a:tcPr marL="35560" marR="35560" marT="9525"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tr-TR" sz="1000" dirty="0">
                          <a:effectLst/>
                          <a:latin typeface="+mn-lt"/>
                        </a:rPr>
                        <a:t>Kütüphane ve Dokümantasyon Daire Başkanlığı</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ea typeface="Calibri" panose="020F0502020204030204" pitchFamily="34" charset="0"/>
                          <a:cs typeface="Times New Roman" panose="02020603050405020304" pitchFamily="18" charset="0"/>
                        </a:rPr>
                        <a:t>Üye</a:t>
                      </a:r>
                    </a:p>
                  </a:txBody>
                  <a:tcPr marL="35823" marR="35823" marT="0" marB="0"/>
                </a:tc>
                <a:extLst>
                  <a:ext uri="{0D108BD9-81ED-4DB2-BD59-A6C34878D82A}">
                    <a16:rowId xmlns:a16="http://schemas.microsoft.com/office/drawing/2014/main" val="386681642"/>
                  </a:ext>
                </a:extLst>
              </a:tr>
              <a:tr h="190605">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Şube Müdürü</a:t>
                      </a: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Bihter</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ARABACIGİL</a:t>
                      </a:r>
                    </a:p>
                  </a:txBody>
                  <a:tcPr marL="35560" marR="35560" marT="9525"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tr-TR" sz="1000" dirty="0">
                          <a:effectLst/>
                          <a:latin typeface="+mn-lt"/>
                        </a:rPr>
                        <a:t>Yapı İşleri ve Teknik Daire Başkanlığı</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a:effectLst/>
                          <a:latin typeface="+mn-lt"/>
                          <a:ea typeface="Calibri" panose="020F0502020204030204" pitchFamily="34" charset="0"/>
                          <a:cs typeface="Times New Roman" panose="02020603050405020304" pitchFamily="18" charset="0"/>
                        </a:rPr>
                        <a:t>Üye</a:t>
                      </a:r>
                    </a:p>
                  </a:txBody>
                  <a:tcPr marL="35823" marR="35823" marT="0" marB="0"/>
                </a:tc>
                <a:extLst>
                  <a:ext uri="{0D108BD9-81ED-4DB2-BD59-A6C34878D82A}">
                    <a16:rowId xmlns:a16="http://schemas.microsoft.com/office/drawing/2014/main" val="2235715587"/>
                  </a:ext>
                </a:extLst>
              </a:tr>
              <a:tr h="190605">
                <a:tc>
                  <a:txBody>
                    <a:bodyPr/>
                    <a:lstStyle/>
                    <a:p>
                      <a:pPr algn="ctr">
                        <a:lnSpc>
                          <a:spcPct val="107000"/>
                        </a:lnSpc>
                        <a:spcAft>
                          <a:spcPts val="800"/>
                        </a:spcAft>
                      </a:pPr>
                      <a:r>
                        <a:rPr lang="tr-TR" sz="1000" b="0" dirty="0">
                          <a:effectLst/>
                          <a:latin typeface="+mn-lt"/>
                          <a:ea typeface="Calibri" panose="020F0502020204030204" pitchFamily="34" charset="0"/>
                          <a:cs typeface="Times New Roman" panose="02020603050405020304" pitchFamily="18" charset="0"/>
                        </a:rPr>
                        <a:t>Şube Müdürü </a:t>
                      </a:r>
                    </a:p>
                  </a:txBody>
                  <a:tcPr marL="0" marR="0" marT="0"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Muzaffer</a:t>
                      </a:r>
                    </a:p>
                  </a:txBody>
                  <a:tcPr marL="35560" marR="35560" marT="9525" marB="0"/>
                </a:tc>
                <a:tc>
                  <a:txBody>
                    <a:bodyPr/>
                    <a:lstStyle/>
                    <a:p>
                      <a:pPr algn="ctr">
                        <a:lnSpc>
                          <a:spcPct val="107000"/>
                        </a:lnSpc>
                        <a:spcAft>
                          <a:spcPts val="800"/>
                        </a:spcAft>
                      </a:pPr>
                      <a:r>
                        <a:rPr lang="tr-TR" sz="1000" dirty="0">
                          <a:effectLst/>
                          <a:latin typeface="+mn-lt"/>
                          <a:ea typeface="Calibri" panose="020F0502020204030204" pitchFamily="34" charset="0"/>
                          <a:cs typeface="Times New Roman" panose="02020603050405020304" pitchFamily="18" charset="0"/>
                        </a:rPr>
                        <a:t>KANDEMİR</a:t>
                      </a:r>
                    </a:p>
                  </a:txBody>
                  <a:tcPr marL="35560" marR="35560" marT="9525"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tr-TR" sz="1000" dirty="0">
                          <a:effectLst/>
                          <a:latin typeface="+mn-lt"/>
                        </a:rPr>
                        <a:t>İdari ve Mali İşler Daire Başkanlığı</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smtClean="0">
                          <a:effectLst/>
                          <a:latin typeface="+mn-lt"/>
                          <a:ea typeface="Calibri" panose="020F0502020204030204" pitchFamily="34" charset="0"/>
                          <a:cs typeface="Times New Roman" panose="02020603050405020304" pitchFamily="18" charset="0"/>
                        </a:rPr>
                        <a:t>Üye</a:t>
                      </a:r>
                    </a:p>
                  </a:txBody>
                  <a:tcPr marL="35823" marR="35823" marT="0" marB="0"/>
                </a:tc>
                <a:extLst>
                  <a:ext uri="{0D108BD9-81ED-4DB2-BD59-A6C34878D82A}">
                    <a16:rowId xmlns:a16="http://schemas.microsoft.com/office/drawing/2014/main" val="4283288602"/>
                  </a:ext>
                </a:extLst>
              </a:tr>
              <a:tr h="190605">
                <a:tc>
                  <a:txBody>
                    <a:bodyPr/>
                    <a:lstStyle/>
                    <a:p>
                      <a:pPr algn="ctr">
                        <a:lnSpc>
                          <a:spcPct val="107000"/>
                        </a:lnSpc>
                        <a:spcAft>
                          <a:spcPts val="800"/>
                        </a:spcAft>
                      </a:pPr>
                      <a:r>
                        <a:rPr lang="tr-TR" sz="1000" b="0" dirty="0" smtClean="0">
                          <a:effectLst/>
                          <a:latin typeface="+mn-lt"/>
                          <a:ea typeface="Calibri" panose="020F0502020204030204" pitchFamily="34" charset="0"/>
                          <a:cs typeface="Times New Roman" panose="02020603050405020304" pitchFamily="18" charset="0"/>
                        </a:rPr>
                        <a:t>Bilgisayar İşletmeni</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Elif Nur</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AYBAŞ</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tr-TR" sz="1000" dirty="0" smtClean="0">
                          <a:effectLst/>
                          <a:latin typeface="+mn-lt"/>
                          <a:ea typeface="Calibri" panose="020F0502020204030204" pitchFamily="34" charset="0"/>
                          <a:cs typeface="Times New Roman" panose="02020603050405020304" pitchFamily="18" charset="0"/>
                        </a:rPr>
                        <a:t>Uluslararası İlişkiler Koordinatörlüğü</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smtClean="0">
                          <a:effectLst/>
                          <a:latin typeface="+mn-lt"/>
                          <a:ea typeface="Calibri" panose="020F0502020204030204" pitchFamily="34" charset="0"/>
                          <a:cs typeface="Times New Roman" panose="02020603050405020304" pitchFamily="18" charset="0"/>
                        </a:rPr>
                        <a:t>Üye</a:t>
                      </a:r>
                    </a:p>
                  </a:txBody>
                  <a:tcPr marL="35823" marR="35823" marT="0" marB="0"/>
                </a:tc>
                <a:extLst>
                  <a:ext uri="{0D108BD9-81ED-4DB2-BD59-A6C34878D82A}">
                    <a16:rowId xmlns:a16="http://schemas.microsoft.com/office/drawing/2014/main" val="3241558748"/>
                  </a:ext>
                </a:extLst>
              </a:tr>
              <a:tr h="190605">
                <a:tc>
                  <a:txBody>
                    <a:bodyPr/>
                    <a:lstStyle/>
                    <a:p>
                      <a:pPr algn="ctr">
                        <a:lnSpc>
                          <a:spcPct val="107000"/>
                        </a:lnSpc>
                        <a:spcAft>
                          <a:spcPts val="800"/>
                        </a:spcAft>
                      </a:pPr>
                      <a:r>
                        <a:rPr lang="tr-TR" sz="1000" b="0" dirty="0" smtClean="0">
                          <a:effectLst/>
                          <a:latin typeface="+mn-lt"/>
                          <a:ea typeface="Calibri" panose="020F0502020204030204" pitchFamily="34" charset="0"/>
                          <a:cs typeface="Times New Roman" panose="02020603050405020304" pitchFamily="18" charset="0"/>
                        </a:rPr>
                        <a:t>Memur</a:t>
                      </a: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Deniz</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SAATÇİ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r>
                        <a:rPr lang="tr-TR" sz="1000" dirty="0" smtClean="0">
                          <a:effectLst/>
                          <a:latin typeface="+mn-lt"/>
                          <a:ea typeface="Calibri" panose="020F0502020204030204" pitchFamily="34" charset="0"/>
                          <a:cs typeface="Times New Roman" panose="02020603050405020304" pitchFamily="18" charset="0"/>
                        </a:rPr>
                        <a:t>Bilimsel Araştırma Projeleri Birimi</a:t>
                      </a: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r>
                        <a:rPr lang="tr-TR" sz="1000" dirty="0" smtClean="0">
                          <a:effectLst/>
                          <a:latin typeface="+mn-lt"/>
                          <a:ea typeface="Calibri" panose="020F0502020204030204" pitchFamily="34" charset="0"/>
                          <a:cs typeface="Times New Roman" panose="02020603050405020304" pitchFamily="18" charset="0"/>
                        </a:rPr>
                        <a:t>Üye</a:t>
                      </a: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4207438964"/>
                  </a:ext>
                </a:extLst>
              </a:tr>
              <a:tr h="1131385">
                <a:tc gridSpan="5">
                  <a:txBody>
                    <a:bodyPr/>
                    <a:lstStyle/>
                    <a:p>
                      <a:pPr algn="ctr">
                        <a:lnSpc>
                          <a:spcPct val="107000"/>
                        </a:lnSpc>
                        <a:spcAft>
                          <a:spcPts val="800"/>
                        </a:spcAft>
                      </a:pPr>
                      <a:endParaRPr lang="tr-TR" dirty="0"/>
                    </a:p>
                  </a:txBody>
                  <a:tcPr marL="0" marR="0" marT="0" marB="0"/>
                </a:tc>
                <a:tc hMerge="1">
                  <a:txBody>
                    <a:bodyPr/>
                    <a:lstStyle/>
                    <a:p>
                      <a:pPr algn="ctr">
                        <a:lnSpc>
                          <a:spcPct val="107000"/>
                        </a:lnSpc>
                        <a:spcAft>
                          <a:spcPts val="800"/>
                        </a:spcAft>
                      </a:pP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hMerge="1">
                  <a:txBody>
                    <a:bodyPr/>
                    <a:lstStyle/>
                    <a:p>
                      <a:pPr algn="ctr">
                        <a:lnSpc>
                          <a:spcPct val="107000"/>
                        </a:lnSpc>
                        <a:spcAft>
                          <a:spcPts val="800"/>
                        </a:spcAft>
                      </a:pP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hMerge="1">
                  <a:txBody>
                    <a:bodyPr/>
                    <a:lstStyle/>
                    <a:p>
                      <a:pPr algn="ctr">
                        <a:lnSpc>
                          <a:spcPct val="107000"/>
                        </a:lnSpc>
                        <a:spcAft>
                          <a:spcPts val="800"/>
                        </a:spcAft>
                      </a:pP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hMerge="1">
                  <a:txBody>
                    <a:bodyPr/>
                    <a:lstStyle/>
                    <a:p>
                      <a:pPr algn="ctr">
                        <a:lnSpc>
                          <a:spcPct val="107000"/>
                        </a:lnSpc>
                        <a:spcAft>
                          <a:spcPts val="0"/>
                        </a:spcAft>
                      </a:pPr>
                      <a:endParaRPr lang="tr-TR" sz="1000" dirty="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4194794600"/>
                  </a:ext>
                </a:extLst>
              </a:tr>
              <a:tr h="198949">
                <a:tc>
                  <a:txBody>
                    <a:bodyPr/>
                    <a:lstStyle/>
                    <a:p>
                      <a:pPr algn="ctr">
                        <a:lnSpc>
                          <a:spcPct val="107000"/>
                        </a:lnSpc>
                        <a:spcAft>
                          <a:spcPts val="800"/>
                        </a:spcAft>
                      </a:pPr>
                      <a:endParaRPr lang="tr-TR" sz="1000" b="0" dirty="0">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800"/>
                        </a:spcAft>
                      </a:pP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endParaRPr lang="tr-TR" sz="1000" dirty="0">
                        <a:effectLst/>
                        <a:latin typeface="+mn-lt"/>
                        <a:ea typeface="Calibri" panose="020F0502020204030204" pitchFamily="34" charset="0"/>
                        <a:cs typeface="Times New Roman" panose="02020603050405020304" pitchFamily="18" charset="0"/>
                      </a:endParaRPr>
                    </a:p>
                  </a:txBody>
                  <a:tcPr marL="35560" marR="35560" marT="9525" marB="0"/>
                </a:tc>
                <a:tc>
                  <a:txBody>
                    <a:bodyPr/>
                    <a:lstStyle/>
                    <a:p>
                      <a:pPr algn="ctr">
                        <a:lnSpc>
                          <a:spcPct val="107000"/>
                        </a:lnSpc>
                        <a:spcAft>
                          <a:spcPts val="0"/>
                        </a:spcAft>
                      </a:pPr>
                      <a:endParaRPr lang="tr-TR" sz="1000" dirty="0" smtClean="0">
                        <a:effectLst/>
                        <a:latin typeface="+mn-lt"/>
                        <a:ea typeface="Calibri" panose="020F0502020204030204" pitchFamily="34" charset="0"/>
                        <a:cs typeface="Times New Roman" panose="02020603050405020304" pitchFamily="18" charset="0"/>
                      </a:endParaRPr>
                    </a:p>
                  </a:txBody>
                  <a:tcPr marL="35823" marR="35823" marT="0" marB="0"/>
                </a:tc>
                <a:extLst>
                  <a:ext uri="{0D108BD9-81ED-4DB2-BD59-A6C34878D82A}">
                    <a16:rowId xmlns:a16="http://schemas.microsoft.com/office/drawing/2014/main" val="265590661"/>
                  </a:ext>
                </a:extLst>
              </a:tr>
            </a:tbl>
          </a:graphicData>
        </a:graphic>
      </p:graphicFrame>
    </p:spTree>
    <p:extLst>
      <p:ext uri="{BB962C8B-B14F-4D97-AF65-F5344CB8AC3E}">
        <p14:creationId xmlns:p14="http://schemas.microsoft.com/office/powerpoint/2010/main" val="2920840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3AD692-7D7C-F618-FDF4-57307E8EFC4D}"/>
              </a:ext>
            </a:extLst>
          </p:cNvPr>
          <p:cNvSpPr>
            <a:spLocks noGrp="1"/>
          </p:cNvSpPr>
          <p:nvPr>
            <p:ph type="title"/>
          </p:nvPr>
        </p:nvSpPr>
        <p:spPr/>
        <p:txBody>
          <a:bodyPr>
            <a:normAutofit/>
          </a:bodyPr>
          <a:lstStyle/>
          <a:p>
            <a:pPr algn="ctr"/>
            <a:r>
              <a:rPr lang="tr-TR" sz="2800" b="1" dirty="0">
                <a:solidFill>
                  <a:schemeClr val="accent1">
                    <a:lumMod val="75000"/>
                  </a:schemeClr>
                </a:solidFill>
              </a:rPr>
              <a:t>STRATEJİK PLANLAMA EKİP BAŞKANININ GÖREVLERİ</a:t>
            </a:r>
          </a:p>
        </p:txBody>
      </p:sp>
      <p:sp>
        <p:nvSpPr>
          <p:cNvPr id="19" name="Dikdörtgen: Tek Köşesi Kesik 18">
            <a:extLst>
              <a:ext uri="{FF2B5EF4-FFF2-40B4-BE49-F238E27FC236}">
                <a16:creationId xmlns:a16="http://schemas.microsoft.com/office/drawing/2014/main" id="{5EC266AA-A2C8-75B9-1211-FED102AF44F6}"/>
              </a:ext>
            </a:extLst>
          </p:cNvPr>
          <p:cNvSpPr/>
          <p:nvPr/>
        </p:nvSpPr>
        <p:spPr>
          <a:xfrm>
            <a:off x="2137954" y="2026243"/>
            <a:ext cx="5699760" cy="541655"/>
          </a:xfrm>
          <a:prstGeom prst="snip1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tr-TR" dirty="0">
                <a:ln w="0"/>
                <a:solidFill>
                  <a:schemeClr val="tx1"/>
                </a:solidFill>
                <a:effectLst>
                  <a:outerShdw blurRad="38100" dist="19050" dir="2700000" algn="tl" rotWithShape="0">
                    <a:schemeClr val="dk1">
                      <a:alpha val="40000"/>
                    </a:schemeClr>
                  </a:outerShdw>
                </a:effectLst>
              </a:rPr>
              <a:t>Ekibin Oluşturulmasını ve Çalışmaları Planlamak</a:t>
            </a:r>
          </a:p>
        </p:txBody>
      </p:sp>
      <p:sp>
        <p:nvSpPr>
          <p:cNvPr id="20" name="Dikdörtgen: Tek Köşesi Kesik 19">
            <a:extLst>
              <a:ext uri="{FF2B5EF4-FFF2-40B4-BE49-F238E27FC236}">
                <a16:creationId xmlns:a16="http://schemas.microsoft.com/office/drawing/2014/main" id="{2F89DAB9-C093-B49B-95D2-13B5793B740B}"/>
              </a:ext>
            </a:extLst>
          </p:cNvPr>
          <p:cNvSpPr/>
          <p:nvPr/>
        </p:nvSpPr>
        <p:spPr>
          <a:xfrm>
            <a:off x="2137954" y="3113801"/>
            <a:ext cx="5699760" cy="541655"/>
          </a:xfrm>
          <a:prstGeom prst="snip1Rect">
            <a:avLst/>
          </a:prstGeom>
          <a:solidFill>
            <a:schemeClr val="accent4">
              <a:lumMod val="60000"/>
              <a:lumOff val="40000"/>
            </a:schemeClr>
          </a:solid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tr-TR" dirty="0">
                <a:ln w="0"/>
                <a:solidFill>
                  <a:schemeClr val="tx1"/>
                </a:solidFill>
                <a:effectLst>
                  <a:outerShdw blurRad="38100" dist="19050" dir="2700000" algn="tl" rotWithShape="0">
                    <a:schemeClr val="dk1">
                      <a:alpha val="40000"/>
                    </a:schemeClr>
                  </a:outerShdw>
                </a:effectLst>
              </a:rPr>
              <a:t>Ekip İçi Görevlendirmeleri Yapmak</a:t>
            </a:r>
          </a:p>
        </p:txBody>
      </p:sp>
      <p:sp>
        <p:nvSpPr>
          <p:cNvPr id="21" name="Dikdörtgen: Tek Köşesi Kesik 20">
            <a:extLst>
              <a:ext uri="{FF2B5EF4-FFF2-40B4-BE49-F238E27FC236}">
                <a16:creationId xmlns:a16="http://schemas.microsoft.com/office/drawing/2014/main" id="{3AB568B0-B4EC-24FC-00D7-92F5C8CCA7F5}"/>
              </a:ext>
            </a:extLst>
          </p:cNvPr>
          <p:cNvSpPr/>
          <p:nvPr/>
        </p:nvSpPr>
        <p:spPr>
          <a:xfrm>
            <a:off x="2025468" y="4388250"/>
            <a:ext cx="5699760" cy="541655"/>
          </a:xfrm>
          <a:prstGeom prst="snip1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tr-TR" dirty="0">
                <a:ln w="0"/>
                <a:solidFill>
                  <a:schemeClr val="tx1"/>
                </a:solidFill>
                <a:effectLst>
                  <a:outerShdw blurRad="38100" dist="19050" dir="2700000" algn="tl" rotWithShape="0">
                    <a:schemeClr val="dk1">
                      <a:alpha val="40000"/>
                    </a:schemeClr>
                  </a:outerShdw>
                </a:effectLst>
              </a:rPr>
              <a:t>Ekip Üyelerinin Motivasyonun Sağlamak</a:t>
            </a:r>
          </a:p>
        </p:txBody>
      </p:sp>
      <p:sp>
        <p:nvSpPr>
          <p:cNvPr id="22" name="Dikdörtgen: Tek Köşesi Kesik 21">
            <a:extLst>
              <a:ext uri="{FF2B5EF4-FFF2-40B4-BE49-F238E27FC236}">
                <a16:creationId xmlns:a16="http://schemas.microsoft.com/office/drawing/2014/main" id="{3DEEB9A2-270C-5C78-DC76-1AB492B76916}"/>
              </a:ext>
            </a:extLst>
          </p:cNvPr>
          <p:cNvSpPr/>
          <p:nvPr/>
        </p:nvSpPr>
        <p:spPr>
          <a:xfrm>
            <a:off x="2025468" y="5518255"/>
            <a:ext cx="5699760" cy="541655"/>
          </a:xfrm>
          <a:prstGeom prst="snip1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tr-TR" dirty="0">
                <a:ln w="0"/>
                <a:solidFill>
                  <a:schemeClr val="tx1"/>
                </a:solidFill>
                <a:effectLst>
                  <a:outerShdw blurRad="38100" dist="19050" dir="2700000" algn="tl" rotWithShape="0">
                    <a:schemeClr val="dk1">
                      <a:alpha val="40000"/>
                    </a:schemeClr>
                  </a:outerShdw>
                </a:effectLst>
              </a:rPr>
              <a:t>Ekip ve Üst Yönetim Arasında Koordinasyon Sağlamak</a:t>
            </a:r>
          </a:p>
        </p:txBody>
      </p:sp>
    </p:spTree>
    <p:extLst>
      <p:ext uri="{BB962C8B-B14F-4D97-AF65-F5344CB8AC3E}">
        <p14:creationId xmlns:p14="http://schemas.microsoft.com/office/powerpoint/2010/main" val="2110764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908AC9-D0D7-7957-18E5-A86F07262B91}"/>
              </a:ext>
            </a:extLst>
          </p:cNvPr>
          <p:cNvSpPr>
            <a:spLocks noGrp="1"/>
          </p:cNvSpPr>
          <p:nvPr>
            <p:ph type="title"/>
          </p:nvPr>
        </p:nvSpPr>
        <p:spPr/>
        <p:txBody>
          <a:bodyPr>
            <a:normAutofit/>
          </a:bodyPr>
          <a:lstStyle/>
          <a:p>
            <a:pPr algn="ctr"/>
            <a:r>
              <a:rPr lang="tr-TR" sz="2800" b="1" dirty="0">
                <a:solidFill>
                  <a:schemeClr val="accent1">
                    <a:lumMod val="75000"/>
                  </a:schemeClr>
                </a:solidFill>
              </a:rPr>
              <a:t>STRATEJİK PLANLAMA EKİBİNİN GÖREVLERİ</a:t>
            </a:r>
            <a:endParaRPr lang="tr-TR" sz="2800" dirty="0"/>
          </a:p>
        </p:txBody>
      </p:sp>
      <p:sp>
        <p:nvSpPr>
          <p:cNvPr id="4" name="Dikdörtgen: Köşeleri Yuvarlatılmış 3">
            <a:extLst>
              <a:ext uri="{FF2B5EF4-FFF2-40B4-BE49-F238E27FC236}">
                <a16:creationId xmlns:a16="http://schemas.microsoft.com/office/drawing/2014/main" id="{9CCE327D-BE9D-9EAB-8831-148F8AE1E988}"/>
              </a:ext>
            </a:extLst>
          </p:cNvPr>
          <p:cNvSpPr/>
          <p:nvPr/>
        </p:nvSpPr>
        <p:spPr>
          <a:xfrm>
            <a:off x="1214119" y="3195002"/>
            <a:ext cx="2113280" cy="1752916"/>
          </a:xfrm>
          <a:prstGeom prst="round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Hazırlık programını oluşturmak</a:t>
            </a:r>
          </a:p>
        </p:txBody>
      </p:sp>
      <p:sp>
        <p:nvSpPr>
          <p:cNvPr id="5" name="Dikdörtgen: Köşeleri Yuvarlatılmış 4">
            <a:extLst>
              <a:ext uri="{FF2B5EF4-FFF2-40B4-BE49-F238E27FC236}">
                <a16:creationId xmlns:a16="http://schemas.microsoft.com/office/drawing/2014/main" id="{E3F287E5-3B50-7CD0-5B6D-56C8542CD0B4}"/>
              </a:ext>
            </a:extLst>
          </p:cNvPr>
          <p:cNvSpPr/>
          <p:nvPr/>
        </p:nvSpPr>
        <p:spPr>
          <a:xfrm>
            <a:off x="3746499" y="3195002"/>
            <a:ext cx="2336800" cy="1752916"/>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Stratejik planlama sürecinin hazırlık programına uygun olarak yürütmek</a:t>
            </a:r>
            <a:endParaRPr lang="tr-TR" noProof="1">
              <a:solidFill>
                <a:schemeClr val="tx1"/>
              </a:solidFill>
              <a:latin typeface="Times New Roman" panose="02020603050405020304" pitchFamily="18" charset="0"/>
            </a:endParaRPr>
          </a:p>
        </p:txBody>
      </p:sp>
      <p:sp>
        <p:nvSpPr>
          <p:cNvPr id="6" name="Dikdörtgen: Köşeleri Yuvarlatılmış 5">
            <a:extLst>
              <a:ext uri="{FF2B5EF4-FFF2-40B4-BE49-F238E27FC236}">
                <a16:creationId xmlns:a16="http://schemas.microsoft.com/office/drawing/2014/main" id="{93147C4C-41EE-2386-E5AA-05041DB2AA8E}"/>
              </a:ext>
            </a:extLst>
          </p:cNvPr>
          <p:cNvSpPr/>
          <p:nvPr/>
        </p:nvSpPr>
        <p:spPr>
          <a:xfrm>
            <a:off x="6440170" y="3195001"/>
            <a:ext cx="2184400" cy="1752917"/>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Gerekli faaliyetleri koordine etmek</a:t>
            </a:r>
            <a:endParaRPr lang="tr-TR" noProof="1">
              <a:solidFill>
                <a:schemeClr val="tx1"/>
              </a:solidFill>
              <a:latin typeface="Times New Roman" panose="02020603050405020304" pitchFamily="18" charset="0"/>
            </a:endParaRPr>
          </a:p>
        </p:txBody>
      </p:sp>
      <p:sp>
        <p:nvSpPr>
          <p:cNvPr id="7" name="Dikdörtgen: Köşeleri Yuvarlatılmış 6">
            <a:extLst>
              <a:ext uri="{FF2B5EF4-FFF2-40B4-BE49-F238E27FC236}">
                <a16:creationId xmlns:a16="http://schemas.microsoft.com/office/drawing/2014/main" id="{B6F90E6E-2565-68AC-7008-B82BACCEBE1D}"/>
              </a:ext>
            </a:extLst>
          </p:cNvPr>
          <p:cNvSpPr/>
          <p:nvPr/>
        </p:nvSpPr>
        <p:spPr>
          <a:xfrm>
            <a:off x="9001762" y="3169281"/>
            <a:ext cx="2352038" cy="1752918"/>
          </a:xfrm>
          <a:prstGeom prst="round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Strateji Geliştirme Kurulunun uygun görüşüne ve Rektörün onayına sunulacak belgeleri hazırlamak</a:t>
            </a:r>
            <a:endParaRPr lang="tr-TR" noProof="1">
              <a:solidFill>
                <a:schemeClr val="tx1"/>
              </a:solidFill>
              <a:latin typeface="Times New Roman" panose="02020603050405020304" pitchFamily="18" charset="0"/>
            </a:endParaRPr>
          </a:p>
        </p:txBody>
      </p:sp>
      <p:cxnSp>
        <p:nvCxnSpPr>
          <p:cNvPr id="9" name="Düz Ok Bağlayıcısı 8">
            <a:extLst>
              <a:ext uri="{FF2B5EF4-FFF2-40B4-BE49-F238E27FC236}">
                <a16:creationId xmlns:a16="http://schemas.microsoft.com/office/drawing/2014/main" id="{BA6D72C3-EA88-319B-53C0-7A70B25960B8}"/>
              </a:ext>
            </a:extLst>
          </p:cNvPr>
          <p:cNvCxnSpPr>
            <a:cxnSpLocks/>
          </p:cNvCxnSpPr>
          <p:nvPr/>
        </p:nvCxnSpPr>
        <p:spPr>
          <a:xfrm flipH="1">
            <a:off x="2346960" y="1371600"/>
            <a:ext cx="1209040" cy="1498281"/>
          </a:xfrm>
          <a:prstGeom prst="straightConnector1">
            <a:avLst/>
          </a:prstGeom>
          <a:ln w="635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1" name="Düz Ok Bağlayıcısı 10">
            <a:extLst>
              <a:ext uri="{FF2B5EF4-FFF2-40B4-BE49-F238E27FC236}">
                <a16:creationId xmlns:a16="http://schemas.microsoft.com/office/drawing/2014/main" id="{A7AF4CED-3301-3768-FD71-766A15AC3D32}"/>
              </a:ext>
            </a:extLst>
          </p:cNvPr>
          <p:cNvCxnSpPr>
            <a:cxnSpLocks/>
          </p:cNvCxnSpPr>
          <p:nvPr/>
        </p:nvCxnSpPr>
        <p:spPr>
          <a:xfrm>
            <a:off x="4927600" y="1371600"/>
            <a:ext cx="0" cy="1498281"/>
          </a:xfrm>
          <a:prstGeom prst="straightConnector1">
            <a:avLst/>
          </a:prstGeom>
          <a:ln w="635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3" name="Düz Ok Bağlayıcısı 12">
            <a:extLst>
              <a:ext uri="{FF2B5EF4-FFF2-40B4-BE49-F238E27FC236}">
                <a16:creationId xmlns:a16="http://schemas.microsoft.com/office/drawing/2014/main" id="{37F1DB7F-E755-3F52-A9E1-28E6FE54B8FD}"/>
              </a:ext>
            </a:extLst>
          </p:cNvPr>
          <p:cNvCxnSpPr>
            <a:cxnSpLocks/>
          </p:cNvCxnSpPr>
          <p:nvPr/>
        </p:nvCxnSpPr>
        <p:spPr>
          <a:xfrm>
            <a:off x="6522720" y="1290320"/>
            <a:ext cx="1009650" cy="1579561"/>
          </a:xfrm>
          <a:prstGeom prst="straightConnector1">
            <a:avLst/>
          </a:prstGeom>
          <a:ln w="635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5" name="Düz Ok Bağlayıcısı 14">
            <a:extLst>
              <a:ext uri="{FF2B5EF4-FFF2-40B4-BE49-F238E27FC236}">
                <a16:creationId xmlns:a16="http://schemas.microsoft.com/office/drawing/2014/main" id="{AB7ABCD7-8313-DD26-BE2D-D48A52B87BC7}"/>
              </a:ext>
            </a:extLst>
          </p:cNvPr>
          <p:cNvCxnSpPr>
            <a:cxnSpLocks/>
          </p:cNvCxnSpPr>
          <p:nvPr/>
        </p:nvCxnSpPr>
        <p:spPr>
          <a:xfrm>
            <a:off x="8544562" y="1290320"/>
            <a:ext cx="1633219" cy="1442720"/>
          </a:xfrm>
          <a:prstGeom prst="straightConnector1">
            <a:avLst/>
          </a:prstGeom>
          <a:ln w="635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8779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EF49FC-D64B-7F0F-BB24-5251BE06B0E2}"/>
              </a:ext>
            </a:extLst>
          </p:cNvPr>
          <p:cNvSpPr>
            <a:spLocks noGrp="1"/>
          </p:cNvSpPr>
          <p:nvPr>
            <p:ph type="title"/>
          </p:nvPr>
        </p:nvSpPr>
        <p:spPr/>
        <p:txBody>
          <a:bodyPr/>
          <a:lstStyle/>
          <a:p>
            <a:r>
              <a:rPr lang="tr-TR" dirty="0"/>
              <a:t> </a:t>
            </a:r>
          </a:p>
        </p:txBody>
      </p:sp>
      <p:sp>
        <p:nvSpPr>
          <p:cNvPr id="4" name="Dikdörtgen: Köşeleri Yuvarlatılmış 3">
            <a:extLst>
              <a:ext uri="{FF2B5EF4-FFF2-40B4-BE49-F238E27FC236}">
                <a16:creationId xmlns:a16="http://schemas.microsoft.com/office/drawing/2014/main" id="{CFB61408-00ED-BF7D-592C-F3B3B4649B13}"/>
              </a:ext>
            </a:extLst>
          </p:cNvPr>
          <p:cNvSpPr/>
          <p:nvPr/>
        </p:nvSpPr>
        <p:spPr>
          <a:xfrm>
            <a:off x="1767840" y="396717"/>
            <a:ext cx="8117840" cy="9753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800" dirty="0"/>
              <a:t>STRATEJİ GELİŞTİRME DAİRE BAŞKANLIĞI</a:t>
            </a:r>
          </a:p>
        </p:txBody>
      </p:sp>
      <p:sp>
        <p:nvSpPr>
          <p:cNvPr id="5" name="İçerik Yer Tutucusu 2">
            <a:extLst>
              <a:ext uri="{FF2B5EF4-FFF2-40B4-BE49-F238E27FC236}">
                <a16:creationId xmlns:a16="http://schemas.microsoft.com/office/drawing/2014/main" id="{0426D9F4-0F85-0112-32A0-8942AB0B2DB8}"/>
              </a:ext>
            </a:extLst>
          </p:cNvPr>
          <p:cNvSpPr>
            <a:spLocks noGrp="1"/>
          </p:cNvSpPr>
          <p:nvPr>
            <p:ph idx="1"/>
          </p:nvPr>
        </p:nvSpPr>
        <p:spPr>
          <a:xfrm>
            <a:off x="909320" y="2028825"/>
            <a:ext cx="10515600" cy="3975735"/>
          </a:xfrm>
        </p:spPr>
        <p:txBody>
          <a:bodyPr>
            <a:normAutofit/>
          </a:bodyPr>
          <a:lstStyle/>
          <a:p>
            <a:pPr marL="0" indent="0" algn="just">
              <a:buNone/>
            </a:pPr>
            <a:r>
              <a:rPr lang="tr-TR" dirty="0"/>
              <a:t>Strateji Geliştirme Daire Başkanlığı’nın görevi stratejik planı hazırlamak değil, plan çalışmalarını koordine etmektir. Stratejik planlama çalışmalarında; Stratejik Plan Genelgesinin hazırlanarak Rektörün onayına sunulması, toplantıların organizasyonu, üniversite içi ve dışı iletişimin sağlanması ve belge yönetimi gibi destek hizmetleri SGDB tarafından yerine getirilir. Bu süreçteki her türlü resmi yazışma Strateji Geliştirme Daire Başkanlığı aracılığıyla yapılır. </a:t>
            </a:r>
          </a:p>
        </p:txBody>
      </p:sp>
    </p:spTree>
    <p:extLst>
      <p:ext uri="{BB962C8B-B14F-4D97-AF65-F5344CB8AC3E}">
        <p14:creationId xmlns:p14="http://schemas.microsoft.com/office/powerpoint/2010/main" val="1722164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TotalTime>
  <Words>1732</Words>
  <Application>Microsoft Office PowerPoint</Application>
  <PresentationFormat>Geniş ekran</PresentationFormat>
  <Paragraphs>514</Paragraphs>
  <Slides>27</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27</vt:i4>
      </vt:variant>
    </vt:vector>
  </HeadingPairs>
  <TitlesOfParts>
    <vt:vector size="33" baseType="lpstr">
      <vt:lpstr>Arial</vt:lpstr>
      <vt:lpstr>Calibri</vt:lpstr>
      <vt:lpstr>Calibri Light</vt:lpstr>
      <vt:lpstr>Segoe UI</vt:lpstr>
      <vt:lpstr>Times New Roman</vt:lpstr>
      <vt:lpstr>Office Teması</vt:lpstr>
      <vt:lpstr>PowerPoint Sunusu</vt:lpstr>
      <vt:lpstr>STRATEJİK PLAN HAZIRLIK SÜRECİ</vt:lpstr>
      <vt:lpstr>STRATEJİ GELİŞTİRME KURULU</vt:lpstr>
      <vt:lpstr>STRATEJİ PLANLAMA EKİBİ</vt:lpstr>
      <vt:lpstr>PowerPoint Sunusu</vt:lpstr>
      <vt:lpstr>PowerPoint Sunusu</vt:lpstr>
      <vt:lpstr>STRATEJİK PLANLAMA EKİP BAŞKANININ GÖREVLERİ</vt:lpstr>
      <vt:lpstr>STRATEJİK PLANLAMA EKİBİNİN GÖREVLERİ</vt:lpstr>
      <vt:lpstr> </vt:lpstr>
      <vt:lpstr>STRATEJİK YÖNETİM SÜRECİ </vt:lpstr>
      <vt:lpstr>STRATEJİK YÖNETİM SÜRECİ ADIMLARI </vt:lpstr>
      <vt:lpstr>STRATEJİK YÖNETİM SÜRECİ ADIMLARI </vt:lpstr>
      <vt:lpstr>STRATEJİK YÖNETİM SÜRECİ ADIMLARI </vt:lpstr>
      <vt:lpstr>STRATEJİK YÖNETİM SÜRECİ ADIMLARI </vt:lpstr>
      <vt:lpstr>STRATEJİK YÖNETİM SÜRECİ ADIMLARI </vt:lpstr>
      <vt:lpstr>STRATEJİK YÖNETİM SÜRECİ ADIMLARI </vt:lpstr>
      <vt:lpstr>Stratejik Plan Hazırlık Süreci</vt:lpstr>
      <vt:lpstr>Durum Analizi Süreci</vt:lpstr>
      <vt:lpstr>PowerPoint Sunusu</vt:lpstr>
      <vt:lpstr>Geleceğe Bakış Süreci</vt:lpstr>
      <vt:lpstr>PowerPoint Sunusu</vt:lpstr>
      <vt:lpstr>Farklılaştırma Stratejisi Süreci</vt:lpstr>
      <vt:lpstr>PowerPoint Sunusu</vt:lpstr>
      <vt:lpstr>Strateji Geliştirme Süreci</vt:lpstr>
      <vt:lpstr>PowerPoint Sunusu</vt:lpstr>
      <vt:lpstr>Stratejik Süreçler Arasındaki İlişki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Acer</dc:creator>
  <cp:lastModifiedBy>Ali Ömer BÖLEK</cp:lastModifiedBy>
  <cp:revision>28</cp:revision>
  <dcterms:created xsi:type="dcterms:W3CDTF">2025-04-06T11:07:02Z</dcterms:created>
  <dcterms:modified xsi:type="dcterms:W3CDTF">2025-04-14T08:40:56Z</dcterms:modified>
</cp:coreProperties>
</file>